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2" r:id="rId2"/>
  </p:sldMasterIdLst>
  <p:notesMasterIdLst>
    <p:notesMasterId r:id="rId7"/>
  </p:notesMasterIdLst>
  <p:handoutMasterIdLst>
    <p:handoutMasterId r:id="rId8"/>
  </p:handoutMasterIdLst>
  <p:sldIdLst>
    <p:sldId id="260" r:id="rId3"/>
    <p:sldId id="279" r:id="rId4"/>
    <p:sldId id="280" r:id="rId5"/>
    <p:sldId id="281" r:id="rId6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  <p15:guide id="3" pos="2880" userDrawn="1">
          <p15:clr>
            <a:srgbClr val="A4A3A4"/>
          </p15:clr>
        </p15:guide>
        <p15:guide id="4" orient="horz" pos="2260" userDrawn="1">
          <p15:clr>
            <a:srgbClr val="A4A3A4"/>
          </p15:clr>
        </p15:guide>
        <p15:guide id="5" orient="horz" pos="23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Laloyaux" initials="PL" lastIdx="1" clrIdx="0">
    <p:extLst>
      <p:ext uri="{19B8F6BF-5375-455C-9EA6-DF929625EA0E}">
        <p15:presenceInfo xmlns:p15="http://schemas.microsoft.com/office/powerpoint/2012/main" userId="S-1-5-21-171678682-3845115016-305999489-176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000FF"/>
    <a:srgbClr val="FFFF00"/>
    <a:srgbClr val="3302BE"/>
    <a:srgbClr val="2B03BD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1" autoAdjust="0"/>
    <p:restoredTop sz="94598" autoAdjust="0"/>
  </p:normalViewPr>
  <p:slideViewPr>
    <p:cSldViewPr snapToGrid="0" snapToObjects="1" showGuides="1">
      <p:cViewPr varScale="1">
        <p:scale>
          <a:sx n="112" d="100"/>
          <a:sy n="112" d="100"/>
        </p:scale>
        <p:origin x="1074" y="120"/>
      </p:cViewPr>
      <p:guideLst>
        <p:guide orient="horz" pos="2160"/>
        <p:guide pos="2879"/>
        <p:guide pos="2880"/>
        <p:guide orient="horz" pos="2260"/>
        <p:guide orient="horz" pos="2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r>
              <a:rPr lang="en-US" smtClean="0"/>
              <a:t>7/9/2015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334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r>
              <a:rPr lang="en-US" smtClean="0"/>
              <a:t>7/9/2015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6" tIns="47453" rIns="94906" bIns="474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4906" tIns="47453" rIns="94906" bIns="47453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229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87867" y="0"/>
            <a:ext cx="877993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55599" y="538068"/>
            <a:ext cx="8644467" cy="1874933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5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55599" y="4259855"/>
            <a:ext cx="8644467" cy="1874933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79538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072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418945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39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sldNum="0" hdr="0" ftr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8383" y="1678051"/>
            <a:ext cx="8845617" cy="466474"/>
          </a:xfrm>
        </p:spPr>
        <p:txBody>
          <a:bodyPr/>
          <a:lstStyle/>
          <a:p>
            <a:r>
              <a:rPr lang="en-GB" sz="2800" dirty="0" smtClean="0"/>
              <a:t>Highlights of the data assimilation practical session 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98384" y="2700002"/>
            <a:ext cx="8632638" cy="277512"/>
          </a:xfrm>
        </p:spPr>
        <p:txBody>
          <a:bodyPr/>
          <a:lstStyle/>
          <a:p>
            <a:r>
              <a:rPr lang="en-GB" sz="1600" b="1" dirty="0" smtClean="0"/>
              <a:t>Patrick </a:t>
            </a:r>
            <a:r>
              <a:rPr lang="en-GB" sz="1600" b="1" dirty="0" smtClean="0"/>
              <a:t>Laloyaux, </a:t>
            </a:r>
            <a:r>
              <a:rPr lang="en-GB" sz="1600" b="1" dirty="0" smtClean="0"/>
              <a:t>Massimo </a:t>
            </a:r>
            <a:r>
              <a:rPr lang="en-GB" sz="1600" b="1" dirty="0" err="1" smtClean="0"/>
              <a:t>Bonavita</a:t>
            </a:r>
            <a:r>
              <a:rPr lang="en-GB" sz="1600" b="1" dirty="0" smtClean="0"/>
              <a:t>, Sebastien </a:t>
            </a:r>
            <a:r>
              <a:rPr lang="en-GB" sz="1600" b="1" dirty="0" err="1" smtClean="0"/>
              <a:t>Massart</a:t>
            </a:r>
            <a:r>
              <a:rPr lang="en-GB" sz="1600" b="1" dirty="0" smtClean="0"/>
              <a:t>, Marcin </a:t>
            </a:r>
            <a:r>
              <a:rPr lang="en-GB" sz="1600" b="1" dirty="0" err="1" smtClean="0"/>
              <a:t>Chrust</a:t>
            </a:r>
            <a:r>
              <a:rPr lang="en-GB" sz="1600" b="1" dirty="0" smtClean="0"/>
              <a:t>, Elias Holm</a:t>
            </a:r>
            <a:endParaRPr lang="en-GB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013" y="5911650"/>
            <a:ext cx="3868134" cy="79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07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345" y="1541422"/>
            <a:ext cx="4563455" cy="34225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71" y="1541422"/>
            <a:ext cx="4563455" cy="34225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Lorentz 95 model – 3DVar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87867" y="495657"/>
            <a:ext cx="87799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The size of the state vector is 40 and observations are available every 90 minutes at 5 different locations</a:t>
            </a:r>
          </a:p>
          <a:p>
            <a:r>
              <a:rPr lang="en-GB" b="1" dirty="0" smtClean="0"/>
              <a:t>If a 3D-Var assimilation system is available, is it better to assimilate observations using a window of 6 hours or 24 hours?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7867" y="4872841"/>
            <a:ext cx="8779933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Assimilate 5 times more observations over a longer window with 3D-Var does not produce a better analysis because</a:t>
            </a:r>
            <a:endParaRPr lang="en-GB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3D-Var assumes that all observations are available at the middle of the window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when the window is </a:t>
            </a:r>
            <a:r>
              <a:rPr lang="en-GB" dirty="0" smtClean="0"/>
              <a:t>increasing, the dynamical model has to be taken into account to assimilate observations at the correct time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departure statistics gives a lot of information about the assimilation performance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51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Lorentz 95 </a:t>
            </a:r>
            <a:r>
              <a:rPr lang="en-GB" dirty="0" smtClean="0"/>
              <a:t>model – 4DVar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00" y="760576"/>
            <a:ext cx="4560000" cy="34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435" y="760576"/>
            <a:ext cx="4560000" cy="342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000" y="478564"/>
            <a:ext cx="7016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Is the 4D-Var better than the 3D-Var with a 24 hour window?</a:t>
            </a:r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87867" y="4291451"/>
            <a:ext cx="8582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U</a:t>
            </a:r>
            <a:r>
              <a:rPr lang="en-GB" dirty="0" smtClean="0"/>
              <a:t>sing </a:t>
            </a:r>
            <a:r>
              <a:rPr lang="en-GB" dirty="0"/>
              <a:t>the dynamic of the model in the assimilation process </a:t>
            </a:r>
            <a:r>
              <a:rPr lang="en-GB" dirty="0" smtClean="0"/>
              <a:t>to assimilate the observations at the correct time produces a better analysis (smaller error, better fit)</a:t>
            </a:r>
          </a:p>
          <a:p>
            <a:endParaRPr lang="en-GB" dirty="0"/>
          </a:p>
          <a:p>
            <a:r>
              <a:rPr lang="en-GB" dirty="0" smtClean="0"/>
              <a:t>You </a:t>
            </a:r>
            <a:r>
              <a:rPr lang="en-GB" dirty="0"/>
              <a:t>need to know the dynamical properties of your system and the type of observations you assimilate to choose the best method and the best </a:t>
            </a:r>
            <a:r>
              <a:rPr lang="en-GB" dirty="0" smtClean="0"/>
              <a:t>window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quasi-geostrophic </a:t>
            </a:r>
            <a:r>
              <a:rPr lang="en-GB" dirty="0"/>
              <a:t>Model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099" y="487110"/>
            <a:ext cx="8938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Why the impact of a single observation in 4D-Var depends on the observation time?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796" y="1135188"/>
            <a:ext cx="4503929" cy="33945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1135188"/>
            <a:ext cx="4503929" cy="33945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5099" y="4606183"/>
            <a:ext cx="893890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4D-Var produces an increment at the beginning of the window</a:t>
            </a:r>
          </a:p>
          <a:p>
            <a:pPr>
              <a:spcBef>
                <a:spcPts val="600"/>
              </a:spcBef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If the observation is at the beginning of the window, the model is not used and the information from the observation is simply spread in space by B</a:t>
            </a:r>
          </a:p>
          <a:p>
            <a:pPr>
              <a:spcBef>
                <a:spcPts val="600"/>
              </a:spcBef>
            </a:pPr>
            <a:r>
              <a:rPr lang="en-GB" dirty="0" smtClean="0">
                <a:sym typeface="Wingdings" panose="05000000000000000000" pitchFamily="2" charset="2"/>
              </a:rPr>
              <a:t> If</a:t>
            </a:r>
            <a:r>
              <a:rPr lang="en-GB" dirty="0" smtClean="0"/>
              <a:t> the observation is available later on, the TL/AD models are used to propagate the information forward and backward in time. The increment shows some dynamical structure from the model physics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8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24115</TotalTime>
  <Words>298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ECMWF Light 4:3 blue</vt:lpstr>
      <vt:lpstr>1_ECMWF Light 4:3 blue</vt:lpstr>
      <vt:lpstr>PowerPoint Presentation</vt:lpstr>
      <vt:lpstr>Lorentz 95 model – 3DVar</vt:lpstr>
      <vt:lpstr>Lorentz 95 model – 4DVar</vt:lpstr>
      <vt:lpstr>The quasi-geostrophic Model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Patrick Laloyaux</cp:lastModifiedBy>
  <cp:revision>437</cp:revision>
  <cp:lastPrinted>2016-02-01T15:35:59Z</cp:lastPrinted>
  <dcterms:created xsi:type="dcterms:W3CDTF">2015-03-12T16:17:10Z</dcterms:created>
  <dcterms:modified xsi:type="dcterms:W3CDTF">2017-03-31T13:29:50Z</dcterms:modified>
</cp:coreProperties>
</file>