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328" r:id="rId2"/>
    <p:sldId id="256" r:id="rId3"/>
    <p:sldId id="269" r:id="rId4"/>
    <p:sldId id="329" r:id="rId5"/>
    <p:sldId id="267" r:id="rId6"/>
    <p:sldId id="268" r:id="rId7"/>
    <p:sldId id="266" r:id="rId8"/>
    <p:sldId id="265" r:id="rId9"/>
    <p:sldId id="331" r:id="rId10"/>
    <p:sldId id="263" r:id="rId11"/>
    <p:sldId id="297" r:id="rId12"/>
    <p:sldId id="317" r:id="rId13"/>
    <p:sldId id="272" r:id="rId14"/>
    <p:sldId id="273" r:id="rId15"/>
    <p:sldId id="276" r:id="rId16"/>
    <p:sldId id="275" r:id="rId17"/>
    <p:sldId id="277" r:id="rId18"/>
    <p:sldId id="278" r:id="rId19"/>
    <p:sldId id="284" r:id="rId20"/>
    <p:sldId id="318" r:id="rId21"/>
    <p:sldId id="320" r:id="rId22"/>
    <p:sldId id="258" r:id="rId23"/>
    <p:sldId id="279" r:id="rId24"/>
    <p:sldId id="274" r:id="rId25"/>
    <p:sldId id="280" r:id="rId26"/>
    <p:sldId id="281" r:id="rId27"/>
    <p:sldId id="282" r:id="rId28"/>
    <p:sldId id="295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321" r:id="rId39"/>
    <p:sldId id="294" r:id="rId40"/>
    <p:sldId id="322" r:id="rId41"/>
    <p:sldId id="323" r:id="rId42"/>
    <p:sldId id="330" r:id="rId43"/>
    <p:sldId id="300" r:id="rId44"/>
    <p:sldId id="301" r:id="rId45"/>
    <p:sldId id="302" r:id="rId46"/>
    <p:sldId id="324" r:id="rId47"/>
    <p:sldId id="261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293" r:id="rId56"/>
    <p:sldId id="326" r:id="rId57"/>
    <p:sldId id="327" r:id="rId58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84140-92F7-4873-A588-DC422B2B155C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9845-2081-4936-A113-62325698F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247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2298B-BA59-4413-B8E7-DF3328453CC2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D89B0-059E-4A40-9EDC-589EB3853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76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1pPr>
            <a:lvl2pPr marL="750888" indent="-288925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2pPr>
            <a:lvl3pPr marL="1155700" indent="-230188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3pPr>
            <a:lvl4pPr marL="1619250" indent="-230188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4pPr>
            <a:lvl5pPr marL="2081213" indent="-230188"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5pPr>
            <a:lvl6pPr marL="25384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6pPr>
            <a:lvl7pPr marL="29956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7pPr>
            <a:lvl8pPr marL="34528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8pPr>
            <a:lvl9pPr marL="3910013" indent="-2301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anose="020B0604020202020204" pitchFamily="34" charset="0"/>
              </a:defRPr>
            </a:lvl9pPr>
          </a:lstStyle>
          <a:p>
            <a:fld id="{946FF471-029E-4D7D-86C8-14B1E07CCB68}" type="slidenum">
              <a:rPr lang="en-GB" altLang="en-US" sz="1200" b="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GB" altLang="en-US" sz="1200" b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64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25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0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4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9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7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2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1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3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88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8A4A0-3CD2-4A63-A1C5-0D8CCF59D6F4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5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>ECMWF/EUMETSAT NWP-SAF Satellite data assimilation Training Course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3-7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9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Assumed Observation error for </a:t>
            </a:r>
            <a:r>
              <a:rPr lang="en-GB" dirty="0" smtClean="0"/>
              <a:t>AMSUA channels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"/>
          <a:stretch/>
        </p:blipFill>
        <p:spPr>
          <a:xfrm>
            <a:off x="1043608" y="1340767"/>
            <a:ext cx="7082755" cy="508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2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7" y="1497013"/>
            <a:ext cx="8782050" cy="456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Assumed Observation error for IASI</a:t>
            </a:r>
            <a:endParaRPr lang="en-GB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74440" y="6061075"/>
            <a:ext cx="914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15 um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00192" y="6061072"/>
            <a:ext cx="850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4.2um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21001" y="6061073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6.4 um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862696" y="6061074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3.7 um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331640" y="4149080"/>
            <a:ext cx="5040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33154" y="2286000"/>
            <a:ext cx="1686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21001" y="2313709"/>
            <a:ext cx="1686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5696" y="3969006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0.4K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49340" y="1885890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1</a:t>
            </a:r>
            <a:r>
              <a:rPr lang="en-GB" sz="2000" b="1" dirty="0" smtClean="0">
                <a:solidFill>
                  <a:srgbClr val="FF0000"/>
                </a:solidFill>
              </a:rPr>
              <a:t>.0 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37187" y="1885890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2.0K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6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Start up the RTTOV GUI with</a:t>
            </a:r>
            <a:endParaRPr/>
          </a:p>
        </p:txBody>
      </p:sp>
      <p:sp>
        <p:nvSpPr>
          <p:cNvPr id="1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type: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5400" b="1" i="1" dirty="0">
                <a:solidFill>
                  <a:srgbClr val="000000"/>
                </a:solidFill>
                <a:latin typeface="Calibri"/>
              </a:rPr>
              <a:t>module load </a:t>
            </a:r>
            <a:r>
              <a:rPr lang="en-US" sz="5400" b="1" i="1" dirty="0" err="1" smtClean="0">
                <a:solidFill>
                  <a:srgbClr val="000000"/>
                </a:solidFill>
                <a:latin typeface="Calibri"/>
              </a:rPr>
              <a:t>rttov</a:t>
            </a:r>
            <a:r>
              <a:rPr lang="en-US" sz="5400" b="1" i="1" dirty="0" smtClean="0">
                <a:solidFill>
                  <a:srgbClr val="000000"/>
                </a:solidFill>
                <a:latin typeface="Calibri"/>
              </a:rPr>
              <a:t>/12.1</a:t>
            </a:r>
          </a:p>
          <a:p>
            <a:pPr lvl="0"/>
            <a:endParaRPr lang="en-US" sz="5400" b="1" i="1" dirty="0">
              <a:solidFill>
                <a:srgbClr val="000000"/>
              </a:solidFill>
              <a:latin typeface="Calibri"/>
            </a:endParaRPr>
          </a:p>
          <a:p>
            <a:pPr lvl="0"/>
            <a:r>
              <a:rPr lang="en-US" sz="3200" dirty="0" smtClean="0">
                <a:solidFill>
                  <a:srgbClr val="000000"/>
                </a:solidFill>
              </a:rPr>
              <a:t>type</a:t>
            </a:r>
            <a:r>
              <a:rPr lang="en-US" sz="3200" dirty="0">
                <a:solidFill>
                  <a:srgbClr val="000000"/>
                </a:solidFill>
              </a:rPr>
              <a:t>:</a:t>
            </a:r>
            <a:endParaRPr lang="en-US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</a:pPr>
            <a:endParaRPr sz="1100" dirty="0"/>
          </a:p>
          <a:p>
            <a:pPr>
              <a:lnSpc>
                <a:spcPct val="100000"/>
              </a:lnSpc>
            </a:pPr>
            <a:r>
              <a:rPr lang="en-US" sz="5400" b="1" i="1" dirty="0" err="1">
                <a:solidFill>
                  <a:srgbClr val="000000"/>
                </a:solidFill>
                <a:latin typeface="Calibri"/>
              </a:rPr>
              <a:t>rttovgui</a:t>
            </a:r>
            <a:endParaRPr sz="11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1400" i="1" dirty="0">
                <a:solidFill>
                  <a:srgbClr val="000000"/>
                </a:solidFill>
                <a:latin typeface="Calibri"/>
              </a:rPr>
              <a:t>Class01,trd00, 2tDQohR,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53647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 main control window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</p:spTree>
    <p:extLst>
      <p:ext uri="{BB962C8B-B14F-4D97-AF65-F5344CB8AC3E}">
        <p14:creationId xmlns:p14="http://schemas.microsoft.com/office/powerpoint/2010/main" val="14738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GUI pull down menus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sp>
        <p:nvSpPr>
          <p:cNvPr id="3" name="Oval 2"/>
          <p:cNvSpPr/>
          <p:nvPr/>
        </p:nvSpPr>
        <p:spPr>
          <a:xfrm>
            <a:off x="1043608" y="1340768"/>
            <a:ext cx="3528392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26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820902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8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1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11960" y="2348880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1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08304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3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Practical Exercises with 1DVAR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9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Have a quick look at the profile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123728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2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Have a quick look at the profile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8" y="1916832"/>
            <a:ext cx="8028384" cy="43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 (have a quick look at the profile in the </a:t>
            </a:r>
            <a:r>
              <a:rPr lang="en-GB" b="1" i="1" dirty="0" smtClean="0"/>
              <a:t>Windows/Profile Editor Window</a:t>
            </a:r>
            <a:r>
              <a:rPr lang="en-GB" dirty="0" smtClean="0"/>
              <a:t>) 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AMSUA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rtcoef_metop_2_amsua.dat</a:t>
            </a:r>
            <a:r>
              <a:rPr lang="en-GB" dirty="0" smtClean="0"/>
              <a:t>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(use the </a:t>
            </a:r>
            <a:r>
              <a:rPr lang="en-GB" b="1" i="1" dirty="0" smtClean="0"/>
              <a:t>KP </a:t>
            </a:r>
            <a:r>
              <a:rPr lang="en-GB" dirty="0" smtClean="0"/>
              <a:t>button to look at </a:t>
            </a:r>
            <a:r>
              <a:rPr lang="en-GB" b="1" i="1" dirty="0" smtClean="0">
                <a:solidFill>
                  <a:schemeClr val="accent1"/>
                </a:solidFill>
              </a:rPr>
              <a:t>channel 14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RTTOV/Select Channels </a:t>
            </a:r>
            <a:r>
              <a:rPr lang="en-GB" dirty="0" smtClean="0"/>
              <a:t>to select </a:t>
            </a:r>
            <a:r>
              <a:rPr lang="en-GB" b="1" i="1" dirty="0" smtClean="0">
                <a:solidFill>
                  <a:schemeClr val="accent1"/>
                </a:solidFill>
              </a:rPr>
              <a:t>channel 14 </a:t>
            </a:r>
            <a:r>
              <a:rPr lang="en-GB" dirty="0" smtClean="0"/>
              <a:t>(peaks ~ 2hPa)</a:t>
            </a: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True_profile_opt1.h5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In </a:t>
            </a:r>
            <a:r>
              <a:rPr lang="en-GB" i="1" u="sng" dirty="0" smtClean="0"/>
              <a:t>1DVAR algorithm window </a:t>
            </a:r>
            <a:r>
              <a:rPr lang="en-GB" dirty="0" smtClean="0"/>
              <a:t>click </a:t>
            </a:r>
            <a:r>
              <a:rPr lang="en-GB" b="1" i="1" dirty="0" smtClean="0"/>
              <a:t>RUN 1DVAR </a:t>
            </a:r>
            <a:r>
              <a:rPr lang="en-GB" dirty="0" smtClean="0"/>
              <a:t> retrieval (drag left mouse button to zoom in </a:t>
            </a:r>
            <a:r>
              <a:rPr lang="en-GB" i="1" u="sng" dirty="0" smtClean="0"/>
              <a:t>Retrieved Profile Window</a:t>
            </a:r>
            <a:r>
              <a:rPr lang="en-GB" i="1" dirty="0" smtClean="0"/>
              <a:t>, right click to un-zoom</a:t>
            </a:r>
            <a:r>
              <a:rPr lang="en-GB" dirty="0" smtClean="0"/>
              <a:t>) 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Play with assumed background error and re-run 1DVAR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#1 – Using a single AMSUA channe</a:t>
            </a:r>
            <a:r>
              <a:rPr lang="en-GB" sz="36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7381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Choose and Load AMSUA (RT) coefficients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27784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8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148064" y="2348880"/>
            <a:ext cx="792088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35696" y="2852936"/>
            <a:ext cx="158417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4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1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30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355976" y="3068960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8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7380312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3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Loading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12517" y="5301208"/>
            <a:ext cx="792088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327195" y="2492896"/>
            <a:ext cx="2236693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2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i="1" u="sng" dirty="0" smtClean="0">
                <a:solidFill>
                  <a:srgbClr val="FF0000"/>
                </a:solidFill>
              </a:rPr>
              <a:t>Background</a:t>
            </a:r>
            <a:r>
              <a:rPr lang="en-GB" dirty="0" smtClean="0"/>
              <a:t> and </a:t>
            </a:r>
            <a:r>
              <a:rPr lang="en-GB" b="1" i="1" u="sng" dirty="0" smtClean="0"/>
              <a:t>True</a:t>
            </a:r>
            <a:r>
              <a:rPr lang="en-GB" dirty="0" smtClean="0"/>
              <a:t> profile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442" y="980728"/>
            <a:ext cx="4349115" cy="466344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92633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Can we push the background profile towards the truth using radiances ?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427984" y="2420888"/>
            <a:ext cx="1512168" cy="1152128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995936" y="4523839"/>
            <a:ext cx="1440160" cy="65413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Configure the 1DVAR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059832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2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627784" y="3140968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2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34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11960" y="292494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6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08304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02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20302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6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050" y="1600200"/>
            <a:ext cx="50899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(AMSUA-14)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380636" y="5157192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856235" y="2276872"/>
            <a:ext cx="1512168" cy="35283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41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(AMSUA-14)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7638"/>
            <a:ext cx="4714875" cy="5467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99798" y="1556792"/>
            <a:ext cx="4217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Weighting function for AMSUA channel 14</a:t>
            </a:r>
            <a:endParaRPr lang="en-GB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372200" y="4077072"/>
            <a:ext cx="576064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43706" y="3245910"/>
            <a:ext cx="2131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We expect this channel to give information at this altitude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11760" y="5085184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25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33" y="0"/>
            <a:ext cx="7772400" cy="1470025"/>
          </a:xfrm>
        </p:spPr>
        <p:txBody>
          <a:bodyPr/>
          <a:lstStyle/>
          <a:p>
            <a:r>
              <a:rPr lang="en-GB" dirty="0" smtClean="0"/>
              <a:t>Practical Exercises with 1DVAR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471" y="2996952"/>
            <a:ext cx="7667191" cy="17526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from a </a:t>
            </a:r>
            <a:r>
              <a:rPr lang="en-GB" dirty="0"/>
              <a:t>single </a:t>
            </a:r>
            <a:r>
              <a:rPr lang="en-GB" dirty="0" smtClean="0"/>
              <a:t>AMSU-A channel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from 15 AMSU-A channels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from </a:t>
            </a:r>
            <a:r>
              <a:rPr lang="en-GB" dirty="0"/>
              <a:t>800 </a:t>
            </a:r>
            <a:r>
              <a:rPr lang="en-GB" dirty="0" smtClean="0"/>
              <a:t>IASI channels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Can we push the background profile towards the truth using radiances…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00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587" y="1417638"/>
            <a:ext cx="4314825" cy="472630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440654" y="3573016"/>
            <a:ext cx="1363594" cy="3907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29412" y="2814982"/>
            <a:ext cx="2131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Why is the change so small ?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5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447787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Try inflating background errors (x10)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11760" y="414908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11560" y="58052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…and run the 1DVAR again…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13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52848"/>
            <a:ext cx="4331970" cy="457771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4676254" y="5157192"/>
            <a:ext cx="241602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24806" y="4187696"/>
            <a:ext cx="2131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But why is there no change  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to the background here?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 of the 1DVAR using 1 channels from AMSUA (</a:t>
            </a:r>
            <a:r>
              <a:rPr lang="en-GB" dirty="0" err="1" smtClean="0"/>
              <a:t>ch</a:t>
            </a:r>
            <a:r>
              <a:rPr lang="en-GB" dirty="0" smtClean="0"/>
              <a:t> 14)</a:t>
            </a:r>
            <a:endParaRPr lang="en-GB" dirty="0"/>
          </a:p>
        </p:txBody>
      </p:sp>
      <p:cxnSp>
        <p:nvCxnSpPr>
          <p:cNvPr id="9" name="Straight Arrow Connector 8"/>
          <p:cNvCxnSpPr>
            <a:stCxn id="10" idx="1"/>
          </p:cNvCxnSpPr>
          <p:nvPr/>
        </p:nvCxnSpPr>
        <p:spPr>
          <a:xfrm flipH="1">
            <a:off x="5652120" y="2742417"/>
            <a:ext cx="1359912" cy="48983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12032" y="2142252"/>
            <a:ext cx="2131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We now have a much better change here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#2 –Using multiple AMSUA channels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AMSUA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rtcoef_metop_2_amsua.dat</a:t>
            </a:r>
            <a:r>
              <a:rPr lang="en-GB" dirty="0" smtClean="0"/>
              <a:t>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(note the use of all channels gives good vertical coverage through the profile column)</a:t>
            </a: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True_profile_opt1.h5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RUN 1DVAR </a:t>
            </a:r>
            <a:r>
              <a:rPr lang="en-GB" dirty="0" smtClean="0"/>
              <a:t> retrieval (play with the background errors to tune)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3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78086"/>
            <a:ext cx="50899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(AMSUA)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626463" y="3593317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37501" y="4370502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67465" y="5355214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607537" y="4002982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607537" y="4755006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67465" y="5113757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61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29762" y="522920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6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7638"/>
            <a:ext cx="4354830" cy="465772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 of the 1DVAR using 15 channels from AMSUA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676254" y="5157192"/>
            <a:ext cx="2127994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48264" y="4365104"/>
            <a:ext cx="19502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Why is the performance still so bad here?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IASI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rtcoef_metop_2_iasi.dat</a:t>
            </a:r>
            <a:r>
              <a:rPr lang="en-GB" dirty="0" smtClean="0"/>
              <a:t> 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(note the use of all channels gives good vertical coverage through the profile column)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>
                <a:solidFill>
                  <a:srgbClr val="FF0000"/>
                </a:solidFill>
              </a:rPr>
              <a:t>RTTOV/Select Channels </a:t>
            </a:r>
            <a:r>
              <a:rPr lang="en-GB" b="1" dirty="0" smtClean="0">
                <a:solidFill>
                  <a:srgbClr val="FF0000"/>
                </a:solidFill>
              </a:rPr>
              <a:t>to select a </a:t>
            </a:r>
            <a:r>
              <a:rPr lang="en-GB" b="1" u="sng" dirty="0" smtClean="0">
                <a:solidFill>
                  <a:srgbClr val="FF0000"/>
                </a:solidFill>
              </a:rPr>
              <a:t>channel thinning factor (e.g. 10)</a:t>
            </a:r>
            <a:endParaRPr lang="en-GB" b="1" u="sng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True_profile_opt2.h5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RUN 1DVAR </a:t>
            </a:r>
            <a:r>
              <a:rPr lang="en-GB" dirty="0" smtClean="0"/>
              <a:t> retrieval (play with the background errors to tune…does this work ?? Try using just different parts of the IASI spectrum)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#3 – A multi-channel IASI retrieval</a:t>
            </a:r>
            <a:br>
              <a:rPr lang="en-GB" sz="3600" dirty="0" smtClean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790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Choose and Load (RT) coefficients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27784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5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148064" y="2348880"/>
            <a:ext cx="792088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35696" y="2852936"/>
            <a:ext cx="158417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6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Line 14"/>
          <p:cNvSpPr>
            <a:spLocks noChangeShapeType="1"/>
          </p:cNvSpPr>
          <p:nvPr/>
        </p:nvSpPr>
        <p:spPr bwMode="auto">
          <a:xfrm flipV="1">
            <a:off x="1887538" y="4310063"/>
            <a:ext cx="0" cy="457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accent1"/>
              </a:solidFill>
            </a:endParaRPr>
          </a:p>
        </p:txBody>
      </p:sp>
      <p:sp>
        <p:nvSpPr>
          <p:cNvPr id="20484" name="Line 16"/>
          <p:cNvSpPr>
            <a:spLocks noChangeShapeType="1"/>
          </p:cNvSpPr>
          <p:nvPr/>
        </p:nvSpPr>
        <p:spPr bwMode="auto">
          <a:xfrm>
            <a:off x="2246313" y="2149475"/>
            <a:ext cx="0" cy="5048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accent1"/>
              </a:solidFill>
            </a:endParaRPr>
          </a:p>
        </p:txBody>
      </p:sp>
      <p:sp>
        <p:nvSpPr>
          <p:cNvPr id="20485" name="Text Box 17"/>
          <p:cNvSpPr txBox="1">
            <a:spLocks noChangeArrowheads="1"/>
          </p:cNvSpPr>
          <p:nvPr/>
        </p:nvSpPr>
        <p:spPr bwMode="auto">
          <a:xfrm>
            <a:off x="1582738" y="1811338"/>
            <a:ext cx="1327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GB" altLang="en-US" sz="1600" b="1">
                <a:solidFill>
                  <a:schemeClr val="accent1"/>
                </a:solidFill>
              </a:rPr>
              <a:t>model state</a:t>
            </a:r>
          </a:p>
        </p:txBody>
      </p:sp>
      <p:sp>
        <p:nvSpPr>
          <p:cNvPr id="20486" name="Text Box 18"/>
          <p:cNvSpPr txBox="1">
            <a:spLocks noChangeArrowheads="1"/>
          </p:cNvSpPr>
          <p:nvPr/>
        </p:nvSpPr>
        <p:spPr bwMode="auto">
          <a:xfrm>
            <a:off x="1157288" y="4738688"/>
            <a:ext cx="1460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GB" altLang="en-US" sz="1600" b="1">
                <a:solidFill>
                  <a:schemeClr val="accent1"/>
                </a:solidFill>
              </a:rPr>
              <a:t>observations</a:t>
            </a: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>
            <a:off x="5054600" y="2149475"/>
            <a:ext cx="0" cy="433388"/>
          </a:xfrm>
          <a:prstGeom prst="line">
            <a:avLst/>
          </a:prstGeom>
          <a:ln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4262438" y="1533525"/>
            <a:ext cx="1893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background error</a:t>
            </a:r>
          </a:p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covariance</a:t>
            </a:r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 flipH="1" flipV="1">
            <a:off x="4264025" y="4310063"/>
            <a:ext cx="0" cy="457200"/>
          </a:xfrm>
          <a:prstGeom prst="line">
            <a:avLst/>
          </a:prstGeom>
          <a:ln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490" name="Text Box 20"/>
          <p:cNvSpPr txBox="1">
            <a:spLocks noChangeArrowheads="1"/>
          </p:cNvSpPr>
          <p:nvPr/>
        </p:nvSpPr>
        <p:spPr bwMode="auto">
          <a:xfrm>
            <a:off x="3459163" y="4786313"/>
            <a:ext cx="196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observation* error</a:t>
            </a:r>
          </a:p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covariance</a:t>
            </a:r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 flipV="1">
            <a:off x="5992813" y="4237038"/>
            <a:ext cx="503237" cy="501650"/>
          </a:xfrm>
          <a:prstGeom prst="line">
            <a:avLst/>
          </a:prstGeom>
          <a:ln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492" name="Text Box 20"/>
          <p:cNvSpPr txBox="1">
            <a:spLocks noChangeArrowheads="1"/>
          </p:cNvSpPr>
          <p:nvPr/>
        </p:nvSpPr>
        <p:spPr bwMode="auto">
          <a:xfrm>
            <a:off x="5422900" y="4738688"/>
            <a:ext cx="36131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observation operator </a:t>
            </a:r>
          </a:p>
          <a:p>
            <a:pPr algn="ctr"/>
            <a:r>
              <a:rPr lang="en-GB" altLang="en-US" sz="1600">
                <a:solidFill>
                  <a:schemeClr val="accent1"/>
                </a:solidFill>
              </a:rPr>
              <a:t>(maps the model state to the observation space)</a:t>
            </a:r>
          </a:p>
        </p:txBody>
      </p:sp>
      <p:pic>
        <p:nvPicPr>
          <p:cNvPr id="204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590800"/>
            <a:ext cx="61150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393700" y="241579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4400" b="1" dirty="0" smtClean="0">
                <a:solidFill>
                  <a:schemeClr val="accent1"/>
                </a:solidFill>
              </a:rPr>
              <a:t>…when we minimise J(x) </a:t>
            </a:r>
            <a:r>
              <a:rPr lang="en-GB" altLang="en-US" sz="4400" b="1" dirty="0">
                <a:solidFill>
                  <a:schemeClr val="accent1"/>
                </a:solidFill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332928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74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37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332981" y="328498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IASI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7380312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3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Loading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12517" y="5301208"/>
            <a:ext cx="792088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327195" y="2492896"/>
            <a:ext cx="2236693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17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19" y="1600200"/>
            <a:ext cx="5098961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(IASI) x10 </a:t>
            </a:r>
            <a:r>
              <a:rPr lang="en-GB" b="1" dirty="0" smtClean="0">
                <a:solidFill>
                  <a:srgbClr val="FF0000"/>
                </a:solidFill>
              </a:rPr>
              <a:t>!!!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23459" y="3933056"/>
            <a:ext cx="592357" cy="43204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5400000">
            <a:off x="3743908" y="2168860"/>
            <a:ext cx="1728192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29762" y="522920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6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34682"/>
            <a:ext cx="4400550" cy="47491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 of the 1DVAR for IASI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676254" y="3861048"/>
            <a:ext cx="2272010" cy="129614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94813" y="2564904"/>
            <a:ext cx="19502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With 800 IASI channels we get a really good adjustment of the background towards the truth!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8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6"/>
          <p:cNvGraphicFramePr>
            <a:graphicFrameLocks noChangeAspect="1"/>
          </p:cNvGraphicFramePr>
          <p:nvPr/>
        </p:nvGraphicFramePr>
        <p:xfrm>
          <a:off x="1641475" y="2760663"/>
          <a:ext cx="583247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3" imgW="2413000" imgH="228600" progId="Equation.DSMT4">
                  <p:embed/>
                </p:oleObj>
              </mc:Choice>
              <mc:Fallback>
                <p:oleObj name="Equation" r:id="rId3" imgW="2413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475" y="2760663"/>
                        <a:ext cx="5832475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Line 8"/>
          <p:cNvSpPr>
            <a:spLocks noChangeShapeType="1"/>
          </p:cNvSpPr>
          <p:nvPr/>
        </p:nvSpPr>
        <p:spPr bwMode="auto">
          <a:xfrm>
            <a:off x="3009900" y="3336925"/>
            <a:ext cx="42481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4" name="Line 12"/>
          <p:cNvSpPr>
            <a:spLocks noChangeShapeType="1"/>
          </p:cNvSpPr>
          <p:nvPr/>
        </p:nvSpPr>
        <p:spPr bwMode="auto">
          <a:xfrm>
            <a:off x="1712913" y="3336925"/>
            <a:ext cx="36036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5" name="Line 14"/>
          <p:cNvSpPr>
            <a:spLocks noChangeShapeType="1"/>
          </p:cNvSpPr>
          <p:nvPr/>
        </p:nvSpPr>
        <p:spPr bwMode="auto">
          <a:xfrm>
            <a:off x="2289175" y="3336925"/>
            <a:ext cx="3603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7" name="Rectangle 17"/>
          <p:cNvSpPr>
            <a:spLocks noChangeArrowheads="1"/>
          </p:cNvSpPr>
          <p:nvPr/>
        </p:nvSpPr>
        <p:spPr bwMode="auto">
          <a:xfrm>
            <a:off x="849313" y="2616200"/>
            <a:ext cx="7704137" cy="1222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2560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766820"/>
              </p:ext>
            </p:extLst>
          </p:nvPr>
        </p:nvGraphicFramePr>
        <p:xfrm>
          <a:off x="1692275" y="5373688"/>
          <a:ext cx="57070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5" imgW="2413000" imgH="228600" progId="Equation.DSMT4">
                  <p:embed/>
                </p:oleObj>
              </mc:Choice>
              <mc:Fallback>
                <p:oleObj name="Equation" r:id="rId5" imgW="2413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373688"/>
                        <a:ext cx="570706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2" name="Rectangle 25"/>
          <p:cNvSpPr>
            <a:spLocks noChangeArrowheads="1"/>
          </p:cNvSpPr>
          <p:nvPr/>
        </p:nvSpPr>
        <p:spPr bwMode="auto">
          <a:xfrm>
            <a:off x="3492500" y="5976938"/>
            <a:ext cx="2698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000" b="1" dirty="0" err="1" smtClean="0">
                <a:solidFill>
                  <a:srgbClr val="FF0000"/>
                </a:solidFill>
              </a:rPr>
              <a:t>Kalman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gain           x</a:t>
            </a:r>
            <a:endParaRPr lang="en-GB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613" name="Line 26"/>
          <p:cNvSpPr>
            <a:spLocks noChangeShapeType="1"/>
          </p:cNvSpPr>
          <p:nvPr/>
        </p:nvSpPr>
        <p:spPr bwMode="auto">
          <a:xfrm>
            <a:off x="3060701" y="5948363"/>
            <a:ext cx="266342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4" name="Rectangle 17"/>
          <p:cNvSpPr>
            <a:spLocks noChangeArrowheads="1"/>
          </p:cNvSpPr>
          <p:nvPr/>
        </p:nvSpPr>
        <p:spPr bwMode="auto">
          <a:xfrm>
            <a:off x="273050" y="1320800"/>
            <a:ext cx="87137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tx1"/>
                </a:solidFill>
              </a:rPr>
              <a:t>The state </a:t>
            </a:r>
            <a:r>
              <a:rPr lang="en-US" altLang="en-US" sz="2400" dirty="0">
                <a:solidFill>
                  <a:schemeClr val="tx1"/>
                </a:solidFill>
              </a:rPr>
              <a:t>that minimizes the cost function is equivalent to a </a:t>
            </a:r>
            <a:r>
              <a:rPr lang="en-US" altLang="en-US" sz="2400" b="1" dirty="0">
                <a:solidFill>
                  <a:srgbClr val="FF0000"/>
                </a:solidFill>
              </a:rPr>
              <a:t>linear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b="1" dirty="0">
                <a:solidFill>
                  <a:srgbClr val="FF0000"/>
                </a:solidFill>
              </a:rPr>
              <a:t>correction</a:t>
            </a:r>
            <a:r>
              <a:rPr lang="en-US" altLang="en-US" sz="2400" dirty="0">
                <a:solidFill>
                  <a:srgbClr val="FF0000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of the background using the observations:  </a:t>
            </a:r>
            <a:endParaRPr lang="en-GB" altLang="en-US" sz="2400" dirty="0"/>
          </a:p>
        </p:txBody>
      </p:sp>
      <p:sp>
        <p:nvSpPr>
          <p:cNvPr id="25615" name="Rectangle 18"/>
          <p:cNvSpPr>
            <a:spLocks noChangeArrowheads="1"/>
          </p:cNvSpPr>
          <p:nvPr/>
        </p:nvSpPr>
        <p:spPr bwMode="auto">
          <a:xfrm>
            <a:off x="362744" y="4077072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GB" altLang="en-US" sz="2400" dirty="0" smtClean="0"/>
              <a:t>…where </a:t>
            </a:r>
            <a:r>
              <a:rPr lang="en-GB" altLang="en-US" sz="2400" dirty="0"/>
              <a:t>the 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correction</a:t>
            </a:r>
            <a:r>
              <a:rPr lang="en-GB" altLang="en-US" sz="2400" dirty="0" smtClean="0"/>
              <a:t> is the </a:t>
            </a:r>
            <a:r>
              <a:rPr lang="en-GB" altLang="en-US" sz="2400" b="1" u="sng" dirty="0" err="1" smtClean="0"/>
              <a:t>Kalman</a:t>
            </a:r>
            <a:r>
              <a:rPr lang="en-GB" altLang="en-US" sz="2400" b="1" u="sng" dirty="0" smtClean="0"/>
              <a:t> Gain Matrix </a:t>
            </a:r>
            <a:r>
              <a:rPr lang="en-GB" altLang="en-US" sz="2400" dirty="0" smtClean="0"/>
              <a:t>multiplied by the </a:t>
            </a:r>
            <a:r>
              <a:rPr lang="en-GB" altLang="en-US" sz="2400" b="1" u="sng" dirty="0" smtClean="0"/>
              <a:t>innovation vector </a:t>
            </a:r>
            <a:r>
              <a:rPr lang="en-GB" altLang="en-US" sz="2400" dirty="0" smtClean="0"/>
              <a:t>(observation minus radiances simulated from the background) </a:t>
            </a:r>
            <a:endParaRPr lang="en-GB" altLang="en-US" sz="2400" dirty="0"/>
          </a:p>
        </p:txBody>
      </p:sp>
      <p:sp>
        <p:nvSpPr>
          <p:cNvPr id="25616" name="Title 1"/>
          <p:cNvSpPr txBox="1">
            <a:spLocks/>
          </p:cNvSpPr>
          <p:nvPr/>
        </p:nvSpPr>
        <p:spPr bwMode="auto">
          <a:xfrm>
            <a:off x="236537" y="247651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4400" b="1" dirty="0" smtClean="0">
                <a:solidFill>
                  <a:schemeClr val="accent1"/>
                </a:solidFill>
              </a:rPr>
              <a:t>...we </a:t>
            </a:r>
            <a:r>
              <a:rPr lang="en-GB" altLang="en-US" sz="4400" b="1" u="sng" dirty="0" smtClean="0">
                <a:solidFill>
                  <a:schemeClr val="accent1"/>
                </a:solidFill>
              </a:rPr>
              <a:t>correct</a:t>
            </a:r>
            <a:r>
              <a:rPr lang="en-GB" altLang="en-US" sz="4400" b="1" dirty="0" smtClean="0">
                <a:solidFill>
                  <a:schemeClr val="accent1"/>
                </a:solidFill>
              </a:rPr>
              <a:t> background errors</a:t>
            </a:r>
            <a:endParaRPr lang="en-GB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25606" name="Rectangle 15"/>
          <p:cNvSpPr>
            <a:spLocks noChangeArrowheads="1"/>
          </p:cNvSpPr>
          <p:nvPr/>
        </p:nvSpPr>
        <p:spPr bwMode="auto">
          <a:xfrm>
            <a:off x="250825" y="5469782"/>
            <a:ext cx="270779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FF0000"/>
                </a:solidFill>
              </a:rPr>
              <a:t>correction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term =</a:t>
            </a:r>
            <a:endParaRPr lang="en-GB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6099417" y="6005513"/>
            <a:ext cx="14814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000" b="1" dirty="0" smtClean="0">
                <a:solidFill>
                  <a:srgbClr val="FF0000"/>
                </a:solidFill>
              </a:rPr>
              <a:t>innovation</a:t>
            </a:r>
            <a:endParaRPr lang="en-GB" alt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6084168" y="5976938"/>
            <a:ext cx="117388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17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does the 1DVAR simulator work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807" y="1279376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Define a background profile </a:t>
            </a:r>
            <a:r>
              <a:rPr lang="en-GB" i="1" dirty="0" err="1" smtClean="0"/>
              <a:t>X</a:t>
            </a:r>
            <a:r>
              <a:rPr lang="en-GB" sz="1800" i="1" dirty="0" err="1" smtClean="0"/>
              <a:t>b</a:t>
            </a:r>
            <a:r>
              <a:rPr lang="en-GB" sz="1800" b="1" i="1" dirty="0" smtClean="0"/>
              <a:t>   </a:t>
            </a:r>
          </a:p>
          <a:p>
            <a:r>
              <a:rPr lang="en-GB" dirty="0" smtClean="0"/>
              <a:t>Define a background error covariance </a:t>
            </a:r>
            <a:r>
              <a:rPr lang="en-GB" b="1" dirty="0" smtClean="0"/>
              <a:t>B</a:t>
            </a:r>
          </a:p>
          <a:p>
            <a:r>
              <a:rPr lang="en-GB" dirty="0" smtClean="0"/>
              <a:t>Define a set of observations (channels) </a:t>
            </a:r>
            <a:r>
              <a:rPr lang="en-GB" b="1" dirty="0" smtClean="0"/>
              <a:t>Y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Define an observation error covariance </a:t>
            </a:r>
            <a:r>
              <a:rPr lang="en-GB" b="1" dirty="0" smtClean="0"/>
              <a:t>R</a:t>
            </a:r>
            <a:r>
              <a:rPr lang="en-GB" dirty="0" smtClean="0"/>
              <a:t> </a:t>
            </a:r>
          </a:p>
          <a:p>
            <a:r>
              <a:rPr lang="en-GB" dirty="0" smtClean="0"/>
              <a:t>Define a true profile </a:t>
            </a:r>
            <a:r>
              <a:rPr lang="en-GB" b="1" i="1" dirty="0" err="1" smtClean="0"/>
              <a:t>X</a:t>
            </a:r>
            <a:r>
              <a:rPr lang="en-GB" sz="1800" b="1" i="1" dirty="0" err="1" smtClean="0"/>
              <a:t>t</a:t>
            </a:r>
            <a:endParaRPr lang="en-GB" sz="1800" b="1" i="1" dirty="0" smtClean="0"/>
          </a:p>
          <a:p>
            <a:r>
              <a:rPr lang="en-GB" dirty="0" smtClean="0"/>
              <a:t>Simulate observed radiances </a:t>
            </a:r>
            <a:r>
              <a:rPr lang="en-GB" b="1" i="1" dirty="0" smtClean="0"/>
              <a:t>Y</a:t>
            </a:r>
            <a:r>
              <a:rPr lang="en-GB" dirty="0" smtClean="0"/>
              <a:t> from </a:t>
            </a:r>
            <a:r>
              <a:rPr lang="en-GB" b="1" i="1" dirty="0" err="1" smtClean="0"/>
              <a:t>X</a:t>
            </a:r>
            <a:r>
              <a:rPr lang="en-GB" sz="1800" b="1" i="1" dirty="0" err="1" smtClean="0"/>
              <a:t>t</a:t>
            </a:r>
            <a:r>
              <a:rPr lang="en-GB" sz="1800" b="1" i="1" dirty="0"/>
              <a:t> </a:t>
            </a:r>
            <a:r>
              <a:rPr lang="en-GB" dirty="0" smtClean="0"/>
              <a:t>(</a:t>
            </a:r>
            <a:r>
              <a:rPr lang="en-GB" dirty="0" smtClean="0"/>
              <a:t>adding </a:t>
            </a:r>
            <a:r>
              <a:rPr lang="en-GB" dirty="0" smtClean="0"/>
              <a:t>noise consistent with assumed </a:t>
            </a:r>
            <a:r>
              <a:rPr lang="en-GB" b="1" dirty="0" smtClean="0"/>
              <a:t>R</a:t>
            </a:r>
            <a:r>
              <a:rPr lang="en-GB" dirty="0" smtClean="0"/>
              <a:t>) </a:t>
            </a:r>
          </a:p>
          <a:p>
            <a:r>
              <a:rPr lang="en-GB" dirty="0" smtClean="0"/>
              <a:t>Compute </a:t>
            </a:r>
            <a:r>
              <a:rPr lang="en-GB" b="1" dirty="0" smtClean="0"/>
              <a:t>H</a:t>
            </a:r>
            <a:r>
              <a:rPr lang="en-GB" dirty="0" smtClean="0"/>
              <a:t> </a:t>
            </a:r>
            <a:r>
              <a:rPr lang="en-GB" dirty="0" smtClean="0"/>
              <a:t>(RT model) </a:t>
            </a:r>
            <a:r>
              <a:rPr lang="en-GB" dirty="0" smtClean="0"/>
              <a:t>applied to </a:t>
            </a:r>
            <a:r>
              <a:rPr lang="en-GB" b="1" i="1" dirty="0" err="1" smtClean="0"/>
              <a:t>X</a:t>
            </a:r>
            <a:r>
              <a:rPr lang="en-GB" sz="1900" b="1" i="1" dirty="0" err="1" smtClean="0"/>
              <a:t>b</a:t>
            </a:r>
            <a:endParaRPr lang="en-GB" sz="1900" b="1" i="1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     </a:t>
            </a:r>
            <a:endParaRPr lang="en-GB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379979"/>
              </p:ext>
            </p:extLst>
          </p:nvPr>
        </p:nvGraphicFramePr>
        <p:xfrm>
          <a:off x="1392238" y="5568950"/>
          <a:ext cx="6169025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3" imgW="2501640" imgH="228600" progId="Equation.DSMT4">
                  <p:embed/>
                </p:oleObj>
              </mc:Choice>
              <mc:Fallback>
                <p:oleObj name="Equation" r:id="rId3" imgW="2501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5568950"/>
                        <a:ext cx="6169025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638280" y="5229200"/>
            <a:ext cx="7704137" cy="1222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1277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11847" r="7595"/>
          <a:stretch/>
        </p:blipFill>
        <p:spPr>
          <a:xfrm>
            <a:off x="323528" y="1021228"/>
            <a:ext cx="8333773" cy="5836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Assumed Background Errors (T)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36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15" descr="amsu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3"/>
          <a:stretch>
            <a:fillRect/>
          </a:stretch>
        </p:blipFill>
        <p:spPr bwMode="auto">
          <a:xfrm>
            <a:off x="215061" y="2221640"/>
            <a:ext cx="4326182" cy="407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9" name="Text Box 23"/>
          <p:cNvSpPr txBox="1">
            <a:spLocks noChangeArrowheads="1"/>
          </p:cNvSpPr>
          <p:nvPr/>
        </p:nvSpPr>
        <p:spPr bwMode="auto">
          <a:xfrm>
            <a:off x="6732588" y="46529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solidFill>
                <a:schemeClr val="accent2"/>
              </a:solidFill>
              <a:latin typeface="Helvetica" panose="020B0604020202020204" pitchFamily="34" charset="0"/>
            </a:endParaRPr>
          </a:p>
        </p:txBody>
      </p:sp>
      <p:pic>
        <p:nvPicPr>
          <p:cNvPr id="66570" name="Picture 25" descr="airs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8"/>
          <a:stretch>
            <a:fillRect/>
          </a:stretch>
        </p:blipFill>
        <p:spPr bwMode="auto">
          <a:xfrm>
            <a:off x="4427984" y="2221640"/>
            <a:ext cx="4415273" cy="407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Weighting functions for AMSUA and IASI channels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9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14296</TotalTime>
  <Words>851</Words>
  <Application>Microsoft Office PowerPoint</Application>
  <PresentationFormat>On-screen Show (4:3)</PresentationFormat>
  <Paragraphs>146</Paragraphs>
  <Slides>57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Arial</vt:lpstr>
      <vt:lpstr>Calibri</vt:lpstr>
      <vt:lpstr>Helvetica</vt:lpstr>
      <vt:lpstr>Times New Roman</vt:lpstr>
      <vt:lpstr>Office Theme</vt:lpstr>
      <vt:lpstr>Equation</vt:lpstr>
      <vt:lpstr>ECMWF/EUMETSAT NWP-SAF Satellite data assimilation Training Course</vt:lpstr>
      <vt:lpstr>Practical Exercises with 1DVAR</vt:lpstr>
      <vt:lpstr>The Background and True profile</vt:lpstr>
      <vt:lpstr>Practical Exercises with 1DVAR</vt:lpstr>
      <vt:lpstr>PowerPoint Presentation</vt:lpstr>
      <vt:lpstr>PowerPoint Presentation</vt:lpstr>
      <vt:lpstr>How does the 1DVAR simulator work ?</vt:lpstr>
      <vt:lpstr>Assumed Background Errors (T)</vt:lpstr>
      <vt:lpstr>PowerPoint Presentation</vt:lpstr>
      <vt:lpstr>Assumed Observation error for AMSUA channels</vt:lpstr>
      <vt:lpstr>Assumed Observation error for IASI</vt:lpstr>
      <vt:lpstr>PowerPoint Presentation</vt:lpstr>
      <vt:lpstr>GUI main control window</vt:lpstr>
      <vt:lpstr>GUI pull down menus</vt:lpstr>
      <vt:lpstr>Open a background profile</vt:lpstr>
      <vt:lpstr>Open a background profile</vt:lpstr>
      <vt:lpstr>Open a background profile</vt:lpstr>
      <vt:lpstr>Open a background profile</vt:lpstr>
      <vt:lpstr>Open a background profile</vt:lpstr>
      <vt:lpstr>Have a quick look at the profile</vt:lpstr>
      <vt:lpstr>Have a quick look at the profile</vt:lpstr>
      <vt:lpstr>Exercise #1 – Using a single AMSUA channel</vt:lpstr>
      <vt:lpstr>Choose and Load AMSUA (RT) coefficients</vt:lpstr>
      <vt:lpstr>Choosing (RT) coefficients</vt:lpstr>
      <vt:lpstr>Choosing (RT) coefficients</vt:lpstr>
      <vt:lpstr>Choosing (RT) coefficients</vt:lpstr>
      <vt:lpstr>Choosing (RT) coefficients</vt:lpstr>
      <vt:lpstr>Choosing (RT) coefficients</vt:lpstr>
      <vt:lpstr>Loading (RT) coefficients</vt:lpstr>
      <vt:lpstr>Configure the 1DVAR</vt:lpstr>
      <vt:lpstr>Open a true profile</vt:lpstr>
      <vt:lpstr>Open a true profile</vt:lpstr>
      <vt:lpstr>Open a true profile</vt:lpstr>
      <vt:lpstr>Open a true profile</vt:lpstr>
      <vt:lpstr>Open a true profile</vt:lpstr>
      <vt:lpstr>Select Channels</vt:lpstr>
      <vt:lpstr>Select Channels (AMSUA-14)</vt:lpstr>
      <vt:lpstr>Select Channels (AMSUA-14)</vt:lpstr>
      <vt:lpstr>Run the 1DVAR</vt:lpstr>
      <vt:lpstr>Run the 1DVAR</vt:lpstr>
      <vt:lpstr>Try inflating background errors (x10)</vt:lpstr>
      <vt:lpstr>Result of the 1DVAR using 1 channels from AMSUA (ch 14)</vt:lpstr>
      <vt:lpstr>Exercise #2 –Using multiple AMSUA channels</vt:lpstr>
      <vt:lpstr>Select Channels (AMSUA)</vt:lpstr>
      <vt:lpstr>Run the 1DVAR</vt:lpstr>
      <vt:lpstr>Result of the 1DVAR using 15 channels from AMSUA</vt:lpstr>
      <vt:lpstr>Exercise #3 – A multi-channel IASI retrieval </vt:lpstr>
      <vt:lpstr>Choose and Load (RT) coefficients</vt:lpstr>
      <vt:lpstr>Choosing (RT) coefficients</vt:lpstr>
      <vt:lpstr>Choosing (RT) coefficients</vt:lpstr>
      <vt:lpstr>Choosing (RT) coefficients</vt:lpstr>
      <vt:lpstr>Choosing IASI (RT) coefficients</vt:lpstr>
      <vt:lpstr>Choosing (RT) coefficients</vt:lpstr>
      <vt:lpstr>Loading (RT) coefficients</vt:lpstr>
      <vt:lpstr>Select Channels (IASI) x10 !!!</vt:lpstr>
      <vt:lpstr>Run the 1DVAR</vt:lpstr>
      <vt:lpstr>Result of the 1DVAR for IASI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Exercises with 1DVAR</dc:title>
  <dc:creator>Tony McNally</dc:creator>
  <cp:lastModifiedBy>Tony McNally</cp:lastModifiedBy>
  <cp:revision>61</cp:revision>
  <cp:lastPrinted>2015-03-11T10:51:33Z</cp:lastPrinted>
  <dcterms:created xsi:type="dcterms:W3CDTF">2015-03-10T12:02:14Z</dcterms:created>
  <dcterms:modified xsi:type="dcterms:W3CDTF">2017-04-05T15:26:13Z</dcterms:modified>
</cp:coreProperties>
</file>