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564" r:id="rId2"/>
    <p:sldId id="539" r:id="rId3"/>
    <p:sldId id="563" r:id="rId4"/>
    <p:sldId id="562" r:id="rId5"/>
    <p:sldId id="570" r:id="rId6"/>
    <p:sldId id="565" r:id="rId7"/>
    <p:sldId id="566" r:id="rId8"/>
    <p:sldId id="617" r:id="rId9"/>
    <p:sldId id="443" r:id="rId10"/>
    <p:sldId id="492" r:id="rId11"/>
    <p:sldId id="493" r:id="rId12"/>
    <p:sldId id="627" r:id="rId13"/>
    <p:sldId id="522" r:id="rId14"/>
    <p:sldId id="632" r:id="rId15"/>
    <p:sldId id="651" r:id="rId16"/>
    <p:sldId id="575" r:id="rId17"/>
    <p:sldId id="460" r:id="rId18"/>
    <p:sldId id="461" r:id="rId19"/>
    <p:sldId id="291" r:id="rId20"/>
    <p:sldId id="650" r:id="rId21"/>
    <p:sldId id="527" r:id="rId22"/>
    <p:sldId id="661" r:id="rId23"/>
    <p:sldId id="499" r:id="rId24"/>
    <p:sldId id="662" r:id="rId25"/>
    <p:sldId id="384" r:id="rId26"/>
    <p:sldId id="459" r:id="rId27"/>
    <p:sldId id="597" r:id="rId28"/>
    <p:sldId id="491" r:id="rId29"/>
    <p:sldId id="655" r:id="rId30"/>
    <p:sldId id="654" r:id="rId31"/>
    <p:sldId id="635" r:id="rId32"/>
    <p:sldId id="636" r:id="rId33"/>
    <p:sldId id="641" r:id="rId34"/>
    <p:sldId id="558" r:id="rId35"/>
    <p:sldId id="649" r:id="rId36"/>
  </p:sldIdLst>
  <p:sldSz cx="9144000" cy="6858000" type="screen4x3"/>
  <p:notesSz cx="6731000" cy="9855200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o- Zuo" initials="HZ" lastIdx="1" clrIdx="0">
    <p:extLst>
      <p:ext uri="{19B8F6BF-5375-455C-9EA6-DF929625EA0E}">
        <p15:presenceInfo xmlns:p15="http://schemas.microsoft.com/office/powerpoint/2012/main" userId="S-1-5-21-171678682-3845115016-305999489-167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3300"/>
    <a:srgbClr val="FFFFCC"/>
    <a:srgbClr val="0000CC"/>
    <a:srgbClr val="0033CC"/>
    <a:srgbClr val="0099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9" autoAdjust="0"/>
    <p:restoredTop sz="94301" autoAdjust="0"/>
  </p:normalViewPr>
  <p:slideViewPr>
    <p:cSldViewPr>
      <p:cViewPr varScale="1">
        <p:scale>
          <a:sx n="91" d="100"/>
          <a:sy n="91" d="100"/>
        </p:scale>
        <p:origin x="52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9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84"/>
    </p:cViewPr>
  </p:sorterViewPr>
  <p:notesViewPr>
    <p:cSldViewPr>
      <p:cViewPr varScale="1">
        <p:scale>
          <a:sx n="61" d="100"/>
          <a:sy n="61" d="100"/>
        </p:scale>
        <p:origin x="-2112" y="-102"/>
      </p:cViewPr>
      <p:guideLst>
        <p:guide orient="horz" pos="3105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30T12:01:01.614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58" tIns="45229" rIns="90458" bIns="45229" numCol="1" anchor="t" anchorCtr="0" compatLnSpc="1">
            <a:prstTxWarp prst="textNoShape">
              <a:avLst/>
            </a:prstTxWarp>
          </a:bodyPr>
          <a:lstStyle>
            <a:lvl1pPr algn="l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022" y="1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58" tIns="45229" rIns="90458" bIns="45229" numCol="1" anchor="t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2124"/>
            <a:ext cx="2916979" cy="49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58" tIns="45229" rIns="90458" bIns="45229" numCol="1" anchor="b" anchorCtr="0" compatLnSpc="1">
            <a:prstTxWarp prst="textNoShape">
              <a:avLst/>
            </a:prstTxWarp>
          </a:bodyPr>
          <a:lstStyle>
            <a:lvl1pPr algn="l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asdfa</a:t>
            </a:r>
            <a:endParaRPr lang="en-GB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022" y="9362124"/>
            <a:ext cx="2916979" cy="49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58" tIns="45229" rIns="90458" bIns="45229" numCol="1" anchor="b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6BDBE064-6946-45FF-ADF2-EF2B955201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7803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l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2432" y="1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8188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783" y="4681855"/>
            <a:ext cx="5385437" cy="4434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0539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l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asdfa</a:t>
            </a:r>
            <a:endParaRPr lang="en-GB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2432" y="9360539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CAC86A1-C0B4-4248-8E7B-73A9BA69FC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56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56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20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2053" tIns="46026" rIns="92053" bIns="46026"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48936" y="9409663"/>
            <a:ext cx="2943963" cy="494741"/>
          </a:xfrm>
          <a:prstGeom prst="rect">
            <a:avLst/>
          </a:prstGeom>
        </p:spPr>
        <p:txBody>
          <a:bodyPr lIns="92053" tIns="46026" rIns="92053" bIns="46026"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393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F3A892-49BD-4B2A-B9D1-CC3D89116B0D}" type="slidenum">
              <a:rPr lang="en-GB"/>
              <a:pPr/>
              <a:t>17</a:t>
            </a:fld>
            <a:endParaRPr lang="en-GB"/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812432" y="9360539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B95A2C2-EBA6-4DBA-8A9B-855BF548CBFF}" type="slidenum">
              <a:rPr lang="fr-FR" sz="1200" b="0">
                <a:latin typeface="Arial" charset="0"/>
              </a:rPr>
              <a:pPr algn="r" eaLnBrk="1" hangingPunct="1"/>
              <a:t>17</a:t>
            </a:fld>
            <a:endParaRPr lang="fr-FR" sz="1200" b="0">
              <a:latin typeface="Arial" charset="0"/>
            </a:endParaRPr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eaLnBrk="1" hangingPunct="1"/>
            <a:r>
              <a:rPr lang="en-GB" smtClean="0"/>
              <a:t>The balance relationship described above between Temperature and Salinity and density and velocity can be expressed in a matrix form adequate for a multivariate 3D-var. Weaver et al 2005. Note the separation into balance and unbalance components.</a:t>
            </a:r>
          </a:p>
        </p:txBody>
      </p:sp>
    </p:spTree>
    <p:extLst>
      <p:ext uri="{BB962C8B-B14F-4D97-AF65-F5344CB8AC3E}">
        <p14:creationId xmlns:p14="http://schemas.microsoft.com/office/powerpoint/2010/main" val="1904671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A4176-11E6-4FBD-88FA-04C4709CEED5}" type="slidenum">
              <a:rPr lang="en-GB"/>
              <a:pPr/>
              <a:t>18</a:t>
            </a:fld>
            <a:endParaRPr lang="en-GB"/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812432" y="9360539"/>
            <a:ext cx="2916979" cy="49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E7A40C9A-D486-47F3-A0F0-7C1C8B4C86F7}" type="slidenum">
              <a:rPr lang="fr-FR" sz="1200" b="0">
                <a:latin typeface="Arial" charset="0"/>
              </a:rPr>
              <a:pPr algn="r" eaLnBrk="1" hangingPunct="1"/>
              <a:t>18</a:t>
            </a:fld>
            <a:endParaRPr lang="fr-FR" sz="1200" b="0">
              <a:latin typeface="Arial" charset="0"/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44029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D8618-24E3-4DE9-A324-1F2D65CA0681}" type="slidenum">
              <a:rPr lang="en-GB"/>
              <a:pPr/>
              <a:t>19</a:t>
            </a:fld>
            <a:endParaRPr lang="en-GB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197316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0CA6E-0EE6-40EA-9DA5-A35D163A628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122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216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783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8E90EA-CA94-43B9-82E5-8A92F75C78FE}" type="slidenum">
              <a:rPr lang="en-GB"/>
              <a:pPr/>
              <a:t>25</a:t>
            </a:fld>
            <a:endParaRPr lang="en-GB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979938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FC6627-26F4-4C2E-94DD-A327E9EB8E35}" type="slidenum">
              <a:rPr lang="en-GB"/>
              <a:pPr/>
              <a:t>26</a:t>
            </a:fld>
            <a:endParaRPr lang="en-GB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66800" y="858838"/>
            <a:ext cx="4603750" cy="3452812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7518" y="4685027"/>
            <a:ext cx="5095965" cy="4144384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000" dirty="0" smtClean="0"/>
              <a:t>This figure shows the time evolution of the depth of the  equatorial </a:t>
            </a:r>
            <a:r>
              <a:rPr lang="en-GB" sz="1000" dirty="0" err="1" smtClean="0"/>
              <a:t>thermocline</a:t>
            </a:r>
            <a:r>
              <a:rPr lang="en-GB" sz="1000" dirty="0" smtClean="0"/>
              <a:t> in the Atlantic for 2 </a:t>
            </a:r>
            <a:r>
              <a:rPr lang="en-GB" sz="1000" dirty="0" err="1" smtClean="0"/>
              <a:t>experimens</a:t>
            </a:r>
            <a:r>
              <a:rPr lang="en-GB" sz="1000" dirty="0" smtClean="0"/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en-GB" sz="1000" dirty="0" smtClean="0"/>
              <a:t>CTL, (ocean forced by wind, in black), and </a:t>
            </a:r>
            <a:r>
              <a:rPr lang="en-GB" sz="1000" dirty="0" err="1" smtClean="0"/>
              <a:t>Assim</a:t>
            </a:r>
            <a:r>
              <a:rPr lang="en-GB" sz="1000" dirty="0" smtClean="0"/>
              <a:t> (in red, where the subsurface data have been assimilated) </a:t>
            </a:r>
          </a:p>
          <a:p>
            <a:pPr eaLnBrk="1" hangingPunct="1">
              <a:lnSpc>
                <a:spcPct val="80000"/>
              </a:lnSpc>
            </a:pPr>
            <a:r>
              <a:rPr lang="en-GB" sz="1000" dirty="0" smtClean="0"/>
              <a:t>The advent of the temperature data for the PIRATA moorings in 1998/1999 can be appreciated in the ASSIM experiment by the sudden </a:t>
            </a:r>
            <a:r>
              <a:rPr lang="en-GB" sz="1000" dirty="0" err="1" smtClean="0"/>
              <a:t>shallowing</a:t>
            </a:r>
            <a:r>
              <a:rPr lang="en-GB" sz="1000" dirty="0" smtClean="0"/>
              <a:t> of the </a:t>
            </a:r>
            <a:r>
              <a:rPr lang="en-GB" sz="1000" dirty="0" err="1" smtClean="0"/>
              <a:t>thermocline</a:t>
            </a:r>
            <a:r>
              <a:rPr lang="en-GB" sz="1000" dirty="0" smtClean="0"/>
              <a:t>:</a:t>
            </a:r>
          </a:p>
          <a:p>
            <a:pPr eaLnBrk="1" hangingPunct="1">
              <a:lnSpc>
                <a:spcPct val="80000"/>
              </a:lnSpc>
            </a:pPr>
            <a:r>
              <a:rPr lang="en-GB" sz="1000" dirty="0" smtClean="0"/>
              <a:t>The PIRATA data corrects for a systematic error of the background (which has too depth </a:t>
            </a:r>
            <a:r>
              <a:rPr lang="en-GB" sz="1000" dirty="0" err="1" smtClean="0"/>
              <a:t>thermocline</a:t>
            </a:r>
            <a:r>
              <a:rPr lang="en-GB" sz="1000" dirty="0" smtClean="0"/>
              <a:t>). The net effect is an spurious jump that induces spurious </a:t>
            </a:r>
            <a:r>
              <a:rPr lang="en-GB" sz="1000" dirty="0" err="1" smtClean="0"/>
              <a:t>interannual</a:t>
            </a:r>
            <a:r>
              <a:rPr lang="en-GB" sz="1000" dirty="0" smtClean="0"/>
              <a:t> variability.</a:t>
            </a:r>
          </a:p>
          <a:p>
            <a:pPr eaLnBrk="1" hangingPunct="1">
              <a:lnSpc>
                <a:spcPct val="80000"/>
              </a:lnSpc>
            </a:pPr>
            <a:endParaRPr lang="en-GB" sz="1000" dirty="0" smtClean="0"/>
          </a:p>
          <a:p>
            <a:pPr eaLnBrk="1" hangingPunct="1">
              <a:lnSpc>
                <a:spcPct val="80000"/>
              </a:lnSpc>
            </a:pPr>
            <a:r>
              <a:rPr lang="en-GB" sz="1000" b="1" dirty="0" smtClean="0"/>
              <a:t>To prevent this sort of behaviour, an adequate and explicit treatment of background bias is required</a:t>
            </a:r>
          </a:p>
        </p:txBody>
      </p:sp>
    </p:spTree>
    <p:extLst>
      <p:ext uri="{BB962C8B-B14F-4D97-AF65-F5344CB8AC3E}">
        <p14:creationId xmlns:p14="http://schemas.microsoft.com/office/powerpoint/2010/main" val="3215807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1004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3D4CAD-261D-4EF3-ABE6-037C8149213B}" type="slidenum">
              <a:rPr lang="en-GB"/>
              <a:pPr/>
              <a:t>28</a:t>
            </a:fld>
            <a:endParaRPr lang="en-GB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The a-priori (iterative) estimation of the bias corrects the solution before the PIRATA moorings appear, hence preventing the shock.</a:t>
            </a:r>
          </a:p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70419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Maximum ensemble spread for SIC and SIT can be found when</a:t>
            </a:r>
            <a:r>
              <a:rPr lang="en-GB" baseline="0" dirty="0" smtClean="0"/>
              <a:t> near</a:t>
            </a:r>
            <a:r>
              <a:rPr lang="en-GB" dirty="0" smtClean="0"/>
              <a:t> Canadian Archipelago,</a:t>
            </a:r>
            <a:r>
              <a:rPr lang="en-GB" baseline="0" dirty="0" smtClean="0"/>
              <a:t> in the northern of Baffin Bay </a:t>
            </a:r>
            <a:r>
              <a:rPr lang="en-GB" dirty="0" smtClean="0"/>
              <a:t>and along the west</a:t>
            </a:r>
            <a:r>
              <a:rPr lang="en-GB" baseline="0" dirty="0" smtClean="0"/>
              <a:t> </a:t>
            </a:r>
            <a:r>
              <a:rPr lang="en-GB" dirty="0" smtClean="0"/>
              <a:t>coast of Greenland, with</a:t>
            </a:r>
            <a:r>
              <a:rPr lang="en-GB" baseline="0" dirty="0" smtClean="0"/>
              <a:t> maximum </a:t>
            </a:r>
            <a:r>
              <a:rPr lang="en-GB" baseline="0" dirty="0" err="1" smtClean="0"/>
              <a:t>std</a:t>
            </a:r>
            <a:r>
              <a:rPr lang="en-GB" baseline="0" dirty="0" smtClean="0"/>
              <a:t> of 10% and 0.35 m, for SIC and SIT respectively. In the northern edge of the Barents Sea and Kara Sea at the ice edge, SIC spread can reach ~7% and that accounts up </a:t>
            </a:r>
            <a:r>
              <a:rPr lang="en-GB" baseline="0" smtClean="0"/>
              <a:t>to half </a:t>
            </a:r>
            <a:r>
              <a:rPr lang="en-GB" baseline="0" dirty="0" smtClean="0"/>
              <a:t>of the SIC in the same area.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6889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F7C375-60BF-4BC2-BB08-452F25E72236}" type="slidenum">
              <a:rPr lang="en-GB"/>
              <a:pPr/>
              <a:t>34</a:t>
            </a:fld>
            <a:endParaRPr lang="en-GB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55885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62002C-8EC4-4A91-A1AA-970C5C6B62AE}" type="slidenum">
              <a:rPr lang="en-GB"/>
              <a:pPr/>
              <a:t>4</a:t>
            </a:fld>
            <a:endParaRPr lang="en-GB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96383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5" name="Rectangle 7"/>
          <p:cNvSpPr txBox="1">
            <a:spLocks noGrp="1" noChangeArrowheads="1"/>
          </p:cNvSpPr>
          <p:nvPr/>
        </p:nvSpPr>
        <p:spPr bwMode="auto">
          <a:xfrm>
            <a:off x="3812965" y="9361408"/>
            <a:ext cx="2916449" cy="49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E0BBA46-3371-4973-A85A-77DA2A7B6B34}" type="slidenum">
              <a:rPr lang="en-GB" sz="1200" b="0">
                <a:latin typeface="Calibri" pitchFamily="34" charset="0"/>
              </a:rPr>
              <a:pPr algn="r"/>
              <a:t>7</a:t>
            </a:fld>
            <a:endParaRPr lang="en-GB" sz="1200" b="0">
              <a:latin typeface="Calibri" pitchFamily="34" charset="0"/>
            </a:endParaRPr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22838" cy="3694113"/>
          </a:xfrm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783" y="4680704"/>
            <a:ext cx="5385435" cy="4434602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Note the different</a:t>
            </a:r>
            <a:r>
              <a:rPr lang="en-US" baseline="0" dirty="0" smtClean="0"/>
              <a:t> spatial scales of atmosphere and ocean.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19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3358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358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C5CE3C-815B-4482-85A7-389273AB0873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70082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FC666-1849-4A83-9DFA-952439085E78}" type="slidenum">
              <a:rPr lang="en-GB"/>
              <a:pPr/>
              <a:t>9</a:t>
            </a:fld>
            <a:endParaRPr lang="en-GB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7600" cy="369570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Ocean Observing System: the ocean has been poorly observed. </a:t>
            </a:r>
          </a:p>
          <a:p>
            <a:pPr eaLnBrk="1" hangingPunct="1"/>
            <a:r>
              <a:rPr lang="en-GB" dirty="0" smtClean="0"/>
              <a:t>The electromagnetic radiation does not penetrate into the ocean (it is trapped in the upper meters), which is a major problem for full </a:t>
            </a:r>
            <a:r>
              <a:rPr lang="en-GB" dirty="0" err="1" smtClean="0"/>
              <a:t>explotation</a:t>
            </a:r>
            <a:r>
              <a:rPr lang="en-GB" dirty="0" smtClean="0"/>
              <a:t> of the satellite revolution 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Moorings (Tao, PIRATA AND TRITON) (T and S)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XBTs (dropped from ships of opportunity) (T)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CTDs (High quality but very few- obtained by research ships) T and S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SST from satellite (IR,MW), ship and buoys.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SSS from a few ships, from a few moorings, from satellite in future.  (</a:t>
            </a:r>
            <a:r>
              <a:rPr lang="en-GB" dirty="0" err="1" smtClean="0"/>
              <a:t>eg</a:t>
            </a:r>
            <a:r>
              <a:rPr lang="en-GB" dirty="0" smtClean="0"/>
              <a:t> SMOS, Aquarius)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Sea level from altimetry (ERS,TOPEX, Jason1, 2)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Current meters (very few ~5 along equatorial pacific)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Subsurface temperature and salinity from ARGO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Elephant</a:t>
            </a:r>
            <a:r>
              <a:rPr lang="en-GB" baseline="0" dirty="0" smtClean="0"/>
              <a:t> seals with T/S sensors provides information about the subsurface in the arctic regions.</a:t>
            </a:r>
            <a:endParaRPr lang="en-GB" dirty="0" smtClean="0"/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(T=Temperature, S=Salinity, SST=Sea Surface Temperature, SSS=Sea Surface Salinity, IR=infrared, MW=micro-wave)</a:t>
            </a:r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60588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EN3</a:t>
            </a:r>
            <a:r>
              <a:rPr lang="en-GB" baseline="0" dirty="0" smtClean="0"/>
              <a:t> v2a dataset with XBT </a:t>
            </a:r>
            <a:r>
              <a:rPr lang="en-GB" baseline="0" dirty="0" err="1" smtClean="0"/>
              <a:t>fallrate</a:t>
            </a:r>
            <a:r>
              <a:rPr lang="en-GB" baseline="0" dirty="0" smtClean="0"/>
              <a:t> corrections</a:t>
            </a:r>
          </a:p>
          <a:p>
            <a:r>
              <a:rPr lang="en-GB" baseline="0" dirty="0" smtClean="0"/>
              <a:t>Available from the Met. Office (http://hadobs.metoffice.com/en3/).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01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Coverage</a:t>
            </a:r>
            <a:r>
              <a:rPr lang="en-GB" baseline="0" dirty="0" smtClean="0"/>
              <a:t> is not uniform in space in the early years which is dominated by localized scientific cruises.</a:t>
            </a:r>
            <a:endParaRPr lang="en-GB" dirty="0" smtClean="0"/>
          </a:p>
          <a:p>
            <a:r>
              <a:rPr lang="en-GB" dirty="0" smtClean="0"/>
              <a:t>In</a:t>
            </a:r>
            <a:r>
              <a:rPr lang="en-GB" baseline="0" dirty="0" smtClean="0"/>
              <a:t> the later years ARGO has become the primary source of temperature information with close to global coverage.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08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1700" y="738188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AC86A1-C0B4-4248-8E7B-73A9BA69FCB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954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1965" y="155575"/>
            <a:ext cx="2212975" cy="6199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8278" y="155575"/>
            <a:ext cx="6491288" cy="6199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68275" y="981075"/>
            <a:ext cx="4348163" cy="5373688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8841" y="981075"/>
            <a:ext cx="4348162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8275" y="981075"/>
            <a:ext cx="4348163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8841" y="981075"/>
            <a:ext cx="4348162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8841" y="3743325"/>
            <a:ext cx="4348162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275" y="981075"/>
            <a:ext cx="4348163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8841" y="981075"/>
            <a:ext cx="4348162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8841" y="3743325"/>
            <a:ext cx="4348162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8275" y="981075"/>
            <a:ext cx="4348163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68275" y="3743325"/>
            <a:ext cx="4348163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68841" y="981075"/>
            <a:ext cx="4348162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8275" y="981075"/>
            <a:ext cx="4348163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41" y="981075"/>
            <a:ext cx="4348162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8275" y="981075"/>
            <a:ext cx="4348163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68275" y="3743325"/>
            <a:ext cx="4348163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68841" y="981075"/>
            <a:ext cx="4348162" cy="5373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68280" y="155575"/>
            <a:ext cx="8856663" cy="619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49166" y="155575"/>
            <a:ext cx="8376138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8523" y="981075"/>
            <a:ext cx="4353657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2854" y="981075"/>
            <a:ext cx="4353658" cy="2609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68523" y="3743325"/>
            <a:ext cx="4353657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854" y="3743325"/>
            <a:ext cx="4353658" cy="2611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84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8275" y="981075"/>
            <a:ext cx="4348163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8841" y="981075"/>
            <a:ext cx="4348162" cy="537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8277" y="981075"/>
            <a:ext cx="8848725" cy="5373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 2nd text line</a:t>
            </a:r>
          </a:p>
          <a:p>
            <a:pPr lvl="2"/>
            <a:r>
              <a:rPr lang="en-GB" dirty="0" smtClean="0"/>
              <a:t> 3rd text line</a:t>
            </a:r>
          </a:p>
          <a:p>
            <a:pPr lvl="3"/>
            <a:r>
              <a:rPr lang="en-GB" dirty="0" smtClean="0"/>
              <a:t> 4th level text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49288" y="155575"/>
            <a:ext cx="837565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301625" y="115888"/>
            <a:ext cx="280988" cy="596900"/>
            <a:chOff x="206" y="73"/>
            <a:chExt cx="192" cy="376"/>
          </a:xfrm>
        </p:grpSpPr>
        <p:sp>
          <p:nvSpPr>
            <p:cNvPr id="181253" name="Freeform 5"/>
            <p:cNvSpPr>
              <a:spLocks/>
            </p:cNvSpPr>
            <p:nvPr userDrawn="1"/>
          </p:nvSpPr>
          <p:spPr bwMode="auto">
            <a:xfrm rot="16176207">
              <a:off x="182" y="232"/>
              <a:ext cx="284" cy="148"/>
            </a:xfrm>
            <a:custGeom>
              <a:avLst/>
              <a:gdLst/>
              <a:ahLst/>
              <a:cxnLst>
                <a:cxn ang="0">
                  <a:pos x="0" y="202"/>
                </a:cxn>
                <a:cxn ang="0">
                  <a:pos x="633" y="4"/>
                </a:cxn>
                <a:cxn ang="0">
                  <a:pos x="1007" y="175"/>
                </a:cxn>
                <a:cxn ang="0">
                  <a:pos x="813" y="535"/>
                </a:cxn>
              </a:cxnLst>
              <a:rect l="0" t="0" r="r" b="b"/>
              <a:pathLst>
                <a:path w="1037" h="535">
                  <a:moveTo>
                    <a:pt x="0" y="202"/>
                  </a:moveTo>
                  <a:cubicBezTo>
                    <a:pt x="105" y="169"/>
                    <a:pt x="465" y="8"/>
                    <a:pt x="633" y="4"/>
                  </a:cubicBezTo>
                  <a:cubicBezTo>
                    <a:pt x="801" y="0"/>
                    <a:pt x="977" y="87"/>
                    <a:pt x="1007" y="175"/>
                  </a:cubicBezTo>
                  <a:cubicBezTo>
                    <a:pt x="1037" y="263"/>
                    <a:pt x="853" y="460"/>
                    <a:pt x="813" y="535"/>
                  </a:cubicBezTo>
                </a:path>
              </a:pathLst>
            </a:custGeom>
            <a:noFill/>
            <a:ln w="31750" cap="flat" cmpd="sng">
              <a:solidFill>
                <a:srgbClr val="0000FF">
                  <a:alpha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1254" name="Freeform 6"/>
            <p:cNvSpPr>
              <a:spLocks/>
            </p:cNvSpPr>
            <p:nvPr userDrawn="1"/>
          </p:nvSpPr>
          <p:spPr bwMode="auto">
            <a:xfrm rot="16176207">
              <a:off x="62" y="217"/>
              <a:ext cx="376" cy="89"/>
            </a:xfrm>
            <a:custGeom>
              <a:avLst/>
              <a:gdLst/>
              <a:ahLst/>
              <a:cxnLst>
                <a:cxn ang="0">
                  <a:pos x="0" y="323"/>
                </a:cxn>
                <a:cxn ang="0">
                  <a:pos x="649" y="117"/>
                </a:cxn>
                <a:cxn ang="0">
                  <a:pos x="1132" y="242"/>
                </a:cxn>
                <a:cxn ang="0">
                  <a:pos x="1373" y="0"/>
                </a:cxn>
              </a:cxnLst>
              <a:rect l="0" t="0" r="r" b="b"/>
              <a:pathLst>
                <a:path w="1373" h="323">
                  <a:moveTo>
                    <a:pt x="0" y="323"/>
                  </a:moveTo>
                  <a:cubicBezTo>
                    <a:pt x="108" y="289"/>
                    <a:pt x="460" y="130"/>
                    <a:pt x="649" y="117"/>
                  </a:cubicBezTo>
                  <a:cubicBezTo>
                    <a:pt x="838" y="104"/>
                    <a:pt x="1011" y="261"/>
                    <a:pt x="1132" y="242"/>
                  </a:cubicBezTo>
                  <a:cubicBezTo>
                    <a:pt x="1253" y="223"/>
                    <a:pt x="1323" y="50"/>
                    <a:pt x="1373" y="0"/>
                  </a:cubicBezTo>
                </a:path>
              </a:pathLst>
            </a:custGeom>
            <a:noFill/>
            <a:ln w="31750" cap="flat" cmpd="sng">
              <a:solidFill>
                <a:srgbClr val="0000FF">
                  <a:alpha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dist="107763" dir="8100000" algn="ctr" rotWithShape="0">
                <a:srgbClr val="80808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81256" name="Rectangle 8"/>
          <p:cNvSpPr>
            <a:spLocks noChangeArrowheads="1"/>
          </p:cNvSpPr>
          <p:nvPr/>
        </p:nvSpPr>
        <p:spPr bwMode="auto">
          <a:xfrm>
            <a:off x="1538288" y="6562725"/>
            <a:ext cx="7462837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l">
              <a:defRPr/>
            </a:pPr>
            <a:r>
              <a:rPr lang="en-US" sz="1000" b="0" dirty="0" smtClean="0"/>
              <a:t>DA</a:t>
            </a:r>
            <a:r>
              <a:rPr lang="en-US" sz="1000" b="0" baseline="0" dirty="0" smtClean="0"/>
              <a:t> Training Course 2017</a:t>
            </a:r>
            <a:r>
              <a:rPr lang="en-US" sz="1000" b="0" dirty="0" smtClean="0"/>
              <a:t>: </a:t>
            </a:r>
            <a:r>
              <a:rPr lang="en-US" sz="1000" b="0" i="1" dirty="0" smtClean="0"/>
              <a:t>Ocean </a:t>
            </a:r>
            <a:r>
              <a:rPr lang="en-US" sz="1000" b="0" i="1" dirty="0"/>
              <a:t>Data </a:t>
            </a:r>
            <a:r>
              <a:rPr lang="en-US" sz="1000" b="0" i="1" dirty="0" smtClean="0"/>
              <a:t>Assimilation</a:t>
            </a:r>
            <a:r>
              <a:rPr lang="en-US" sz="1000" b="0" dirty="0" smtClean="0"/>
              <a:t>                                                              </a:t>
            </a:r>
            <a:fld id="{6A466060-DF66-4A8E-9620-6225F92892EB}" type="slidenum">
              <a:rPr lang="en-GB" sz="1000" b="0"/>
              <a:pPr algn="l">
                <a:defRPr/>
              </a:pPr>
              <a:t>‹#›</a:t>
            </a:fld>
            <a:endParaRPr lang="en-GB" sz="1000" b="0" dirty="0"/>
          </a:p>
        </p:txBody>
      </p:sp>
      <p:grpSp>
        <p:nvGrpSpPr>
          <p:cNvPr id="7175" name="Group 9"/>
          <p:cNvGrpSpPr>
            <a:grpSpLocks/>
          </p:cNvGrpSpPr>
          <p:nvPr/>
        </p:nvGrpSpPr>
        <p:grpSpPr bwMode="auto">
          <a:xfrm>
            <a:off x="168280" y="6477000"/>
            <a:ext cx="8791575" cy="323850"/>
            <a:chOff x="115" y="4080"/>
            <a:chExt cx="5999" cy="204"/>
          </a:xfrm>
        </p:grpSpPr>
        <p:sp>
          <p:nvSpPr>
            <p:cNvPr id="181258" name="Rectangle 10"/>
            <p:cNvSpPr>
              <a:spLocks noChangeArrowheads="1"/>
            </p:cNvSpPr>
            <p:nvPr userDrawn="1"/>
          </p:nvSpPr>
          <p:spPr bwMode="auto">
            <a:xfrm>
              <a:off x="115" y="4080"/>
              <a:ext cx="944" cy="204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7177" name="Picture 11" descr="ECMWF_new_logo"/>
            <p:cNvPicPr>
              <a:picLocks noChangeAspect="1" noChangeArrowheads="1"/>
            </p:cNvPicPr>
            <p:nvPr userDrawn="1"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152" y="4099"/>
              <a:ext cx="866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1260" name="Rectangle 12"/>
            <p:cNvSpPr>
              <a:spLocks noChangeArrowheads="1"/>
            </p:cNvSpPr>
            <p:nvPr userDrawn="1"/>
          </p:nvSpPr>
          <p:spPr bwMode="auto">
            <a:xfrm>
              <a:off x="1059" y="4080"/>
              <a:ext cx="5055" cy="34"/>
            </a:xfrm>
            <a:prstGeom prst="rect">
              <a:avLst/>
            </a:prstGeom>
            <a:solidFill>
              <a:srgbClr val="0000FF">
                <a:alpha val="50000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81" r:id="rId19"/>
  </p:sldLayoutIdLst>
  <p:hf sldNum="0" hdr="0" ftr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76238" indent="-376238" algn="l" rtl="0" eaLnBrk="0" fontAlgn="base" hangingPunct="0">
        <a:lnSpc>
          <a:spcPts val="3200"/>
        </a:lnSpc>
        <a:spcBef>
          <a:spcPct val="0"/>
        </a:spcBef>
        <a:spcAft>
          <a:spcPts val="60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52488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2pPr>
      <a:lvl3pPr marL="1271588" indent="-228600" algn="l" rtl="0" eaLnBrk="0" fontAlgn="base" hangingPunct="0">
        <a:spcBef>
          <a:spcPct val="20000"/>
        </a:spcBef>
        <a:spcAft>
          <a:spcPct val="0"/>
        </a:spcAft>
        <a:buChar char="o"/>
        <a:defRPr>
          <a:solidFill>
            <a:schemeClr val="tx1"/>
          </a:solidFill>
          <a:latin typeface="+mn-lt"/>
        </a:defRPr>
      </a:lvl3pPr>
      <a:lvl4pPr marL="1690688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1097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5pPr>
      <a:lvl6pPr marL="25669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6pPr>
      <a:lvl7pPr marL="30241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7pPr>
      <a:lvl8pPr marL="34813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8pPr>
      <a:lvl9pPr marL="3938588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8.w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6.png"/><Relationship Id="rId4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gi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doi.org/10.1002/qj.206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6.png"/><Relationship Id="rId15" Type="http://schemas.openxmlformats.org/officeDocument/2006/relationships/image" Target="../media/image26.png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2.png"/><Relationship Id="rId1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www.nasa.gov/centers/goddard/images/content/95309main_fig_%202-D1_sst_200124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601167"/>
            <a:ext cx="9180512" cy="745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71600" y="2556916"/>
            <a:ext cx="7631113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dirty="0" smtClean="0">
                <a:solidFill>
                  <a:schemeClr val="bg1"/>
                </a:solidFill>
              </a:rPr>
              <a:t>Ocean Data </a:t>
            </a:r>
            <a:r>
              <a:rPr lang="en-GB" dirty="0">
                <a:solidFill>
                  <a:schemeClr val="bg1"/>
                </a:solidFill>
              </a:rPr>
              <a:t>A</a:t>
            </a:r>
            <a:r>
              <a:rPr lang="en-GB" dirty="0" smtClean="0">
                <a:solidFill>
                  <a:schemeClr val="bg1"/>
                </a:solidFill>
              </a:rPr>
              <a:t>ssimilation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2400" dirty="0" err="1" smtClean="0">
                <a:solidFill>
                  <a:schemeClr val="bg1"/>
                </a:solidFill>
              </a:rPr>
              <a:t>Hao</a:t>
            </a:r>
            <a:r>
              <a:rPr lang="en-GB" sz="2400" dirty="0" smtClean="0">
                <a:solidFill>
                  <a:schemeClr val="bg1"/>
                </a:solidFill>
              </a:rPr>
              <a:t> Zuo</a:t>
            </a:r>
          </a:p>
          <a:p>
            <a:pPr algn="ctr"/>
            <a:r>
              <a:rPr lang="en-GB" sz="2400" b="0" dirty="0" smtClean="0">
                <a:solidFill>
                  <a:schemeClr val="bg1"/>
                </a:solidFill>
              </a:rPr>
              <a:t>Earth System Assimilation Section</a:t>
            </a:r>
          </a:p>
          <a:p>
            <a:pPr algn="ctr"/>
            <a:endParaRPr lang="en-GB" sz="2400" b="0" dirty="0">
              <a:solidFill>
                <a:schemeClr val="bg1"/>
              </a:solidFill>
            </a:endParaRPr>
          </a:p>
          <a:p>
            <a:pPr algn="ctr"/>
            <a:r>
              <a:rPr lang="en-GB" sz="2400" b="0" dirty="0" smtClean="0">
                <a:solidFill>
                  <a:srgbClr val="3333FF"/>
                </a:solidFill>
              </a:rPr>
              <a:t>With </a:t>
            </a:r>
            <a:r>
              <a:rPr lang="en-GB" sz="2400" b="0" dirty="0" smtClean="0">
                <a:solidFill>
                  <a:srgbClr val="3333FF"/>
                </a:solidFill>
              </a:rPr>
              <a:t>input </a:t>
            </a:r>
            <a:r>
              <a:rPr lang="en-GB" sz="2400" b="0" dirty="0" smtClean="0">
                <a:solidFill>
                  <a:srgbClr val="3333FF"/>
                </a:solidFill>
              </a:rPr>
              <a:t>from </a:t>
            </a:r>
            <a:r>
              <a:rPr lang="en-GB" sz="2400" b="0" dirty="0" smtClean="0">
                <a:solidFill>
                  <a:srgbClr val="3333FF"/>
                </a:solidFill>
              </a:rPr>
              <a:t>Magdalena </a:t>
            </a:r>
            <a:r>
              <a:rPr lang="en-GB" sz="2400" b="0" dirty="0" err="1">
                <a:solidFill>
                  <a:srgbClr val="3333FF"/>
                </a:solidFill>
              </a:rPr>
              <a:t>Balmaseda</a:t>
            </a:r>
            <a:r>
              <a:rPr lang="en-GB" sz="2400" b="0" dirty="0">
                <a:solidFill>
                  <a:srgbClr val="3333FF"/>
                </a:solidFill>
              </a:rPr>
              <a:t>, </a:t>
            </a:r>
            <a:r>
              <a:rPr lang="en-GB" sz="2400" b="0" dirty="0" smtClean="0">
                <a:solidFill>
                  <a:srgbClr val="3333FF"/>
                </a:solidFill>
              </a:rPr>
              <a:t>Kristian </a:t>
            </a:r>
            <a:r>
              <a:rPr lang="en-GB" sz="2400" b="0" dirty="0" err="1" smtClean="0">
                <a:solidFill>
                  <a:srgbClr val="3333FF"/>
                </a:solidFill>
              </a:rPr>
              <a:t>Mogensen</a:t>
            </a:r>
            <a:r>
              <a:rPr lang="en-GB" sz="2400" b="0" dirty="0">
                <a:solidFill>
                  <a:srgbClr val="3333FF"/>
                </a:solidFill>
              </a:rPr>
              <a:t>, </a:t>
            </a:r>
            <a:r>
              <a:rPr lang="en-GB" sz="2400" b="0" dirty="0" smtClean="0">
                <a:solidFill>
                  <a:srgbClr val="3333FF"/>
                </a:solidFill>
              </a:rPr>
              <a:t>Mohamed </a:t>
            </a:r>
            <a:r>
              <a:rPr lang="en-GB" sz="2400" b="0" dirty="0" err="1" smtClean="0">
                <a:solidFill>
                  <a:srgbClr val="3333FF"/>
                </a:solidFill>
              </a:rPr>
              <a:t>Dahoui</a:t>
            </a:r>
            <a:r>
              <a:rPr lang="en-GB" sz="2400" b="0" dirty="0">
                <a:solidFill>
                  <a:srgbClr val="3333FF"/>
                </a:solidFill>
              </a:rPr>
              <a:t> </a:t>
            </a:r>
            <a:r>
              <a:rPr lang="en-GB" sz="2400" b="0" dirty="0" smtClean="0">
                <a:solidFill>
                  <a:srgbClr val="3333FF"/>
                </a:solidFill>
              </a:rPr>
              <a:t>and others</a:t>
            </a:r>
            <a:endParaRPr lang="en-GB" b="0" dirty="0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1" dirty="0" smtClean="0"/>
              <a:t>Changes to the T/S obs. network </a:t>
            </a:r>
            <a:endParaRPr lang="en-GB" sz="2600" b="1" dirty="0"/>
          </a:p>
        </p:txBody>
      </p:sp>
      <p:pic>
        <p:nvPicPr>
          <p:cNvPr id="10" name="Content Placeholder 8" descr="en3_198006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t="12570"/>
          <a:stretch>
            <a:fillRect/>
          </a:stretch>
        </p:blipFill>
        <p:spPr>
          <a:xfrm>
            <a:off x="720000" y="899999"/>
            <a:ext cx="3697200" cy="2347238"/>
          </a:xfrm>
        </p:spPr>
      </p:pic>
      <p:pic>
        <p:nvPicPr>
          <p:cNvPr id="12" name="Content Placeholder 8" descr="en3_198006.pn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rcRect t="12570"/>
          <a:stretch>
            <a:fillRect/>
          </a:stretch>
        </p:blipFill>
        <p:spPr>
          <a:xfrm>
            <a:off x="4680005" y="900000"/>
            <a:ext cx="3695893" cy="2286000"/>
          </a:xfrm>
        </p:spPr>
      </p:pic>
      <p:sp>
        <p:nvSpPr>
          <p:cNvPr id="13" name="TextBox 12"/>
          <p:cNvSpPr txBox="1"/>
          <p:nvPr/>
        </p:nvSpPr>
        <p:spPr>
          <a:xfrm>
            <a:off x="515437" y="5768825"/>
            <a:ext cx="8643998" cy="646331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1800" b="0" dirty="0" smtClean="0"/>
              <a:t> Very uneven distribution of observations.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0" dirty="0" smtClean="0"/>
              <a:t> Southern ocean poorly observed until ARGO period.</a:t>
            </a:r>
          </a:p>
        </p:txBody>
      </p:sp>
      <p:pic>
        <p:nvPicPr>
          <p:cNvPr id="14" name="Content Placeholder 8" descr="en3_198006.pn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rcRect t="12570"/>
          <a:stretch>
            <a:fillRect/>
          </a:stretch>
        </p:blipFill>
        <p:spPr>
          <a:xfrm>
            <a:off x="720000" y="3348000"/>
            <a:ext cx="3695913" cy="2286000"/>
          </a:xfrm>
        </p:spPr>
      </p:pic>
      <p:pic>
        <p:nvPicPr>
          <p:cNvPr id="15" name="Content Placeholder 8" descr="en3_198006.pn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rcRect t="12570"/>
          <a:stretch>
            <a:fillRect/>
          </a:stretch>
        </p:blipFill>
        <p:spPr>
          <a:xfrm>
            <a:off x="4680002" y="3348000"/>
            <a:ext cx="3695912" cy="2286000"/>
          </a:xfrm>
        </p:spPr>
      </p:pic>
      <p:grpSp>
        <p:nvGrpSpPr>
          <p:cNvPr id="21" name="Group 20"/>
          <p:cNvGrpSpPr/>
          <p:nvPr/>
        </p:nvGrpSpPr>
        <p:grpSpPr>
          <a:xfrm>
            <a:off x="7358082" y="4500580"/>
            <a:ext cx="1785918" cy="714379"/>
            <a:chOff x="7358082" y="4500570"/>
            <a:chExt cx="1785918" cy="714379"/>
          </a:xfrm>
        </p:grpSpPr>
        <p:pic>
          <p:nvPicPr>
            <p:cNvPr id="16" name="Picture 15" descr="800px-Mirounga_leonina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>
            <a:xfrm>
              <a:off x="8239122" y="4500570"/>
              <a:ext cx="904878" cy="642942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>
              <a:stCxn id="16" idx="1"/>
            </p:cNvCxnSpPr>
            <p:nvPr/>
          </p:nvCxnSpPr>
          <p:spPr bwMode="auto">
            <a:xfrm rot="10800000" flipV="1">
              <a:off x="7358082" y="4822041"/>
              <a:ext cx="881040" cy="39290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2339752" y="252770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1960</a:t>
            </a:r>
            <a:endParaRPr lang="en-GB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6300192" y="2548763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1980</a:t>
            </a:r>
            <a:endParaRPr lang="en-GB" sz="1800" dirty="0"/>
          </a:p>
        </p:txBody>
      </p:sp>
      <p:sp>
        <p:nvSpPr>
          <p:cNvPr id="22" name="TextBox 21"/>
          <p:cNvSpPr txBox="1"/>
          <p:nvPr/>
        </p:nvSpPr>
        <p:spPr>
          <a:xfrm>
            <a:off x="2321989" y="5029621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2000</a:t>
            </a:r>
            <a:endParaRPr lang="en-GB" sz="1800" dirty="0"/>
          </a:p>
        </p:txBody>
      </p:sp>
      <p:sp>
        <p:nvSpPr>
          <p:cNvPr id="23" name="TextBox 22"/>
          <p:cNvSpPr txBox="1"/>
          <p:nvPr/>
        </p:nvSpPr>
        <p:spPr>
          <a:xfrm>
            <a:off x="6300192" y="5029621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2009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emp_count_al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" y="0"/>
            <a:ext cx="7020269" cy="4972440"/>
          </a:xfrm>
        </p:spPr>
      </p:pic>
      <p:grpSp>
        <p:nvGrpSpPr>
          <p:cNvPr id="2" name="Group 1"/>
          <p:cNvGrpSpPr/>
          <p:nvPr/>
        </p:nvGrpSpPr>
        <p:grpSpPr>
          <a:xfrm>
            <a:off x="2239502" y="1556792"/>
            <a:ext cx="6912768" cy="4896296"/>
            <a:chOff x="2239502" y="1556792"/>
            <a:chExt cx="6912768" cy="4896296"/>
          </a:xfrm>
        </p:grpSpPr>
        <p:pic>
          <p:nvPicPr>
            <p:cNvPr id="4" name="Content Placeholder 5" descr="sal_count_al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239502" y="1556792"/>
              <a:ext cx="6912768" cy="4896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" name="Rectangle 2"/>
            <p:cNvSpPr txBox="1">
              <a:spLocks noChangeArrowheads="1"/>
            </p:cNvSpPr>
            <p:nvPr/>
          </p:nvSpPr>
          <p:spPr bwMode="auto">
            <a:xfrm>
              <a:off x="3131840" y="2751479"/>
              <a:ext cx="3401184" cy="609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2pPr>
              <a:lvl3pPr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3pPr>
              <a:lvl4pPr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4pPr>
              <a:lvl5pPr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5pPr>
              <a:lvl6pPr marL="457200"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6pPr>
              <a:lvl7pPr marL="914400"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7pPr>
              <a:lvl8pPr marL="1371600"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8pPr>
              <a:lvl9pPr marL="1828800" algn="l" rtl="0" eaLnBrk="0" fontAlgn="base" hangingPunct="0">
                <a:lnSpc>
                  <a:spcPts val="3200"/>
                </a:lnSpc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GB" sz="2000" b="0" dirty="0" smtClean="0"/>
                <a:t>No. of Salinity  obs. as function of time</a:t>
              </a:r>
              <a:endParaRPr lang="en-GB" sz="2000" b="0" dirty="0"/>
            </a:p>
          </p:txBody>
        </p:sp>
      </p:grp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946311"/>
            <a:ext cx="3456384" cy="792559"/>
          </a:xfrm>
        </p:spPr>
        <p:txBody>
          <a:bodyPr/>
          <a:lstStyle/>
          <a:p>
            <a:r>
              <a:rPr lang="en-GB" sz="2000" dirty="0" smtClean="0"/>
              <a:t>No. of Temperature obs. as function of time</a:t>
            </a:r>
            <a:endParaRPr lang="en-GB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dirty="0" smtClean="0"/>
              <a:t>SSH observation coverage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4" t="27320" r="12988" b="12200"/>
          <a:stretch/>
        </p:blipFill>
        <p:spPr>
          <a:xfrm>
            <a:off x="971600" y="980728"/>
            <a:ext cx="7392821" cy="40324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5013176"/>
            <a:ext cx="7848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0" i="1" dirty="0">
                <a:latin typeface="Calibri" panose="020F0502020204030204" pitchFamily="34" charset="0"/>
              </a:rPr>
              <a:t>Sea-level anomaly observation </a:t>
            </a:r>
            <a:r>
              <a:rPr lang="en-GB" sz="1400" b="0" i="1" dirty="0" smtClean="0">
                <a:latin typeface="Calibri" panose="020F0502020204030204" pitchFamily="34" charset="0"/>
              </a:rPr>
              <a:t>coverage. </a:t>
            </a:r>
            <a:r>
              <a:rPr lang="en-GB" sz="1400" b="0" dirty="0" smtClean="0">
                <a:latin typeface="Calibri" panose="020F0502020204030204" pitchFamily="34" charset="0"/>
              </a:rPr>
              <a:t>The </a:t>
            </a:r>
            <a:r>
              <a:rPr lang="en-GB" sz="1400" b="0" dirty="0">
                <a:latin typeface="Calibri" panose="020F0502020204030204" pitchFamily="34" charset="0"/>
              </a:rPr>
              <a:t>map shows the coverage of </a:t>
            </a:r>
            <a:r>
              <a:rPr lang="en-GB" sz="1400" b="0" dirty="0" smtClean="0">
                <a:latin typeface="Calibri" panose="020F0502020204030204" pitchFamily="34" charset="0"/>
              </a:rPr>
              <a:t>sea-level anomaly </a:t>
            </a:r>
            <a:r>
              <a:rPr lang="en-GB" sz="1400" b="0" dirty="0">
                <a:latin typeface="Calibri" panose="020F0502020204030204" pitchFamily="34" charset="0"/>
              </a:rPr>
              <a:t>observations in a daily </a:t>
            </a:r>
            <a:r>
              <a:rPr lang="en-GB" sz="1400" b="0" dirty="0" smtClean="0">
                <a:latin typeface="Calibri" panose="020F0502020204030204" pitchFamily="34" charset="0"/>
              </a:rPr>
              <a:t>near real-time </a:t>
            </a:r>
            <a:r>
              <a:rPr lang="en-GB" sz="1400" b="0" dirty="0">
                <a:latin typeface="Calibri" panose="020F0502020204030204" pitchFamily="34" charset="0"/>
              </a:rPr>
              <a:t>along-track multi-mission </a:t>
            </a:r>
            <a:r>
              <a:rPr lang="en-GB" sz="1400" b="0" dirty="0" smtClean="0">
                <a:latin typeface="Calibri" panose="020F0502020204030204" pitchFamily="34" charset="0"/>
              </a:rPr>
              <a:t>radar altimeter </a:t>
            </a:r>
            <a:r>
              <a:rPr lang="en-GB" sz="1400" b="0" dirty="0">
                <a:latin typeface="Calibri" panose="020F0502020204030204" pitchFamily="34" charset="0"/>
              </a:rPr>
              <a:t>SLA product from CMEMS </a:t>
            </a:r>
            <a:r>
              <a:rPr lang="en-GB" sz="1400" b="0" dirty="0" smtClean="0">
                <a:latin typeface="Calibri" panose="020F0502020204030204" pitchFamily="34" charset="0"/>
              </a:rPr>
              <a:t>as assimilated </a:t>
            </a:r>
            <a:r>
              <a:rPr lang="en-GB" sz="1400" b="0" dirty="0">
                <a:latin typeface="Calibri" panose="020F0502020204030204" pitchFamily="34" charset="0"/>
              </a:rPr>
              <a:t>in the ECMWF ocean </a:t>
            </a:r>
            <a:r>
              <a:rPr lang="en-GB" sz="1400" b="0" dirty="0" smtClean="0">
                <a:latin typeface="Calibri" panose="020F0502020204030204" pitchFamily="34" charset="0"/>
              </a:rPr>
              <a:t>analysis system </a:t>
            </a:r>
            <a:r>
              <a:rPr lang="en-GB" sz="1400" b="0" dirty="0">
                <a:latin typeface="Calibri" panose="020F0502020204030204" pitchFamily="34" charset="0"/>
              </a:rPr>
              <a:t>on 14 February 2017.</a:t>
            </a:r>
          </a:p>
        </p:txBody>
      </p:sp>
    </p:spTree>
    <p:extLst>
      <p:ext uri="{BB962C8B-B14F-4D97-AF65-F5344CB8AC3E}">
        <p14:creationId xmlns:p14="http://schemas.microsoft.com/office/powerpoint/2010/main" val="164387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b="1" dirty="0" smtClean="0"/>
              <a:t>Ocean assimilation systems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70"/>
            <a:ext cx="8424936" cy="501399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/>
              <a:t>DA systems based on optimum interpolation (OI), </a:t>
            </a:r>
            <a:r>
              <a:rPr lang="en-GB" sz="1600" dirty="0" err="1" smtClean="0"/>
              <a:t>variational</a:t>
            </a:r>
            <a:r>
              <a:rPr lang="en-GB" sz="1600" dirty="0" smtClean="0"/>
              <a:t> techniques (</a:t>
            </a:r>
            <a:r>
              <a:rPr lang="en-GB" sz="1600" i="1" dirty="0" smtClean="0"/>
              <a:t>e.g.</a:t>
            </a:r>
            <a:r>
              <a:rPr lang="en-GB" sz="1600" dirty="0" smtClean="0"/>
              <a:t> 3D/4D-Var) or various ensemble </a:t>
            </a:r>
            <a:r>
              <a:rPr lang="en-GB" sz="1600" dirty="0" err="1" smtClean="0"/>
              <a:t>Kalman</a:t>
            </a:r>
            <a:r>
              <a:rPr lang="en-GB" sz="1600" dirty="0" smtClean="0"/>
              <a:t> filter based methods.</a:t>
            </a:r>
          </a:p>
          <a:p>
            <a:pPr lvl="1"/>
            <a:r>
              <a:rPr lang="en-GB" sz="1600" dirty="0" smtClean="0"/>
              <a:t>Or various hybrid combinations, just like for the atmospheric systems.</a:t>
            </a:r>
          </a:p>
          <a:p>
            <a:pPr lvl="1"/>
            <a:endParaRPr lang="en-GB" sz="1600" dirty="0" smtClean="0"/>
          </a:p>
          <a:p>
            <a:r>
              <a:rPr lang="en-GB" sz="1600" dirty="0">
                <a:solidFill>
                  <a:schemeClr val="accent5">
                    <a:lumMod val="50000"/>
                  </a:schemeClr>
                </a:solidFill>
              </a:rPr>
              <a:t>First guess given by an ocean model forced by atmospheric </a:t>
            </a: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fluxes.</a:t>
            </a:r>
          </a:p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rgbClr val="7030A0"/>
                </a:solidFill>
              </a:rPr>
              <a:t>Usually </a:t>
            </a:r>
            <a:r>
              <a:rPr lang="en-GB" sz="1600" dirty="0">
                <a:solidFill>
                  <a:srgbClr val="7030A0"/>
                </a:solidFill>
              </a:rPr>
              <a:t>observations are used to modify Temperature (T), Salinity (S</a:t>
            </a:r>
            <a:r>
              <a:rPr lang="en-GB" sz="1600" dirty="0" smtClean="0">
                <a:solidFill>
                  <a:srgbClr val="7030A0"/>
                </a:solidFill>
              </a:rPr>
              <a:t>) and SSH. No direct assimilation of velocities, but derived </a:t>
            </a:r>
            <a:r>
              <a:rPr lang="en-GB" sz="1600" dirty="0">
                <a:solidFill>
                  <a:srgbClr val="7030A0"/>
                </a:solidFill>
              </a:rPr>
              <a:t>via balance </a:t>
            </a:r>
            <a:r>
              <a:rPr lang="en-GB" sz="1600" dirty="0" smtClean="0">
                <a:solidFill>
                  <a:srgbClr val="7030A0"/>
                </a:solidFill>
              </a:rPr>
              <a:t>relationships.</a:t>
            </a:r>
          </a:p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How to deal with coast lines is not trivial.</a:t>
            </a:r>
          </a:p>
          <a:p>
            <a:pPr lvl="1">
              <a:spcAft>
                <a:spcPts val="480"/>
              </a:spcAft>
            </a:pPr>
            <a:r>
              <a:rPr lang="en-GB" sz="1600" i="1" dirty="0" smtClean="0">
                <a:solidFill>
                  <a:schemeClr val="accent6">
                    <a:lumMod val="50000"/>
                  </a:schemeClr>
                </a:solidFill>
              </a:rPr>
              <a:t>E.g.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 we don’t want increments (result of analysis) from the Pacific to propagate to the Atlantic across Panama.</a:t>
            </a:r>
          </a:p>
          <a:p>
            <a:pPr lvl="1">
              <a:spcAft>
                <a:spcPts val="480"/>
              </a:spcAft>
            </a:pP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GB" sz="1600" dirty="0" smtClean="0">
                <a:solidFill>
                  <a:srgbClr val="663300"/>
                </a:solidFill>
              </a:rPr>
              <a:t>Bias correction is very important for reanalyses </a:t>
            </a:r>
            <a:r>
              <a:rPr lang="en-GB" sz="1600" smtClean="0">
                <a:solidFill>
                  <a:srgbClr val="663300"/>
                </a:solidFill>
              </a:rPr>
              <a:t>applications (see </a:t>
            </a:r>
            <a:r>
              <a:rPr lang="en-GB" sz="1600" dirty="0" smtClean="0">
                <a:solidFill>
                  <a:srgbClr val="663300"/>
                </a:solidFill>
              </a:rPr>
              <a:t>later)</a:t>
            </a:r>
          </a:p>
          <a:p>
            <a:endParaRPr lang="en-GB" sz="1600" dirty="0" smtClean="0"/>
          </a:p>
          <a:p>
            <a:pPr lvl="1"/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844" y="332656"/>
            <a:ext cx="8375650" cy="415573"/>
          </a:xfrm>
        </p:spPr>
        <p:txBody>
          <a:bodyPr/>
          <a:lstStyle/>
          <a:p>
            <a:r>
              <a:rPr lang="en-GB" b="1" dirty="0" smtClean="0"/>
              <a:t>NEMOVAR assimilation systems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7920880" cy="4824536"/>
          </a:xfrm>
          <a:ln>
            <a:noFill/>
          </a:ln>
        </p:spPr>
        <p:txBody>
          <a:bodyPr>
            <a:noAutofit/>
          </a:bodyPr>
          <a:lstStyle/>
          <a:p>
            <a:r>
              <a:rPr lang="en-GB" sz="1800" dirty="0">
                <a:latin typeface="Calibri" panose="020F0502020204030204" pitchFamily="34" charset="0"/>
              </a:rPr>
              <a:t>The “NEMOVAR” assimilation system used in ECMWF.</a:t>
            </a:r>
          </a:p>
          <a:p>
            <a:pPr lvl="1"/>
            <a:r>
              <a:rPr lang="en-GB" sz="1800" dirty="0" err="1">
                <a:latin typeface="Calibri" panose="020F0502020204030204" pitchFamily="34" charset="0"/>
              </a:rPr>
              <a:t>Variational</a:t>
            </a:r>
            <a:r>
              <a:rPr lang="en-GB" sz="1800" dirty="0">
                <a:latin typeface="Calibri" panose="020F0502020204030204" pitchFamily="34" charset="0"/>
              </a:rPr>
              <a:t> system </a:t>
            </a:r>
            <a:r>
              <a:rPr lang="en-GB" sz="1800" dirty="0" smtClean="0">
                <a:latin typeface="Calibri" panose="020F0502020204030204" pitchFamily="34" charset="0"/>
              </a:rPr>
              <a:t>as a collaborative </a:t>
            </a:r>
            <a:r>
              <a:rPr lang="en-GB" sz="1800" dirty="0">
                <a:latin typeface="Calibri" panose="020F0502020204030204" pitchFamily="34" charset="0"/>
              </a:rPr>
              <a:t>project </a:t>
            </a:r>
            <a:r>
              <a:rPr lang="en-GB" sz="1800" dirty="0" smtClean="0">
                <a:latin typeface="Calibri" panose="020F0502020204030204" pitchFamily="34" charset="0"/>
              </a:rPr>
              <a:t>among CERFACS</a:t>
            </a:r>
            <a:r>
              <a:rPr lang="en-GB" sz="1800" dirty="0">
                <a:latin typeface="Calibri" panose="020F0502020204030204" pitchFamily="34" charset="0"/>
              </a:rPr>
              <a:t>, ECMWF, INRIA and the Met Office for assimilation into the NEMO ocean model.</a:t>
            </a:r>
          </a:p>
          <a:p>
            <a:pPr lvl="2"/>
            <a:r>
              <a:rPr lang="en-GB" dirty="0">
                <a:latin typeface="Calibri" panose="020F0502020204030204" pitchFamily="34" charset="0"/>
              </a:rPr>
              <a:t>Solves a linearized version of the full non-linear cost function.</a:t>
            </a:r>
          </a:p>
          <a:p>
            <a:pPr lvl="2"/>
            <a:r>
              <a:rPr lang="en-GB" dirty="0">
                <a:latin typeface="Calibri" panose="020F0502020204030204" pitchFamily="34" charset="0"/>
              </a:rPr>
              <a:t>Incremental 3D-Var FGAT running </a:t>
            </a:r>
            <a:r>
              <a:rPr lang="en-GB" dirty="0" smtClean="0">
                <a:latin typeface="Calibri" panose="020F0502020204030204" pitchFamily="34" charset="0"/>
              </a:rPr>
              <a:t>operational, 4D-Var in research model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r>
              <a:rPr lang="en-GB" sz="1800" dirty="0" smtClean="0">
                <a:latin typeface="Calibri" panose="020F0502020204030204" pitchFamily="34" charset="0"/>
              </a:rPr>
              <a:t>This </a:t>
            </a:r>
            <a:r>
              <a:rPr lang="en-GB" sz="1800" dirty="0">
                <a:latin typeface="Calibri" panose="020F0502020204030204" pitchFamily="34" charset="0"/>
              </a:rPr>
              <a:t>system has been adopted by ECMWF and the Met Office for operational ocean data assimilation.</a:t>
            </a:r>
          </a:p>
          <a:p>
            <a:pPr lvl="1">
              <a:spcAft>
                <a:spcPts val="1064"/>
              </a:spcAft>
            </a:pPr>
            <a:r>
              <a:rPr lang="en-GB" sz="1800" dirty="0">
                <a:latin typeface="Calibri" panose="020F0502020204030204" pitchFamily="34" charset="0"/>
              </a:rPr>
              <a:t>Use diffusion operators for background correlation </a:t>
            </a:r>
            <a:r>
              <a:rPr lang="en-GB" sz="1800" dirty="0" smtClean="0">
                <a:latin typeface="Calibri" panose="020F0502020204030204" pitchFamily="34" charset="0"/>
              </a:rPr>
              <a:t>model (</a:t>
            </a:r>
            <a:r>
              <a:rPr lang="en-GB" sz="1800" dirty="0">
                <a:latin typeface="Calibri" panose="020F0502020204030204" pitchFamily="34" charset="0"/>
              </a:rPr>
              <a:t>not discussed </a:t>
            </a:r>
            <a:r>
              <a:rPr lang="en-GB" sz="1800" dirty="0" smtClean="0">
                <a:latin typeface="Calibri" panose="020F0502020204030204" pitchFamily="34" charset="0"/>
              </a:rPr>
              <a:t>here).</a:t>
            </a:r>
          </a:p>
          <a:p>
            <a:pPr lvl="1">
              <a:spcAft>
                <a:spcPts val="1064"/>
              </a:spcAft>
            </a:pPr>
            <a:r>
              <a:rPr lang="en-GB" sz="1800" dirty="0">
                <a:latin typeface="Calibri" panose="020F0502020204030204" pitchFamily="34" charset="0"/>
              </a:rPr>
              <a:t>Background errors are correlated between different variables through balance </a:t>
            </a:r>
            <a:r>
              <a:rPr lang="en-GB" sz="1800" dirty="0" smtClean="0">
                <a:latin typeface="Calibri" panose="020F0502020204030204" pitchFamily="34" charset="0"/>
              </a:rPr>
              <a:t>operator</a:t>
            </a:r>
            <a:endParaRPr lang="en-GB" sz="1800" dirty="0">
              <a:latin typeface="Calibri" panose="020F0502020204030204" pitchFamily="34" charset="0"/>
            </a:endParaRPr>
          </a:p>
          <a:p>
            <a:pPr>
              <a:lnSpc>
                <a:spcPct val="120000"/>
              </a:lnSpc>
              <a:spcAft>
                <a:spcPts val="1064"/>
              </a:spcAft>
            </a:pPr>
            <a:r>
              <a:rPr lang="en-GB" sz="1800" dirty="0">
                <a:latin typeface="Calibri" panose="020F0502020204030204" pitchFamily="34" charset="0"/>
              </a:rPr>
              <a:t>To avoid initialization shock increments are typically applied via Incremental Analysis Update (IAU) which applies the increments as a forcing term over a period of time.</a:t>
            </a:r>
          </a:p>
          <a:p>
            <a:pPr>
              <a:spcAft>
                <a:spcPts val="1064"/>
              </a:spcAft>
            </a:pPr>
            <a:endParaRPr lang="en-GB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212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NEMOVAR 3D-Var FGAT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" t="17639" r="23614" b="8023"/>
          <a:stretch/>
        </p:blipFill>
        <p:spPr>
          <a:xfrm>
            <a:off x="827583" y="1268760"/>
            <a:ext cx="7529717" cy="46085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20272" y="678413"/>
            <a:ext cx="1537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err="1">
                <a:latin typeface="Times" panose="02020603050405020304" pitchFamily="18" charset="0"/>
                <a:cs typeface="Times" panose="02020603050405020304" pitchFamily="18" charset="0"/>
              </a:rPr>
              <a:t>Daget</a:t>
            </a:r>
            <a:r>
              <a:rPr lang="en-GB" sz="1600" b="0" dirty="0">
                <a:latin typeface="Times" panose="02020603050405020304" pitchFamily="18" charset="0"/>
                <a:cs typeface="Times" panose="02020603050405020304" pitchFamily="18" charset="0"/>
              </a:rPr>
              <a:t> et al </a:t>
            </a:r>
            <a:r>
              <a:rPr lang="en-GB" sz="1600" b="0" dirty="0" smtClean="0">
                <a:latin typeface="Times" panose="02020603050405020304" pitchFamily="18" charset="0"/>
                <a:cs typeface="Times" panose="02020603050405020304" pitchFamily="18" charset="0"/>
              </a:rPr>
              <a:t>2009</a:t>
            </a:r>
            <a:endParaRPr lang="en-GB" sz="1600" b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8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NEMOVAR algorithm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03" y="1979103"/>
            <a:ext cx="280407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870" y="1086569"/>
            <a:ext cx="5619285" cy="99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879" y="2517601"/>
            <a:ext cx="120015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07" y="2930168"/>
            <a:ext cx="1428750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2" b="11014"/>
          <a:stretch/>
        </p:blipFill>
        <p:spPr bwMode="auto">
          <a:xfrm>
            <a:off x="828579" y="3284988"/>
            <a:ext cx="3733800" cy="101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788" y="2287616"/>
            <a:ext cx="1419225" cy="30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188" y="2790497"/>
            <a:ext cx="1114425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13793"/>
            <a:ext cx="15621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888" y="5029714"/>
            <a:ext cx="3657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47" y="4597477"/>
            <a:ext cx="27241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47" y="5529777"/>
            <a:ext cx="31813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2085556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/>
              <a:t>4D observation array</a:t>
            </a:r>
            <a:endParaRPr lang="en-GB" sz="1200" b="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405557" y="2224214"/>
            <a:ext cx="3494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383246" y="2689314"/>
            <a:ext cx="3494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3707904" y="253680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w</a:t>
            </a:r>
            <a:r>
              <a:rPr lang="en-GB" sz="1200" b="0" baseline="30000" dirty="0" smtClean="0"/>
              <a:t>  </a:t>
            </a:r>
            <a:r>
              <a:rPr lang="en-GB" sz="1200" b="0" dirty="0" smtClean="0"/>
              <a:t>is the control vector  </a:t>
            </a:r>
            <a:endParaRPr lang="en-GB" sz="12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3517671" y="2908120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/>
              <a:t>Departure vector  </a:t>
            </a:r>
            <a:endParaRPr lang="en-GB" sz="1200" b="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3405557" y="3077795"/>
            <a:ext cx="3494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7553559" y="2947143"/>
            <a:ext cx="43562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911007" y="4704175"/>
            <a:ext cx="38772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b="0" dirty="0" smtClean="0"/>
              <a:t>In </a:t>
            </a:r>
            <a:r>
              <a:rPr lang="en-GB" sz="1100" dirty="0" smtClean="0"/>
              <a:t>w</a:t>
            </a:r>
            <a:r>
              <a:rPr lang="en-GB" sz="1100" b="0" dirty="0" smtClean="0"/>
              <a:t> space, </a:t>
            </a:r>
            <a:r>
              <a:rPr lang="en-GB" sz="1100" dirty="0" smtClean="0"/>
              <a:t>B</a:t>
            </a:r>
            <a:r>
              <a:rPr lang="en-GB" sz="1100" b="0" dirty="0" smtClean="0"/>
              <a:t> is block diagonal, representing  the spatial covariance model. The variables are linearly independent.</a:t>
            </a:r>
          </a:p>
          <a:p>
            <a:pPr algn="l"/>
            <a:endParaRPr lang="en-GB" sz="1100" b="0" dirty="0" smtClean="0"/>
          </a:p>
          <a:p>
            <a:pPr algn="l"/>
            <a:r>
              <a:rPr lang="en-GB" sz="1100" b="0" dirty="0" smtClean="0"/>
              <a:t>The spatial </a:t>
            </a:r>
            <a:r>
              <a:rPr lang="en-GB" sz="1100" b="0" dirty="0" err="1" smtClean="0"/>
              <a:t>covariances</a:t>
            </a:r>
            <a:r>
              <a:rPr lang="en-GB" sz="1100" b="0" dirty="0" smtClean="0"/>
              <a:t> is specified by diffusion operator (Weaver and Courtier 2001)</a:t>
            </a:r>
            <a:endParaRPr lang="en-GB" sz="1100" b="0" dirty="0"/>
          </a:p>
        </p:txBody>
      </p:sp>
      <p:cxnSp>
        <p:nvCxnSpPr>
          <p:cNvPr id="14" name="Straight Arrow Connector 13"/>
          <p:cNvCxnSpPr>
            <a:stCxn id="10247" idx="1"/>
            <a:endCxn id="10249" idx="0"/>
          </p:cNvCxnSpPr>
          <p:nvPr/>
        </p:nvCxnSpPr>
        <p:spPr bwMode="auto">
          <a:xfrm flipH="1">
            <a:off x="6865223" y="2440086"/>
            <a:ext cx="101567" cy="37371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8029695" y="2547738"/>
            <a:ext cx="127613" cy="31061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574837" y="310748"/>
            <a:ext cx="2203125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GB" sz="1400" b="0" dirty="0" smtClean="0">
                <a:latin typeface="Times" panose="02020603050405020304" pitchFamily="18" charset="0"/>
                <a:cs typeface="Times" panose="02020603050405020304" pitchFamily="18" charset="0"/>
              </a:rPr>
              <a:t>Weaver et al 2003,2005</a:t>
            </a:r>
          </a:p>
          <a:p>
            <a:pPr algn="l"/>
            <a:r>
              <a:rPr lang="en-GB" sz="1400" b="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Daget</a:t>
            </a:r>
            <a:r>
              <a:rPr lang="en-GB" sz="1400" b="0" dirty="0" smtClean="0">
                <a:latin typeface="Times" panose="02020603050405020304" pitchFamily="18" charset="0"/>
                <a:cs typeface="Times" panose="02020603050405020304" pitchFamily="18" charset="0"/>
              </a:rPr>
              <a:t> et al 2009</a:t>
            </a:r>
          </a:p>
          <a:p>
            <a:pPr algn="l"/>
            <a:r>
              <a:rPr lang="en-GB" sz="1400" b="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Mogensen</a:t>
            </a:r>
            <a:r>
              <a:rPr lang="en-GB" sz="1400" b="0" dirty="0" smtClean="0">
                <a:latin typeface="Times" panose="02020603050405020304" pitchFamily="18" charset="0"/>
                <a:cs typeface="Times" panose="02020603050405020304" pitchFamily="18" charset="0"/>
              </a:rPr>
              <a:t> et al 2012</a:t>
            </a:r>
          </a:p>
          <a:p>
            <a:pPr algn="l"/>
            <a:r>
              <a:rPr lang="en-GB" sz="1400" b="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Balmaseda</a:t>
            </a:r>
            <a:r>
              <a:rPr lang="en-GB" sz="1400" b="0" dirty="0" smtClean="0">
                <a:latin typeface="Times" panose="02020603050405020304" pitchFamily="18" charset="0"/>
                <a:cs typeface="Times" panose="02020603050405020304" pitchFamily="18" charset="0"/>
              </a:rPr>
              <a:t> et al 2013</a:t>
            </a:r>
            <a:endParaRPr lang="en-GB" sz="1400" b="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45018" y="4221088"/>
            <a:ext cx="3181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Solution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7296156" y="5972119"/>
            <a:ext cx="16683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b="0" dirty="0" err="1" smtClean="0"/>
              <a:t>IAU,Bloom</a:t>
            </a:r>
            <a:r>
              <a:rPr lang="en-GB" sz="1000" b="0" dirty="0" smtClean="0"/>
              <a:t> et al 1996</a:t>
            </a:r>
            <a:endParaRPr lang="en-GB" sz="1000" b="0" dirty="0"/>
          </a:p>
        </p:txBody>
      </p:sp>
    </p:spTree>
    <p:extLst>
      <p:ext uri="{BB962C8B-B14F-4D97-AF65-F5344CB8AC3E}">
        <p14:creationId xmlns:p14="http://schemas.microsoft.com/office/powerpoint/2010/main" val="326090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9" grpId="0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3" t="34879" r="39763" b="24801"/>
          <a:stretch/>
        </p:blipFill>
        <p:spPr>
          <a:xfrm>
            <a:off x="1364916" y="1926047"/>
            <a:ext cx="6175627" cy="4047716"/>
          </a:xfrm>
          <a:prstGeom prst="rect">
            <a:avLst/>
          </a:prstGeom>
        </p:spPr>
      </p:pic>
      <p:sp>
        <p:nvSpPr>
          <p:cNvPr id="307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67544" y="328023"/>
            <a:ext cx="7850188" cy="719138"/>
          </a:xfrm>
        </p:spPr>
        <p:txBody>
          <a:bodyPr/>
          <a:lstStyle/>
          <a:p>
            <a:pPr eaLnBrk="1" hangingPunct="1"/>
            <a:r>
              <a:rPr lang="en-US" sz="2400" dirty="0"/>
              <a:t>L</a:t>
            </a:r>
            <a:r>
              <a:rPr lang="en-US" sz="2400" dirty="0" smtClean="0"/>
              <a:t>inearized balance operator </a:t>
            </a:r>
            <a:endParaRPr lang="fr-FR" sz="2400" dirty="0" smtClean="0">
              <a:solidFill>
                <a:schemeClr val="accent2"/>
              </a:solidFill>
            </a:endParaRP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1268415"/>
            <a:ext cx="8856662" cy="5400675"/>
          </a:xfrm>
        </p:spPr>
        <p:txBody>
          <a:bodyPr lIns="91440" tIns="45720" rIns="91440" bIns="45720"/>
          <a:lstStyle/>
          <a:p>
            <a:pPr marL="609600" indent="-609600" eaLnBrk="1" hangingPunct="1">
              <a:buSzPct val="150000"/>
            </a:pPr>
            <a:endParaRPr lang="en-US" sz="1800" dirty="0" smtClean="0"/>
          </a:p>
          <a:p>
            <a:pPr marL="609600" indent="-609600" eaLnBrk="1" hangingPunct="1">
              <a:buSzPct val="150000"/>
            </a:pPr>
            <a:endParaRPr lang="en-US" sz="600" dirty="0" smtClean="0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73025" y="6453188"/>
            <a:ext cx="90360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</a:pPr>
            <a:endParaRPr lang="en-US" sz="1600" b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44463" y="1200740"/>
            <a:ext cx="8964612" cy="56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r>
              <a:rPr lang="en-US" sz="2000" b="0" dirty="0">
                <a:latin typeface="Arial" charset="0"/>
              </a:rPr>
              <a:t>Define the balance operator symbolically by the sequence of </a:t>
            </a:r>
            <a:r>
              <a:rPr lang="en-US" sz="2000" b="0" dirty="0" smtClean="0">
                <a:latin typeface="Arial" charset="0"/>
              </a:rPr>
              <a:t>equations</a:t>
            </a:r>
            <a:endParaRPr lang="en-US" sz="2000" b="0" dirty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 dirty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endParaRPr lang="en-US" sz="1400" b="0" dirty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r>
              <a:rPr lang="en-US" sz="2000" b="0" dirty="0">
                <a:latin typeface="Arial" charset="0"/>
              </a:rPr>
              <a:t>	</a:t>
            </a: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 dirty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endParaRPr lang="en-US" sz="800" b="0" dirty="0">
              <a:latin typeface="Arial" charset="0"/>
            </a:endParaRPr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2339977" y="3956050"/>
            <a:ext cx="196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endParaRPr lang="en-US" sz="1600" b="0">
              <a:latin typeface="Arial" charset="0"/>
            </a:endParaRP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6391206" y="1984686"/>
            <a:ext cx="2730500" cy="2582020"/>
            <a:chOff x="3742" y="981"/>
            <a:chExt cx="1720" cy="1995"/>
          </a:xfrm>
        </p:grpSpPr>
        <p:sp>
          <p:nvSpPr>
            <p:cNvPr id="3092" name="Oval 21"/>
            <p:cNvSpPr>
              <a:spLocks noChangeArrowheads="1"/>
            </p:cNvSpPr>
            <p:nvPr/>
          </p:nvSpPr>
          <p:spPr bwMode="auto">
            <a:xfrm>
              <a:off x="3742" y="981"/>
              <a:ext cx="544" cy="1995"/>
            </a:xfrm>
            <a:prstGeom prst="ellips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eaLnBrk="1" hangingPunct="1"/>
              <a:endParaRPr lang="en-US" sz="1600" b="0">
                <a:latin typeface="Arial" charset="0"/>
              </a:endParaRPr>
            </a:p>
          </p:txBody>
        </p:sp>
        <p:sp>
          <p:nvSpPr>
            <p:cNvPr id="3093" name="Text Box 22"/>
            <p:cNvSpPr txBox="1">
              <a:spLocks noChangeArrowheads="1"/>
            </p:cNvSpPr>
            <p:nvPr/>
          </p:nvSpPr>
          <p:spPr bwMode="auto">
            <a:xfrm>
              <a:off x="4500" y="1752"/>
              <a:ext cx="96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eaLnBrk="1" hangingPunct="1"/>
              <a:r>
                <a:rPr lang="en-US" sz="1600" b="0" dirty="0" smtClean="0">
                  <a:solidFill>
                    <a:srgbClr val="FF3300"/>
                  </a:solidFill>
                  <a:latin typeface="Arial" charset="0"/>
                </a:rPr>
                <a:t>Treated </a:t>
              </a:r>
              <a:r>
                <a:rPr lang="en-US" sz="1600" b="0" dirty="0">
                  <a:solidFill>
                    <a:srgbClr val="FF3300"/>
                  </a:solidFill>
                  <a:latin typeface="Arial" charset="0"/>
                </a:rPr>
                <a:t>as approximately </a:t>
              </a:r>
            </a:p>
            <a:p>
              <a:pPr algn="l" eaLnBrk="1" hangingPunct="1"/>
              <a:r>
                <a:rPr lang="en-US" sz="1600" b="0" dirty="0">
                  <a:solidFill>
                    <a:srgbClr val="FF3300"/>
                  </a:solidFill>
                  <a:latin typeface="Arial" charset="0"/>
                </a:rPr>
                <a:t>mutually </a:t>
              </a:r>
              <a:r>
                <a:rPr lang="en-US" sz="1600" b="0" dirty="0" smtClean="0">
                  <a:solidFill>
                    <a:srgbClr val="FF3300"/>
                  </a:solidFill>
                  <a:latin typeface="Arial" charset="0"/>
                </a:rPr>
                <a:t>independent without cross correlations</a:t>
              </a:r>
              <a:endParaRPr lang="en-US" sz="1600" b="0" dirty="0">
                <a:solidFill>
                  <a:srgbClr val="FF3300"/>
                </a:solidFill>
                <a:latin typeface="Arial" charset="0"/>
              </a:endParaRPr>
            </a:p>
          </p:txBody>
        </p:sp>
        <p:sp>
          <p:nvSpPr>
            <p:cNvPr id="3094" name="Line 23"/>
            <p:cNvSpPr>
              <a:spLocks noChangeShapeType="1"/>
            </p:cNvSpPr>
            <p:nvPr/>
          </p:nvSpPr>
          <p:spPr bwMode="auto">
            <a:xfrm flipH="1" flipV="1">
              <a:off x="4286" y="1979"/>
              <a:ext cx="182" cy="45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212726" y="2033587"/>
            <a:ext cx="1336676" cy="3703638"/>
            <a:chOff x="43" y="1281"/>
            <a:chExt cx="842" cy="2333"/>
          </a:xfrm>
        </p:grpSpPr>
        <p:sp>
          <p:nvSpPr>
            <p:cNvPr id="3085" name="Text Box 24"/>
            <p:cNvSpPr txBox="1">
              <a:spLocks noChangeArrowheads="1"/>
            </p:cNvSpPr>
            <p:nvPr/>
          </p:nvSpPr>
          <p:spPr bwMode="auto">
            <a:xfrm>
              <a:off x="43" y="1281"/>
              <a:ext cx="84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Temperature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86" name="Text Box 25"/>
            <p:cNvSpPr txBox="1">
              <a:spLocks noChangeArrowheads="1"/>
            </p:cNvSpPr>
            <p:nvPr/>
          </p:nvSpPr>
          <p:spPr bwMode="auto">
            <a:xfrm>
              <a:off x="324" y="1553"/>
              <a:ext cx="53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Salinity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87" name="Text Box 26"/>
            <p:cNvSpPr txBox="1">
              <a:spLocks noChangeArrowheads="1"/>
            </p:cNvSpPr>
            <p:nvPr/>
          </p:nvSpPr>
          <p:spPr bwMode="auto">
            <a:xfrm>
              <a:off x="440" y="1826"/>
              <a:ext cx="3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SSH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88" name="Text Box 27"/>
            <p:cNvSpPr txBox="1">
              <a:spLocks noChangeArrowheads="1"/>
            </p:cNvSpPr>
            <p:nvPr/>
          </p:nvSpPr>
          <p:spPr bwMode="auto">
            <a:xfrm>
              <a:off x="193" y="2068"/>
              <a:ext cx="662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u-velocity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89" name="Text Box 28"/>
            <p:cNvSpPr txBox="1">
              <a:spLocks noChangeArrowheads="1"/>
            </p:cNvSpPr>
            <p:nvPr/>
          </p:nvSpPr>
          <p:spPr bwMode="auto">
            <a:xfrm>
              <a:off x="193" y="2335"/>
              <a:ext cx="655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v-velocity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90" name="Text Box 29"/>
            <p:cNvSpPr txBox="1">
              <a:spLocks noChangeArrowheads="1"/>
            </p:cNvSpPr>
            <p:nvPr/>
          </p:nvSpPr>
          <p:spPr bwMode="auto">
            <a:xfrm>
              <a:off x="275" y="3141"/>
              <a:ext cx="54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Density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3091" name="Text Box 30"/>
            <p:cNvSpPr txBox="1">
              <a:spLocks noChangeArrowheads="1"/>
            </p:cNvSpPr>
            <p:nvPr/>
          </p:nvSpPr>
          <p:spPr bwMode="auto">
            <a:xfrm>
              <a:off x="211" y="3401"/>
              <a:ext cx="63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Pressure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</p:grpSp>
      <p:sp>
        <p:nvSpPr>
          <p:cNvPr id="3084" name="Text Box 22"/>
          <p:cNvSpPr txBox="1">
            <a:spLocks noChangeArrowheads="1"/>
          </p:cNvSpPr>
          <p:nvPr/>
        </p:nvSpPr>
        <p:spPr bwMode="auto">
          <a:xfrm>
            <a:off x="5832480" y="6021388"/>
            <a:ext cx="3311525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0" dirty="0"/>
              <a:t>(Weaver et al., 2005, QJRMS)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8168" y="44450"/>
            <a:ext cx="7850187" cy="719138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Components of the balance operator</a:t>
            </a:r>
            <a:endParaRPr lang="fr-FR" sz="2400" dirty="0" smtClean="0">
              <a:solidFill>
                <a:schemeClr val="accent2"/>
              </a:solidFill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1268415"/>
            <a:ext cx="8856662" cy="5400675"/>
          </a:xfrm>
        </p:spPr>
        <p:txBody>
          <a:bodyPr lIns="91440" tIns="45720" rIns="91440" bIns="45720"/>
          <a:lstStyle/>
          <a:p>
            <a:pPr marL="609600" indent="-609600" eaLnBrk="1" hangingPunct="1">
              <a:buSzPct val="150000"/>
            </a:pPr>
            <a:endParaRPr lang="en-US" sz="1800" smtClean="0"/>
          </a:p>
          <a:p>
            <a:pPr marL="609600" indent="-609600" eaLnBrk="1" hangingPunct="1">
              <a:buSzPct val="150000"/>
            </a:pPr>
            <a:endParaRPr lang="en-US" sz="600" smtClean="0"/>
          </a:p>
        </p:txBody>
      </p:sp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73025" y="6453188"/>
            <a:ext cx="90360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spcBef>
                <a:spcPct val="20000"/>
              </a:spcBef>
            </a:pPr>
            <a:endParaRPr lang="en-US" sz="1600" b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4105" name="Rectangle 6"/>
          <p:cNvSpPr>
            <a:spLocks noChangeArrowheads="1"/>
          </p:cNvSpPr>
          <p:nvPr/>
        </p:nvSpPr>
        <p:spPr bwMode="auto">
          <a:xfrm>
            <a:off x="144468" y="1125538"/>
            <a:ext cx="896461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endParaRPr lang="en-US" sz="14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  <a:buFontTx/>
              <a:buChar char="•"/>
            </a:pPr>
            <a:endParaRPr lang="en-US" sz="2000" b="0">
              <a:latin typeface="Arial" charset="0"/>
            </a:endParaRPr>
          </a:p>
          <a:p>
            <a:pPr marL="609600" indent="-609600" algn="l" eaLnBrk="1" hangingPunct="1">
              <a:spcBef>
                <a:spcPct val="20000"/>
              </a:spcBef>
              <a:buSzPct val="150000"/>
            </a:pPr>
            <a:endParaRPr lang="en-US" sz="800" b="0">
              <a:latin typeface="Arial" charset="0"/>
            </a:endParaRPr>
          </a:p>
        </p:txBody>
      </p:sp>
      <p:sp>
        <p:nvSpPr>
          <p:cNvPr id="4106" name="Text Box 7"/>
          <p:cNvSpPr txBox="1">
            <a:spLocks noChangeArrowheads="1"/>
          </p:cNvSpPr>
          <p:nvPr/>
        </p:nvSpPr>
        <p:spPr bwMode="auto">
          <a:xfrm>
            <a:off x="2339977" y="3956050"/>
            <a:ext cx="1963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/>
            <a:endParaRPr lang="en-US" sz="1600" b="0">
              <a:latin typeface="Arial" charset="0"/>
            </a:endParaRP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2828926" y="981075"/>
          <a:ext cx="6135688" cy="368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7" name="Equation" r:id="rId4" imgW="2857320" imgH="1752480" progId="Equation.3">
                  <p:embed/>
                </p:oleObj>
              </mc:Choice>
              <mc:Fallback>
                <p:oleObj name="Equation" r:id="rId4" imgW="2857320" imgH="1752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8926" y="981075"/>
                        <a:ext cx="6135688" cy="3684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07" name="Group 35"/>
          <p:cNvGrpSpPr>
            <a:grpSpLocks/>
          </p:cNvGrpSpPr>
          <p:nvPr/>
        </p:nvGrpSpPr>
        <p:grpSpPr bwMode="auto">
          <a:xfrm>
            <a:off x="179388" y="1052513"/>
            <a:ext cx="2617787" cy="5332412"/>
            <a:chOff x="249" y="663"/>
            <a:chExt cx="1649" cy="3359"/>
          </a:xfrm>
        </p:grpSpPr>
        <p:sp>
          <p:nvSpPr>
            <p:cNvPr id="4108" name="Text Box 25"/>
            <p:cNvSpPr txBox="1">
              <a:spLocks noChangeArrowheads="1"/>
            </p:cNvSpPr>
            <p:nvPr/>
          </p:nvSpPr>
          <p:spPr bwMode="auto">
            <a:xfrm>
              <a:off x="260" y="663"/>
              <a:ext cx="1638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Salinity balance</a:t>
              </a:r>
            </a:p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(approx. T-S conservation)</a:t>
              </a:r>
              <a:endParaRPr lang="fr-FR" sz="1600" b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4109" name="Text Box 26"/>
            <p:cNvSpPr txBox="1">
              <a:spLocks noChangeArrowheads="1"/>
            </p:cNvSpPr>
            <p:nvPr/>
          </p:nvSpPr>
          <p:spPr bwMode="auto">
            <a:xfrm>
              <a:off x="249" y="1207"/>
              <a:ext cx="86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SSH balance</a:t>
              </a:r>
            </a:p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(baroclinic)</a:t>
              </a:r>
              <a:endParaRPr lang="fr-FR" sz="1600" b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4110" name="Text Box 28"/>
            <p:cNvSpPr txBox="1">
              <a:spLocks noChangeArrowheads="1"/>
            </p:cNvSpPr>
            <p:nvPr/>
          </p:nvSpPr>
          <p:spPr bwMode="auto">
            <a:xfrm>
              <a:off x="249" y="1842"/>
              <a:ext cx="157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u-velocity balance</a:t>
              </a:r>
            </a:p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(geostrophy with </a:t>
              </a:r>
            </a:p>
            <a:p>
              <a:pPr algn="l" eaLnBrk="1" hangingPunct="1"/>
              <a:r>
                <a:rPr lang="el-GR" sz="1600" b="0">
                  <a:solidFill>
                    <a:srgbClr val="3366CC"/>
                  </a:solidFill>
                  <a:latin typeface="Arial" charset="0"/>
                  <a:cs typeface="Arial" charset="0"/>
                </a:rPr>
                <a:t>β</a:t>
              </a:r>
              <a:r>
                <a:rPr lang="en-US" sz="1600" b="0">
                  <a:solidFill>
                    <a:srgbClr val="3366CC"/>
                  </a:solidFill>
                  <a:latin typeface="Arial" charset="0"/>
                  <a:cs typeface="Arial" charset="0"/>
                </a:rPr>
                <a:t>-plane approx. near eq.)</a:t>
              </a:r>
              <a:endParaRPr lang="el-GR" sz="1600" b="0">
                <a:solidFill>
                  <a:srgbClr val="3366CC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111" name="Text Box 29"/>
            <p:cNvSpPr txBox="1">
              <a:spLocks noChangeArrowheads="1"/>
            </p:cNvSpPr>
            <p:nvPr/>
          </p:nvSpPr>
          <p:spPr bwMode="auto">
            <a:xfrm>
              <a:off x="249" y="2523"/>
              <a:ext cx="1517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v-velocity</a:t>
              </a:r>
            </a:p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(geostrophy, zero at eq.)</a:t>
              </a:r>
              <a:endParaRPr lang="fr-FR" sz="1600" b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4112" name="Text Box 30"/>
            <p:cNvSpPr txBox="1">
              <a:spLocks noChangeArrowheads="1"/>
            </p:cNvSpPr>
            <p:nvPr/>
          </p:nvSpPr>
          <p:spPr bwMode="auto">
            <a:xfrm>
              <a:off x="249" y="3113"/>
              <a:ext cx="1432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Density</a:t>
              </a:r>
            </a:p>
            <a:p>
              <a:pPr algn="l" eaLnBrk="1" hangingPunct="1"/>
              <a:r>
                <a:rPr lang="en-US" sz="1600" b="0" dirty="0">
                  <a:solidFill>
                    <a:srgbClr val="3366CC"/>
                  </a:solidFill>
                  <a:latin typeface="Arial" charset="0"/>
                </a:rPr>
                <a:t>(linearized eq. of state)</a:t>
              </a:r>
              <a:endParaRPr lang="fr-FR" sz="1600" b="0" dirty="0">
                <a:solidFill>
                  <a:srgbClr val="3366CC"/>
                </a:solidFill>
                <a:latin typeface="Arial" charset="0"/>
              </a:endParaRPr>
            </a:p>
          </p:txBody>
        </p:sp>
        <p:sp>
          <p:nvSpPr>
            <p:cNvPr id="4113" name="Text Box 31"/>
            <p:cNvSpPr txBox="1">
              <a:spLocks noChangeArrowheads="1"/>
            </p:cNvSpPr>
            <p:nvPr/>
          </p:nvSpPr>
          <p:spPr bwMode="auto">
            <a:xfrm>
              <a:off x="249" y="3654"/>
              <a:ext cx="1296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Pressure</a:t>
              </a:r>
            </a:p>
            <a:p>
              <a:pPr algn="l" eaLnBrk="1" hangingPunct="1"/>
              <a:r>
                <a:rPr lang="en-US" sz="1600" b="0">
                  <a:solidFill>
                    <a:srgbClr val="3366CC"/>
                  </a:solidFill>
                  <a:latin typeface="Arial" charset="0"/>
                </a:rPr>
                <a:t>(hydrostatic approx.)</a:t>
              </a:r>
              <a:endParaRPr lang="fr-FR" sz="1600" b="0">
                <a:solidFill>
                  <a:srgbClr val="3366CC"/>
                </a:solidFill>
                <a:latin typeface="Arial" charset="0"/>
              </a:endParaRPr>
            </a:p>
          </p:txBody>
        </p:sp>
      </p:grpSp>
      <p:graphicFrame>
        <p:nvGraphicFramePr>
          <p:cNvPr id="4099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824179"/>
              </p:ext>
            </p:extLst>
          </p:nvPr>
        </p:nvGraphicFramePr>
        <p:xfrm>
          <a:off x="3022600" y="4994285"/>
          <a:ext cx="584835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8" name="Equation" r:id="rId6" imgW="2717640" imgH="711000" progId="Equation.DSMT4">
                  <p:embed/>
                </p:oleObj>
              </mc:Choice>
              <mc:Fallback>
                <p:oleObj name="Equation" r:id="rId6" imgW="2717640" imgH="711000" progId="Equation.DSMT4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2600" y="4994285"/>
                        <a:ext cx="5848350" cy="150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783281" y="501589"/>
            <a:ext cx="2032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(Ricci et al. 2005)</a:t>
            </a:r>
            <a:endParaRPr lang="en-GB" sz="1600" b="0" dirty="0"/>
          </a:p>
        </p:txBody>
      </p:sp>
      <p:grpSp>
        <p:nvGrpSpPr>
          <p:cNvPr id="37" name="Group 36"/>
          <p:cNvGrpSpPr/>
          <p:nvPr/>
        </p:nvGrpSpPr>
        <p:grpSpPr>
          <a:xfrm>
            <a:off x="179388" y="1704976"/>
            <a:ext cx="8755193" cy="4741542"/>
            <a:chOff x="1" y="1295400"/>
            <a:chExt cx="9077324" cy="5445125"/>
          </a:xfrm>
        </p:grpSpPr>
        <p:pic>
          <p:nvPicPr>
            <p:cNvPr id="38" name="Picture 2" descr="SofT_explanation_a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5325" y="1295400"/>
              <a:ext cx="4572000" cy="544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CC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8583613" y="1600201"/>
              <a:ext cx="360362" cy="396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sz="2000" b="0">
                  <a:latin typeface="Times New Roman" pitchFamily="18" charset="0"/>
                </a:rPr>
                <a:t>S</a:t>
              </a:r>
              <a:endParaRPr lang="en-US" b="0">
                <a:latin typeface="Times New Roman" pitchFamily="18" charset="0"/>
              </a:endParaRPr>
            </a:p>
          </p:txBody>
        </p: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4995868" y="1905000"/>
              <a:ext cx="3756025" cy="419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1" name="Group 6"/>
            <p:cNvGrpSpPr>
              <a:grpSpLocks/>
            </p:cNvGrpSpPr>
            <p:nvPr/>
          </p:nvGrpSpPr>
          <p:grpSpPr bwMode="auto">
            <a:xfrm>
              <a:off x="1" y="1295400"/>
              <a:ext cx="8821738" cy="5445125"/>
              <a:chOff x="0" y="816"/>
              <a:chExt cx="6018" cy="3430"/>
            </a:xfrm>
          </p:grpSpPr>
          <p:sp>
            <p:nvSpPr>
              <p:cNvPr id="43" name="Rectangle 7"/>
              <p:cNvSpPr>
                <a:spLocks noChangeArrowheads="1"/>
              </p:cNvSpPr>
              <p:nvPr/>
            </p:nvSpPr>
            <p:spPr bwMode="auto">
              <a:xfrm>
                <a:off x="3360" y="1200"/>
                <a:ext cx="2658" cy="287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44" name="Group 8"/>
              <p:cNvGrpSpPr>
                <a:grpSpLocks/>
              </p:cNvGrpSpPr>
              <p:nvPr/>
            </p:nvGrpSpPr>
            <p:grpSpPr bwMode="auto">
              <a:xfrm>
                <a:off x="0" y="816"/>
                <a:ext cx="3312" cy="3430"/>
                <a:chOff x="192" y="816"/>
                <a:chExt cx="3312" cy="3430"/>
              </a:xfrm>
            </p:grpSpPr>
            <p:grpSp>
              <p:nvGrpSpPr>
                <p:cNvPr id="53" name="Group 9"/>
                <p:cNvGrpSpPr>
                  <a:grpSpLocks/>
                </p:cNvGrpSpPr>
                <p:nvPr/>
              </p:nvGrpSpPr>
              <p:grpSpPr bwMode="auto">
                <a:xfrm>
                  <a:off x="192" y="816"/>
                  <a:ext cx="3312" cy="3430"/>
                  <a:chOff x="0" y="816"/>
                  <a:chExt cx="3312" cy="3430"/>
                </a:xfrm>
              </p:grpSpPr>
              <p:grpSp>
                <p:nvGrpSpPr>
                  <p:cNvPr id="5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0" y="816"/>
                    <a:ext cx="3312" cy="3430"/>
                    <a:chOff x="208" y="816"/>
                    <a:chExt cx="3632" cy="3430"/>
                  </a:xfrm>
                </p:grpSpPr>
                <p:pic>
                  <p:nvPicPr>
                    <p:cNvPr id="59" name="Picture 11" descr="SofT_explanation_a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08" y="816"/>
                      <a:ext cx="3632" cy="3430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60" name="Line 1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24" y="1920"/>
                      <a:ext cx="0" cy="288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CC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61" name="Line 1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68" y="1824"/>
                      <a:ext cx="0" cy="33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00CC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57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0" y="2208"/>
                    <a:ext cx="3168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58" name="Text Box 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36" y="2736"/>
                    <a:ext cx="1152" cy="40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pPr algn="l" eaLnBrk="1" hangingPunct="1">
                      <a:spcBef>
                        <a:spcPct val="50000"/>
                      </a:spcBef>
                    </a:pPr>
                    <a:r>
                      <a:rPr lang="en-US" sz="1800" b="0" dirty="0">
                        <a:latin typeface="Times New Roman" pitchFamily="18" charset="0"/>
                      </a:rPr>
                      <a:t>A) Lifting of the profile</a:t>
                    </a:r>
                  </a:p>
                </p:txBody>
              </p:sp>
            </p:grpSp>
            <p:sp>
              <p:nvSpPr>
                <p:cNvPr id="5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419" y="1440"/>
                  <a:ext cx="645" cy="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b="0" dirty="0" err="1" smtClean="0">
                      <a:latin typeface="Times New Roman" pitchFamily="18" charset="0"/>
                    </a:rPr>
                    <a:t>Tanal</a:t>
                  </a:r>
                  <a:endParaRPr lang="en-US" b="0" dirty="0">
                    <a:latin typeface="Times New Roman" pitchFamily="18" charset="0"/>
                  </a:endParaRPr>
                </a:p>
              </p:txBody>
            </p:sp>
            <p:sp>
              <p:nvSpPr>
                <p:cNvPr id="5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822" y="2159"/>
                  <a:ext cx="1035" cy="2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b="0" dirty="0" err="1">
                      <a:latin typeface="Times New Roman" pitchFamily="18" charset="0"/>
                    </a:rPr>
                    <a:t>Tmodel</a:t>
                  </a:r>
                  <a:endParaRPr lang="en-US" b="0" dirty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5" name="Group 18"/>
              <p:cNvGrpSpPr>
                <a:grpSpLocks/>
              </p:cNvGrpSpPr>
              <p:nvPr/>
            </p:nvGrpSpPr>
            <p:grpSpPr bwMode="auto">
              <a:xfrm>
                <a:off x="4848" y="2016"/>
                <a:ext cx="192" cy="336"/>
                <a:chOff x="4800" y="2016"/>
                <a:chExt cx="192" cy="336"/>
              </a:xfrm>
            </p:grpSpPr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4992" y="2016"/>
                  <a:ext cx="0" cy="288"/>
                </a:xfrm>
                <a:prstGeom prst="line">
                  <a:avLst/>
                </a:prstGeom>
                <a:noFill/>
                <a:ln w="2857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4800" y="2016"/>
                  <a:ext cx="0" cy="336"/>
                </a:xfrm>
                <a:prstGeom prst="line">
                  <a:avLst/>
                </a:prstGeom>
                <a:noFill/>
                <a:ln w="2857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46" name="Text Box 21"/>
              <p:cNvSpPr txBox="1">
                <a:spLocks noChangeArrowheads="1"/>
              </p:cNvSpPr>
              <p:nvPr/>
            </p:nvSpPr>
            <p:spPr bwMode="auto">
              <a:xfrm>
                <a:off x="4561" y="3096"/>
                <a:ext cx="1409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 b="0" dirty="0">
                    <a:latin typeface="Times New Roman" pitchFamily="18" charset="0"/>
                  </a:rPr>
                  <a:t>B) Applying salinity Increments</a:t>
                </a:r>
              </a:p>
            </p:txBody>
          </p:sp>
          <p:sp>
            <p:nvSpPr>
              <p:cNvPr id="47" name="Text Box 22"/>
              <p:cNvSpPr txBox="1">
                <a:spLocks noChangeArrowheads="1"/>
              </p:cNvSpPr>
              <p:nvPr/>
            </p:nvSpPr>
            <p:spPr bwMode="auto">
              <a:xfrm>
                <a:off x="3954" y="1824"/>
                <a:ext cx="607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b="0" dirty="0" err="1">
                    <a:latin typeface="Times New Roman" pitchFamily="18" charset="0"/>
                  </a:rPr>
                  <a:t>Sanal</a:t>
                </a:r>
                <a:endParaRPr lang="en-US" b="0" dirty="0">
                  <a:latin typeface="Times New Roman" pitchFamily="18" charset="0"/>
                </a:endParaRPr>
              </a:p>
            </p:txBody>
          </p:sp>
          <p:sp>
            <p:nvSpPr>
              <p:cNvPr id="48" name="Text Box 23"/>
              <p:cNvSpPr txBox="1">
                <a:spLocks noChangeArrowheads="1"/>
              </p:cNvSpPr>
              <p:nvPr/>
            </p:nvSpPr>
            <p:spPr bwMode="auto">
              <a:xfrm>
                <a:off x="4671" y="2544"/>
                <a:ext cx="975" cy="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b="0">
                    <a:latin typeface="Times New Roman" pitchFamily="18" charset="0"/>
                  </a:rPr>
                  <a:t>Smodel</a:t>
                </a:r>
              </a:p>
            </p:txBody>
          </p:sp>
          <p:sp>
            <p:nvSpPr>
              <p:cNvPr id="49" name="Freeform 24"/>
              <p:cNvSpPr>
                <a:spLocks/>
              </p:cNvSpPr>
              <p:nvPr/>
            </p:nvSpPr>
            <p:spPr bwMode="auto">
              <a:xfrm>
                <a:off x="4224" y="1200"/>
                <a:ext cx="1422" cy="2494"/>
              </a:xfrm>
              <a:custGeom>
                <a:avLst/>
                <a:gdLst>
                  <a:gd name="T0" fmla="*/ 544 w 1422"/>
                  <a:gd name="T1" fmla="*/ 0 h 2494"/>
                  <a:gd name="T2" fmla="*/ 664 w 1422"/>
                  <a:gd name="T3" fmla="*/ 208 h 2494"/>
                  <a:gd name="T4" fmla="*/ 1231 w 1422"/>
                  <a:gd name="T5" fmla="*/ 360 h 2494"/>
                  <a:gd name="T6" fmla="*/ 1415 w 1422"/>
                  <a:gd name="T7" fmla="*/ 536 h 2494"/>
                  <a:gd name="T8" fmla="*/ 1192 w 1422"/>
                  <a:gd name="T9" fmla="*/ 784 h 2494"/>
                  <a:gd name="T10" fmla="*/ 264 w 1422"/>
                  <a:gd name="T11" fmla="*/ 1032 h 2494"/>
                  <a:gd name="T12" fmla="*/ 40 w 1422"/>
                  <a:gd name="T13" fmla="*/ 2272 h 2494"/>
                  <a:gd name="T14" fmla="*/ 40 w 1422"/>
                  <a:gd name="T15" fmla="*/ 2368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2" h="2494">
                    <a:moveTo>
                      <a:pt x="544" y="0"/>
                    </a:moveTo>
                    <a:cubicBezTo>
                      <a:pt x="563" y="35"/>
                      <a:pt x="550" y="148"/>
                      <a:pt x="664" y="208"/>
                    </a:cubicBezTo>
                    <a:cubicBezTo>
                      <a:pt x="778" y="268"/>
                      <a:pt x="1106" y="305"/>
                      <a:pt x="1231" y="360"/>
                    </a:cubicBezTo>
                    <a:cubicBezTo>
                      <a:pt x="1356" y="415"/>
                      <a:pt x="1422" y="465"/>
                      <a:pt x="1415" y="536"/>
                    </a:cubicBezTo>
                    <a:cubicBezTo>
                      <a:pt x="1408" y="607"/>
                      <a:pt x="1384" y="701"/>
                      <a:pt x="1192" y="784"/>
                    </a:cubicBezTo>
                    <a:cubicBezTo>
                      <a:pt x="1000" y="867"/>
                      <a:pt x="456" y="784"/>
                      <a:pt x="264" y="1032"/>
                    </a:cubicBezTo>
                    <a:cubicBezTo>
                      <a:pt x="72" y="1280"/>
                      <a:pt x="77" y="2050"/>
                      <a:pt x="40" y="2272"/>
                    </a:cubicBezTo>
                    <a:cubicBezTo>
                      <a:pt x="3" y="2494"/>
                      <a:pt x="0" y="2312"/>
                      <a:pt x="40" y="2368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4224" y="1200"/>
                <a:ext cx="1422" cy="2644"/>
              </a:xfrm>
              <a:custGeom>
                <a:avLst/>
                <a:gdLst>
                  <a:gd name="T0" fmla="*/ 543 w 1422"/>
                  <a:gd name="T1" fmla="*/ 0 h 2644"/>
                  <a:gd name="T2" fmla="*/ 664 w 1422"/>
                  <a:gd name="T3" fmla="*/ 376 h 2644"/>
                  <a:gd name="T4" fmla="*/ 1231 w 1422"/>
                  <a:gd name="T5" fmla="*/ 528 h 2644"/>
                  <a:gd name="T6" fmla="*/ 1415 w 1422"/>
                  <a:gd name="T7" fmla="*/ 704 h 2644"/>
                  <a:gd name="T8" fmla="*/ 1192 w 1422"/>
                  <a:gd name="T9" fmla="*/ 952 h 2644"/>
                  <a:gd name="T10" fmla="*/ 264 w 1422"/>
                  <a:gd name="T11" fmla="*/ 1312 h 2644"/>
                  <a:gd name="T12" fmla="*/ 40 w 1422"/>
                  <a:gd name="T13" fmla="*/ 2440 h 2644"/>
                  <a:gd name="T14" fmla="*/ 40 w 1422"/>
                  <a:gd name="T15" fmla="*/ 2536 h 2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2" h="2644">
                    <a:moveTo>
                      <a:pt x="543" y="0"/>
                    </a:moveTo>
                    <a:cubicBezTo>
                      <a:pt x="562" y="61"/>
                      <a:pt x="549" y="288"/>
                      <a:pt x="664" y="376"/>
                    </a:cubicBezTo>
                    <a:cubicBezTo>
                      <a:pt x="779" y="464"/>
                      <a:pt x="1106" y="473"/>
                      <a:pt x="1231" y="528"/>
                    </a:cubicBezTo>
                    <a:cubicBezTo>
                      <a:pt x="1356" y="583"/>
                      <a:pt x="1422" y="633"/>
                      <a:pt x="1415" y="704"/>
                    </a:cubicBezTo>
                    <a:cubicBezTo>
                      <a:pt x="1408" y="775"/>
                      <a:pt x="1384" y="851"/>
                      <a:pt x="1192" y="952"/>
                    </a:cubicBezTo>
                    <a:cubicBezTo>
                      <a:pt x="1000" y="1053"/>
                      <a:pt x="456" y="1064"/>
                      <a:pt x="264" y="1312"/>
                    </a:cubicBezTo>
                    <a:cubicBezTo>
                      <a:pt x="72" y="1560"/>
                      <a:pt x="77" y="2236"/>
                      <a:pt x="40" y="2440"/>
                    </a:cubicBezTo>
                    <a:cubicBezTo>
                      <a:pt x="3" y="2644"/>
                      <a:pt x="0" y="2480"/>
                      <a:pt x="40" y="2536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2" name="Line 26"/>
            <p:cNvSpPr>
              <a:spLocks noChangeShapeType="1"/>
            </p:cNvSpPr>
            <p:nvPr/>
          </p:nvSpPr>
          <p:spPr bwMode="auto">
            <a:xfrm>
              <a:off x="4573591" y="3505200"/>
              <a:ext cx="43703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541553" y="6061632"/>
            <a:ext cx="5754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/>
              <a:t>T/S/SSH balance: vertical displacement of the profile.</a:t>
            </a:r>
            <a:endParaRPr lang="en-GB" sz="16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sz="2400" dirty="0" smtClean="0"/>
              <a:t>Background Errors for </a:t>
            </a:r>
            <a:r>
              <a:rPr lang="en-GB" sz="2400" dirty="0"/>
              <a:t>O</a:t>
            </a:r>
            <a:r>
              <a:rPr lang="en-GB" sz="2400" dirty="0" smtClean="0"/>
              <a:t>cean DA.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6213" y="1052736"/>
            <a:ext cx="8848725" cy="5086003"/>
          </a:xfrm>
        </p:spPr>
        <p:txBody>
          <a:bodyPr>
            <a:normAutofit/>
          </a:bodyPr>
          <a:lstStyle/>
          <a:p>
            <a:pPr eaLnBrk="1" hangingPunct="1">
              <a:spcBef>
                <a:spcPct val="50000"/>
              </a:spcBef>
              <a:spcAft>
                <a:spcPts val="0"/>
              </a:spcAft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Typical length scales for the applications at ECMWF :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~1-2 degree at mid latitudes</a:t>
            </a:r>
          </a:p>
          <a:p>
            <a:pPr lvl="1" eaLnBrk="1" hangingPunct="1">
              <a:spcBef>
                <a:spcPct val="50000"/>
              </a:spcBef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~15-20 degrees along the eq. </a:t>
            </a:r>
          </a:p>
          <a:p>
            <a:pPr eaLnBrk="1" hangingPunct="1">
              <a:spcBef>
                <a:spcPct val="50000"/>
              </a:spcBef>
              <a:spcAft>
                <a:spcPts val="0"/>
              </a:spcAft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The background error correlation scales are  highly non isotropic to reflect the nature of equatorial waves- Equatorial Kelvin waves which travel rapidly along the equator ~2m/s but have only a limited </a:t>
            </a:r>
            <a:r>
              <a:rPr lang="en-GB" sz="1600" dirty="0" err="1" smtClean="0">
                <a:solidFill>
                  <a:schemeClr val="tx2"/>
                </a:solidFill>
                <a:latin typeface="+mj-lt"/>
              </a:rPr>
              <a:t>meridional</a:t>
            </a: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 scale as they are trapped to the equator.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dirty="0" smtClean="0">
                <a:latin typeface="+mj-lt"/>
              </a:rPr>
              <a:t>Complex structures and smaller length scales near coastlines are usually ignored.</a:t>
            </a:r>
          </a:p>
          <a:p>
            <a:pPr eaLnBrk="1" hangingPunct="1">
              <a:spcBef>
                <a:spcPct val="50000"/>
              </a:spcBef>
            </a:pPr>
            <a:r>
              <a:rPr lang="en-GB" sz="1600" dirty="0" smtClean="0">
                <a:latin typeface="+mj-lt"/>
              </a:rPr>
              <a:t>The </a:t>
            </a:r>
            <a:r>
              <a:rPr lang="en-GB" sz="1600" dirty="0" smtClean="0">
                <a:latin typeface="+mj-lt"/>
              </a:rPr>
              <a:t>background errors include some (but not all) flow dependent </a:t>
            </a:r>
            <a:r>
              <a:rPr lang="en-GB" sz="1600" dirty="0" smtClean="0">
                <a:latin typeface="+mj-lt"/>
              </a:rPr>
              <a:t>aspects.</a:t>
            </a:r>
            <a:endParaRPr lang="en-GB" sz="16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2806" y="1196752"/>
            <a:ext cx="8848725" cy="4608518"/>
          </a:xfrm>
        </p:spPr>
        <p:txBody>
          <a:bodyPr>
            <a:normAutofit lnSpcReduction="10000"/>
          </a:bodyPr>
          <a:lstStyle/>
          <a:p>
            <a:pPr lvl="1">
              <a:lnSpc>
                <a:spcPct val="80000"/>
              </a:lnSpc>
            </a:pPr>
            <a:endParaRPr lang="en-GB" sz="1600" dirty="0"/>
          </a:p>
          <a:p>
            <a:pPr>
              <a:lnSpc>
                <a:spcPct val="100000"/>
              </a:lnSpc>
            </a:pPr>
            <a:r>
              <a:rPr lang="en-GB" sz="2000" dirty="0" smtClean="0"/>
              <a:t>General remarks</a:t>
            </a:r>
          </a:p>
          <a:p>
            <a:pPr lvl="1"/>
            <a:r>
              <a:rPr lang="en-GB" sz="1600" dirty="0" smtClean="0"/>
              <a:t>Applications </a:t>
            </a:r>
            <a:r>
              <a:rPr lang="en-GB" sz="1600" dirty="0"/>
              <a:t>of ocean </a:t>
            </a:r>
            <a:r>
              <a:rPr lang="en-GB" sz="1600" dirty="0" smtClean="0"/>
              <a:t>data assimilation</a:t>
            </a:r>
            <a:endParaRPr lang="en-GB" sz="1400" dirty="0"/>
          </a:p>
          <a:p>
            <a:pPr lvl="1"/>
            <a:r>
              <a:rPr lang="en-GB" sz="1600" dirty="0" smtClean="0">
                <a:solidFill>
                  <a:srgbClr val="000000"/>
                </a:solidFill>
              </a:rPr>
              <a:t>Ocean versus </a:t>
            </a:r>
            <a:r>
              <a:rPr lang="en-GB" sz="1600" dirty="0">
                <a:solidFill>
                  <a:srgbClr val="000000"/>
                </a:solidFill>
              </a:rPr>
              <a:t>Atmosphere </a:t>
            </a:r>
            <a:r>
              <a:rPr lang="en-GB" sz="1600" dirty="0" smtClean="0">
                <a:solidFill>
                  <a:srgbClr val="000000"/>
                </a:solidFill>
              </a:rPr>
              <a:t>DA </a:t>
            </a:r>
          </a:p>
          <a:p>
            <a:pPr lvl="1"/>
            <a:r>
              <a:rPr lang="en-GB" sz="1600" dirty="0" smtClean="0">
                <a:solidFill>
                  <a:srgbClr val="000000"/>
                </a:solidFill>
              </a:rPr>
              <a:t>The Ocean Observing System</a:t>
            </a:r>
          </a:p>
          <a:p>
            <a:pPr lvl="1"/>
            <a:endParaRPr lang="en-GB" sz="1200" dirty="0"/>
          </a:p>
          <a:p>
            <a:pPr>
              <a:lnSpc>
                <a:spcPct val="100000"/>
              </a:lnSpc>
            </a:pPr>
            <a:r>
              <a:rPr lang="en-GB" sz="2000" dirty="0" smtClean="0"/>
              <a:t>An example of Ocean DA: NEMOVAR </a:t>
            </a:r>
          </a:p>
          <a:p>
            <a:pPr lvl="1"/>
            <a:r>
              <a:rPr lang="en-GB" sz="1600" dirty="0" smtClean="0"/>
              <a:t>NEMOVAR general</a:t>
            </a:r>
          </a:p>
          <a:p>
            <a:pPr lvl="1"/>
            <a:r>
              <a:rPr lang="en-GB" sz="1600" dirty="0" smtClean="0"/>
              <a:t>Background </a:t>
            </a:r>
            <a:r>
              <a:rPr lang="en-GB" sz="1600" dirty="0"/>
              <a:t>co-variances</a:t>
            </a:r>
          </a:p>
          <a:p>
            <a:pPr lvl="1"/>
            <a:r>
              <a:rPr lang="en-GB" sz="1600" dirty="0"/>
              <a:t>Balance </a:t>
            </a:r>
            <a:r>
              <a:rPr lang="en-GB" sz="1600" dirty="0" smtClean="0"/>
              <a:t>relationships: temperature, salinity, sea level </a:t>
            </a:r>
            <a:r>
              <a:rPr lang="en-GB" sz="1600" dirty="0"/>
              <a:t>and velocity</a:t>
            </a:r>
          </a:p>
          <a:p>
            <a:pPr lvl="1"/>
            <a:r>
              <a:rPr lang="en-GB" sz="1600" dirty="0"/>
              <a:t>Altimeter assimilation</a:t>
            </a:r>
          </a:p>
          <a:p>
            <a:pPr lvl="1"/>
            <a:r>
              <a:rPr lang="en-GB" sz="1600" dirty="0"/>
              <a:t>Bias correction</a:t>
            </a:r>
          </a:p>
          <a:p>
            <a:pPr marL="566738" lvl="1" indent="0">
              <a:buNone/>
            </a:pPr>
            <a:r>
              <a:rPr lang="en-GB" sz="7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GB" sz="2000" dirty="0" smtClean="0"/>
              <a:t>Ocean analysis system</a:t>
            </a:r>
          </a:p>
          <a:p>
            <a:pPr lvl="1"/>
            <a:r>
              <a:rPr lang="en-GB" sz="1600" dirty="0" smtClean="0"/>
              <a:t>OCEAN5 operational system</a:t>
            </a:r>
          </a:p>
          <a:p>
            <a:pPr lvl="1"/>
            <a:r>
              <a:rPr lang="en-GB" sz="1600" dirty="0" smtClean="0"/>
              <a:t>Monitoring of OCEAN5 analysis</a:t>
            </a:r>
          </a:p>
          <a:p>
            <a:pPr>
              <a:lnSpc>
                <a:spcPct val="80000"/>
              </a:lnSpc>
            </a:pP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Outline of lecture</a:t>
            </a:r>
          </a:p>
        </p:txBody>
      </p:sp>
    </p:spTree>
    <p:extLst>
      <p:ext uri="{BB962C8B-B14F-4D97-AF65-F5344CB8AC3E}">
        <p14:creationId xmlns:p14="http://schemas.microsoft.com/office/powerpoint/2010/main" val="189884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750" y="1258858"/>
            <a:ext cx="7628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70" indent="-214370" algn="just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In </a:t>
            </a:r>
            <a:r>
              <a:rPr lang="en-GB" sz="1600" b="0" dirty="0">
                <a:latin typeface="+mj-lt"/>
                <a:cs typeface="Times New Roman" panose="02020603050405020304" pitchFamily="18" charset="0"/>
              </a:rPr>
              <a:t>order to account for the fast travelling Equatorial Kelvin waves (~2m/s), </a:t>
            </a: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a scheme using </a:t>
            </a:r>
            <a:r>
              <a:rPr lang="en-GB" sz="1600" b="0" dirty="0" err="1" smtClean="0">
                <a:latin typeface="+mj-lt"/>
                <a:cs typeface="Times New Roman" panose="02020603050405020304" pitchFamily="18" charset="0"/>
              </a:rPr>
              <a:t>Rossby</a:t>
            </a: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600" b="0" dirty="0">
                <a:latin typeface="+mj-lt"/>
                <a:cs typeface="Times New Roman" panose="02020603050405020304" pitchFamily="18" charset="0"/>
              </a:rPr>
              <a:t>radius of deformation </a:t>
            </a: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for </a:t>
            </a:r>
            <a:r>
              <a:rPr lang="en-GB" sz="1600" b="0" dirty="0">
                <a:latin typeface="+mj-lt"/>
                <a:cs typeface="Times New Roman" panose="02020603050405020304" pitchFamily="18" charset="0"/>
              </a:rPr>
              <a:t>setting up BGE horizontal correlation </a:t>
            </a: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length-scales was </a:t>
            </a:r>
            <a:r>
              <a:rPr lang="en-GB" sz="1600" b="0" dirty="0" smtClean="0">
                <a:latin typeface="+mj-lt"/>
                <a:cs typeface="Times New Roman" panose="02020603050405020304" pitchFamily="18" charset="0"/>
              </a:rPr>
              <a:t>used in ECMWF.</a:t>
            </a:r>
            <a:endParaRPr lang="en-GB" sz="1600" b="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1" name="Picture 3" descr="H:\Figures\Normalization\Rossby_Radius\Rossby_radius_ORCA025_zo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459" y="2192224"/>
            <a:ext cx="5682937" cy="388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2228" y="391948"/>
            <a:ext cx="6912851" cy="277071"/>
          </a:xfrm>
        </p:spPr>
        <p:txBody>
          <a:bodyPr/>
          <a:lstStyle/>
          <a:p>
            <a:r>
              <a:rPr lang="en-GB" sz="2400" dirty="0" smtClean="0"/>
              <a:t>BGE correlation length-scales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156176" y="5875024"/>
            <a:ext cx="2021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cs typeface="Times New Roman" panose="02020603050405020304" pitchFamily="18" charset="0"/>
              </a:rPr>
              <a:t>(Zuo et al., 2015</a:t>
            </a:r>
            <a:r>
              <a:rPr lang="en-GB" sz="1600" b="0" dirty="0" smtClean="0">
                <a:cs typeface="Times New Roman" panose="02020603050405020304" pitchFamily="18" charset="0"/>
              </a:rPr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239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sz="2400" dirty="0" smtClean="0"/>
              <a:t>Horizontal cross-correlation </a:t>
            </a:r>
            <a:r>
              <a:rPr lang="en-GB" sz="2400" dirty="0" smtClean="0"/>
              <a:t>of T at 100m</a:t>
            </a:r>
            <a:endParaRPr lang="en-GB" sz="24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9517" y="4941167"/>
            <a:ext cx="8848725" cy="16378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800" dirty="0" smtClean="0"/>
              <a:t>From single observation of temperature experiment.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The specific background determines the shape due to the balance relations.</a:t>
            </a:r>
          </a:p>
          <a:p>
            <a:pPr>
              <a:lnSpc>
                <a:spcPct val="100000"/>
              </a:lnSpc>
            </a:pPr>
            <a:r>
              <a:rPr lang="en-GB" sz="1800" dirty="0" smtClean="0"/>
              <a:t>S, U, V, SSH increments are from balance with T only.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57158" y="928670"/>
            <a:ext cx="3962842" cy="1141073"/>
            <a:chOff x="357158" y="928669"/>
            <a:chExt cx="3962842" cy="1141073"/>
          </a:xfrm>
        </p:grpSpPr>
        <p:pic>
          <p:nvPicPr>
            <p:cNvPr id="15" name="Content Placeholder 3" descr="SO8_T1_P0_L200_Z100_V1_H_bckint.png"/>
            <p:cNvPicPr>
              <a:picLocks noChangeAspect="1"/>
            </p:cNvPicPr>
            <p:nvPr/>
          </p:nvPicPr>
          <p:blipFill>
            <a:blip r:embed="rId3" cstate="print"/>
            <a:srcRect t="38669" b="43685"/>
            <a:stretch>
              <a:fillRect/>
            </a:stretch>
          </p:blipFill>
          <p:spPr bwMode="auto">
            <a:xfrm>
              <a:off x="360000" y="1080624"/>
              <a:ext cx="3960000" cy="9891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357158" y="928669"/>
              <a:ext cx="428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80000" y="928674"/>
            <a:ext cx="4035404" cy="1140657"/>
            <a:chOff x="4680000" y="928671"/>
            <a:chExt cx="4035404" cy="1140657"/>
          </a:xfrm>
        </p:grpSpPr>
        <p:pic>
          <p:nvPicPr>
            <p:cNvPr id="14" name="Content Placeholder 3" descr="SO8_T1_P0_L200_Z100_V1_H_bckint.png"/>
            <p:cNvPicPr>
              <a:picLocks noChangeAspect="1"/>
            </p:cNvPicPr>
            <p:nvPr/>
          </p:nvPicPr>
          <p:blipFill>
            <a:blip r:embed="rId4" cstate="print"/>
            <a:srcRect t="38669" b="43685"/>
            <a:stretch>
              <a:fillRect/>
            </a:stretch>
          </p:blipFill>
          <p:spPr bwMode="auto">
            <a:xfrm>
              <a:off x="4680000" y="1080000"/>
              <a:ext cx="3960000" cy="98932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8358214" y="928671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85720" y="2071680"/>
            <a:ext cx="4034280" cy="1257651"/>
            <a:chOff x="285720" y="2071678"/>
            <a:chExt cx="4034280" cy="1257651"/>
          </a:xfrm>
        </p:grpSpPr>
        <p:pic>
          <p:nvPicPr>
            <p:cNvPr id="12" name="Content Placeholder 3" descr="SO8_T1_P0_L200_Z100_V1_H_bckint.png"/>
            <p:cNvPicPr>
              <a:picLocks noChangeAspect="1"/>
            </p:cNvPicPr>
            <p:nvPr/>
          </p:nvPicPr>
          <p:blipFill>
            <a:blip r:embed="rId5" cstate="print"/>
            <a:srcRect t="38669" b="43685"/>
            <a:stretch>
              <a:fillRect/>
            </a:stretch>
          </p:blipFill>
          <p:spPr bwMode="auto">
            <a:xfrm>
              <a:off x="360000" y="2340000"/>
              <a:ext cx="3960000" cy="9893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285720" y="2071678"/>
              <a:ext cx="5715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U</a:t>
              </a:r>
              <a:endParaRPr lang="en-GB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80000" y="2071679"/>
            <a:ext cx="4035404" cy="1257650"/>
            <a:chOff x="4680000" y="2071679"/>
            <a:chExt cx="4035404" cy="1257650"/>
          </a:xfrm>
        </p:grpSpPr>
        <p:pic>
          <p:nvPicPr>
            <p:cNvPr id="11" name="Content Placeholder 3" descr="SO8_T1_P0_L200_Z100_V1_H_bckint.png"/>
            <p:cNvPicPr>
              <a:picLocks noChangeAspect="1"/>
            </p:cNvPicPr>
            <p:nvPr/>
          </p:nvPicPr>
          <p:blipFill>
            <a:blip r:embed="rId6" cstate="print"/>
            <a:srcRect t="38669" b="43685"/>
            <a:stretch>
              <a:fillRect/>
            </a:stretch>
          </p:blipFill>
          <p:spPr bwMode="auto">
            <a:xfrm>
              <a:off x="4680000" y="2340000"/>
              <a:ext cx="3960000" cy="9893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8429652" y="2071679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V</a:t>
              </a:r>
              <a:endParaRPr lang="en-GB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0" y="3357563"/>
            <a:ext cx="4320000" cy="1231766"/>
            <a:chOff x="0" y="3357563"/>
            <a:chExt cx="4320000" cy="1231766"/>
          </a:xfrm>
        </p:grpSpPr>
        <p:pic>
          <p:nvPicPr>
            <p:cNvPr id="9" name="Content Placeholder 3" descr="SO8_T1_P0_L200_Z100_V1_H_bckint.png"/>
            <p:cNvPicPr>
              <a:picLocks noChangeAspect="1"/>
            </p:cNvPicPr>
            <p:nvPr/>
          </p:nvPicPr>
          <p:blipFill>
            <a:blip r:embed="rId7" cstate="print"/>
            <a:srcRect t="38669" b="43685"/>
            <a:stretch>
              <a:fillRect/>
            </a:stretch>
          </p:blipFill>
          <p:spPr bwMode="auto">
            <a:xfrm>
              <a:off x="360000" y="3600000"/>
              <a:ext cx="3960000" cy="9893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0" y="3357563"/>
              <a:ext cx="11429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SSH</a:t>
              </a:r>
              <a:endParaRPr lang="en-GB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7624" y="3356992"/>
            <a:ext cx="770485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>
                <a:solidFill>
                  <a:srgbClr val="7030A0"/>
                </a:solidFill>
              </a:rPr>
              <a:t>Altimeter measures SSH </a:t>
            </a:r>
            <a:r>
              <a:rPr lang="en-GB" sz="1400" b="0" dirty="0" smtClean="0"/>
              <a:t>(respect reference </a:t>
            </a:r>
            <a:r>
              <a:rPr lang="en-GB" sz="1400" b="0" dirty="0" err="1" smtClean="0"/>
              <a:t>ellipsoide</a:t>
            </a:r>
            <a:r>
              <a:rPr lang="en-GB" sz="1400" b="0" dirty="0" smtClean="0"/>
              <a:t>)</a:t>
            </a:r>
          </a:p>
          <a:p>
            <a:pPr algn="l"/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Model represents 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η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400" b="0" dirty="0" smtClean="0"/>
              <a:t>(</a:t>
            </a:r>
            <a:r>
              <a:rPr lang="en-GB" sz="1400" b="0" dirty="0" err="1" smtClean="0"/>
              <a:t>ssh</a:t>
            </a:r>
            <a:r>
              <a:rPr lang="en-GB" sz="1400" b="0" dirty="0" smtClean="0"/>
              <a:t> referred to the Geoid)</a:t>
            </a:r>
          </a:p>
          <a:p>
            <a:pPr algn="l"/>
            <a:endParaRPr lang="en-GB" sz="1400" b="0" dirty="0" smtClean="0"/>
          </a:p>
          <a:p>
            <a:r>
              <a:rPr lang="en-GB" sz="1400" dirty="0" smtClean="0">
                <a:solidFill>
                  <a:srgbClr val="7030A0"/>
                </a:solidFill>
              </a:rPr>
              <a:t>SSH</a:t>
            </a:r>
            <a:r>
              <a:rPr lang="en-GB" sz="1400" dirty="0" smtClean="0"/>
              <a:t>-Geoid=</a:t>
            </a:r>
            <a:r>
              <a:rPr lang="el-GR" sz="1400" dirty="0"/>
              <a:t> 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η</a:t>
            </a:r>
            <a:endParaRPr lang="en-GB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en-GB" sz="1400" b="0" dirty="0" smtClean="0"/>
          </a:p>
          <a:p>
            <a:pPr algn="l"/>
            <a:r>
              <a:rPr lang="en-GB" sz="1400" b="0" dirty="0" smtClean="0"/>
              <a:t>Geoid </a:t>
            </a:r>
            <a:r>
              <a:rPr lang="en-GB" sz="1400" b="0" dirty="0"/>
              <a:t>was poorly known (not any </a:t>
            </a:r>
            <a:r>
              <a:rPr lang="en-GB" sz="1400" b="0" dirty="0" smtClean="0"/>
              <a:t>longer) </a:t>
            </a:r>
            <a:r>
              <a:rPr lang="en-GB" sz="1400" b="0" dirty="0"/>
              <a:t>and changes in </a:t>
            </a:r>
            <a:r>
              <a:rPr lang="en-GB" sz="1400" b="0" dirty="0" smtClean="0"/>
              <a:t>time (*)</a:t>
            </a:r>
          </a:p>
          <a:p>
            <a:pPr algn="l"/>
            <a:endParaRPr lang="en-GB" sz="1400" b="0" dirty="0" smtClean="0"/>
          </a:p>
          <a:p>
            <a:pPr algn="l"/>
            <a:r>
              <a:rPr lang="en-GB" sz="1400" dirty="0" smtClean="0"/>
              <a:t>Alternative</a:t>
            </a:r>
            <a:r>
              <a:rPr lang="en-GB" sz="1400" b="0" dirty="0" smtClean="0"/>
              <a:t>: Assimilate Sea Level Anomalies (SLA) respect a time mean</a:t>
            </a:r>
          </a:p>
          <a:p>
            <a:r>
              <a:rPr lang="en-GB" sz="1400" dirty="0" err="1" smtClean="0"/>
              <a:t>Obs</a:t>
            </a:r>
            <a:r>
              <a:rPr lang="en-GB" sz="1400" dirty="0" smtClean="0"/>
              <a:t>: SSH anomalies = </a:t>
            </a:r>
            <a:r>
              <a:rPr lang="en-GB" sz="1400" dirty="0" smtClean="0">
                <a:solidFill>
                  <a:srgbClr val="7030A0"/>
                </a:solidFill>
              </a:rPr>
              <a:t>SSH-</a:t>
            </a:r>
            <a:r>
              <a:rPr lang="en-GB" sz="1400" dirty="0" smtClean="0">
                <a:solidFill>
                  <a:srgbClr val="C00000"/>
                </a:solidFill>
              </a:rPr>
              <a:t>MSSH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= </a:t>
            </a:r>
            <a:r>
              <a:rPr lang="en-GB" sz="1400" dirty="0" err="1" smtClean="0">
                <a:solidFill>
                  <a:schemeClr val="accent5">
                    <a:lumMod val="50000"/>
                  </a:schemeClr>
                </a:solidFill>
              </a:rPr>
              <a:t>Obs</a:t>
            </a:r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 SLA</a:t>
            </a:r>
          </a:p>
          <a:p>
            <a:pPr algn="l"/>
            <a:r>
              <a:rPr lang="en-GB" sz="1400" dirty="0"/>
              <a:t> </a:t>
            </a:r>
            <a:r>
              <a:rPr lang="en-GB" sz="1400" dirty="0" smtClean="0"/>
              <a:t>                               Mod:   </a:t>
            </a:r>
            <a:r>
              <a:rPr lang="el-GR" sz="1400" dirty="0" smtClean="0"/>
              <a:t>η</a:t>
            </a:r>
            <a:r>
              <a:rPr lang="en-GB" sz="1400" dirty="0" smtClean="0"/>
              <a:t> anomalies   = </a:t>
            </a:r>
            <a:r>
              <a:rPr lang="el-GR" sz="1400" dirty="0" smtClean="0">
                <a:solidFill>
                  <a:schemeClr val="accent6">
                    <a:lumMod val="50000"/>
                  </a:schemeClr>
                </a:solidFill>
              </a:rPr>
              <a:t>η</a:t>
            </a:r>
            <a:r>
              <a:rPr lang="en-GB" sz="1400" dirty="0" smtClean="0"/>
              <a:t>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en-GB" sz="1400" dirty="0" smtClean="0">
                <a:solidFill>
                  <a:srgbClr val="663300"/>
                </a:solidFill>
              </a:rPr>
              <a:t>MDT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en-GB" sz="1400" dirty="0" smtClean="0">
                <a:solidFill>
                  <a:schemeClr val="accent5">
                    <a:lumMod val="50000"/>
                  </a:schemeClr>
                </a:solidFill>
              </a:rPr>
              <a:t>= Mod SLA</a:t>
            </a:r>
          </a:p>
          <a:p>
            <a:endParaRPr lang="en-GB" sz="1400" b="0" dirty="0" smtClean="0"/>
          </a:p>
          <a:p>
            <a:pPr algn="l"/>
            <a:r>
              <a:rPr lang="en-GB" sz="1400" b="0" dirty="0" smtClean="0"/>
              <a:t>Where:   MSSH= Temporal Mean SSH ; </a:t>
            </a:r>
          </a:p>
          <a:p>
            <a:pPr algn="l"/>
            <a:r>
              <a:rPr lang="en-GB" sz="1400" b="0" dirty="0"/>
              <a:t> </a:t>
            </a:r>
            <a:r>
              <a:rPr lang="en-GB" sz="1400" b="0" dirty="0" smtClean="0"/>
              <a:t>             MDT  = Temporal Mean of model SL Mean Dynamic Topography</a:t>
            </a:r>
          </a:p>
          <a:p>
            <a:r>
              <a:rPr lang="en-GB" sz="1400" b="0" dirty="0" smtClean="0"/>
              <a:t>               </a:t>
            </a:r>
            <a:r>
              <a:rPr lang="en-GB" sz="1400" dirty="0" smtClean="0">
                <a:solidFill>
                  <a:srgbClr val="7030A0"/>
                </a:solidFill>
              </a:rPr>
              <a:t>MSSH </a:t>
            </a:r>
            <a:r>
              <a:rPr lang="en-GB" sz="1400" dirty="0" smtClean="0"/>
              <a:t>– Geoid =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MDT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/>
          <a:stretch/>
        </p:blipFill>
        <p:spPr bwMode="auto">
          <a:xfrm>
            <a:off x="3607246" y="987399"/>
            <a:ext cx="5429250" cy="235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55576" y="176348"/>
            <a:ext cx="7704137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800" b="0" dirty="0" smtClean="0"/>
              <a:t>Assimilation of altimeter data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4327325" y="1544984"/>
            <a:ext cx="239161" cy="1440160"/>
          </a:xfrm>
          <a:prstGeom prst="rect">
            <a:avLst/>
          </a:prstGeom>
          <a:noFill/>
          <a:ln w="381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816357" y="1905024"/>
            <a:ext cx="239161" cy="823147"/>
          </a:xfrm>
          <a:prstGeom prst="rect">
            <a:avLst/>
          </a:prstGeom>
          <a:noFill/>
          <a:ln w="38100" cap="flat" cmpd="sng" algn="ctr">
            <a:solidFill>
              <a:schemeClr val="accent6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1201" t="37739" r="45594" b="16133"/>
          <a:stretch/>
        </p:blipFill>
        <p:spPr>
          <a:xfrm>
            <a:off x="78854" y="987399"/>
            <a:ext cx="3888432" cy="237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3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92" name="Picture 8" descr="sla_ob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7528"/>
          <a:stretch>
            <a:fillRect/>
          </a:stretch>
        </p:blipFill>
        <p:spPr>
          <a:xfrm>
            <a:off x="30274" y="3645028"/>
            <a:ext cx="4845624" cy="2828479"/>
          </a:xfrm>
          <a:noFill/>
          <a:ln/>
        </p:spPr>
      </p:pic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1546969" y="3277916"/>
            <a:ext cx="2952328" cy="609600"/>
          </a:xfrm>
        </p:spPr>
        <p:txBody>
          <a:bodyPr/>
          <a:lstStyle/>
          <a:p>
            <a:r>
              <a:rPr lang="en-GB" sz="1600" b="1" dirty="0" smtClean="0"/>
              <a:t>Radar altimeter SLA</a:t>
            </a:r>
            <a:endParaRPr lang="en-GB" sz="1600" b="1" dirty="0"/>
          </a:p>
        </p:txBody>
      </p:sp>
      <p:pic>
        <p:nvPicPr>
          <p:cNvPr id="4" name="Picture 5" descr="sla_mod"/>
          <p:cNvPicPr>
            <a:picLocks noChangeAspect="1" noChangeArrowheads="1"/>
          </p:cNvPicPr>
          <p:nvPr/>
        </p:nvPicPr>
        <p:blipFill>
          <a:blip r:embed="rId4" cstate="print"/>
          <a:srcRect t="15195"/>
          <a:stretch>
            <a:fillRect/>
          </a:stretch>
        </p:blipFill>
        <p:spPr bwMode="auto">
          <a:xfrm>
            <a:off x="4499297" y="3645025"/>
            <a:ext cx="4681215" cy="28090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5841089" y="3320826"/>
            <a:ext cx="3339423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1600" dirty="0" smtClean="0"/>
              <a:t>Model (1 </a:t>
            </a:r>
            <a:r>
              <a:rPr lang="en-GB" sz="1600" dirty="0" err="1" smtClean="0"/>
              <a:t>deg</a:t>
            </a:r>
            <a:r>
              <a:rPr lang="en-GB" sz="1600" dirty="0" smtClean="0"/>
              <a:t>)  </a:t>
            </a:r>
            <a:r>
              <a:rPr lang="en-GB" sz="1600" dirty="0" smtClean="0"/>
              <a:t>SLA</a:t>
            </a:r>
            <a:endParaRPr lang="en-GB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49288" y="155575"/>
            <a:ext cx="837565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400" b="0" dirty="0" smtClean="0"/>
              <a:t>Other SLA issues: </a:t>
            </a:r>
            <a:endParaRPr lang="en-GB" sz="2400" b="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8277" y="981075"/>
            <a:ext cx="8848725" cy="2591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376238" indent="-376238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ts val="60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52488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+mn-lt"/>
              </a:defRPr>
            </a:lvl2pPr>
            <a:lvl3pPr marL="12715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o"/>
              <a:defRPr>
                <a:solidFill>
                  <a:schemeClr val="tx1"/>
                </a:solidFill>
                <a:latin typeface="+mn-lt"/>
              </a:defRPr>
            </a:lvl3pPr>
            <a:lvl4pPr marL="16906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109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5pPr>
            <a:lvl6pPr marL="25669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6pPr>
            <a:lvl7pPr marL="30241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7pPr>
            <a:lvl8pPr marL="34813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8pPr>
            <a:lvl9pPr marL="39385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GB" sz="1400" dirty="0" smtClean="0"/>
              <a:t>The SLA along track data has very high spatial (9-14km) resolution for the operational ocean assimilation systems.</a:t>
            </a:r>
          </a:p>
          <a:p>
            <a:pPr lvl="1">
              <a:spcBef>
                <a:spcPts val="600"/>
              </a:spcBef>
              <a:spcAft>
                <a:spcPts val="1200"/>
              </a:spcAft>
            </a:pPr>
            <a:r>
              <a:rPr lang="en-GB" sz="1400" b="0" dirty="0" smtClean="0"/>
              <a:t>Features in the data which the model can not represent.</a:t>
            </a:r>
          </a:p>
          <a:p>
            <a:pPr>
              <a:lnSpc>
                <a:spcPct val="100000"/>
              </a:lnSpc>
            </a:pPr>
            <a:r>
              <a:rPr lang="en-GB" sz="1400" dirty="0" smtClean="0"/>
              <a:t>This can be dealt with in different ways:</a:t>
            </a:r>
          </a:p>
          <a:p>
            <a:pPr lvl="1">
              <a:spcBef>
                <a:spcPts val="600"/>
              </a:spcBef>
            </a:pPr>
            <a:r>
              <a:rPr lang="en-GB" sz="1400" b="0" dirty="0" smtClean="0"/>
              <a:t>Inflate the observation error to account for non representativeness of the “real” world in the assimilation system.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400" b="0" dirty="0" smtClean="0"/>
              <a:t>Construction of “</a:t>
            </a:r>
            <a:r>
              <a:rPr lang="en-GB" sz="1400" b="0" dirty="0" err="1" smtClean="0"/>
              <a:t>superobs</a:t>
            </a:r>
            <a:r>
              <a:rPr lang="en-GB" sz="1400" b="0" dirty="0" smtClean="0"/>
              <a:t>” by averaging.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GB" sz="1400" b="0" dirty="0" smtClean="0"/>
              <a:t>Thinning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Assimilation of SLA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6405" t="15267" r="17591" b="14835"/>
          <a:stretch/>
        </p:blipFill>
        <p:spPr>
          <a:xfrm>
            <a:off x="5147233" y="2677665"/>
            <a:ext cx="3240360" cy="36008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791" t="53116" r="23202" b="23122"/>
          <a:stretch/>
        </p:blipFill>
        <p:spPr>
          <a:xfrm>
            <a:off x="1511660" y="908720"/>
            <a:ext cx="5760640" cy="1224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8801" t="41401" r="41593" b="8278"/>
          <a:stretch/>
        </p:blipFill>
        <p:spPr>
          <a:xfrm>
            <a:off x="311912" y="3181957"/>
            <a:ext cx="4464496" cy="25922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2913" y="2597182"/>
            <a:ext cx="43933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Correlation with tide-gauge observations</a:t>
            </a:r>
          </a:p>
          <a:p>
            <a:r>
              <a:rPr lang="en-GB" sz="1600" b="0" dirty="0" smtClean="0"/>
              <a:t> ORAP5-CNTL</a:t>
            </a:r>
            <a:endParaRPr lang="en-GB" sz="16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678197" y="2427905"/>
            <a:ext cx="2709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Temperature RMS errors</a:t>
            </a:r>
          </a:p>
        </p:txBody>
      </p:sp>
    </p:spTree>
    <p:extLst>
      <p:ext uri="{BB962C8B-B14F-4D97-AF65-F5344CB8AC3E}">
        <p14:creationId xmlns:p14="http://schemas.microsoft.com/office/powerpoint/2010/main" val="60184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68238"/>
            <a:ext cx="7848600" cy="720725"/>
          </a:xfrm>
        </p:spPr>
        <p:txBody>
          <a:bodyPr/>
          <a:lstStyle/>
          <a:p>
            <a:r>
              <a:rPr lang="en-GB" sz="1800" dirty="0" smtClean="0">
                <a:solidFill>
                  <a:srgbClr val="0000CC"/>
                </a:solidFill>
              </a:rPr>
              <a:t>Why a bias correction scheme?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16408"/>
            <a:ext cx="8496300" cy="1872779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en-GB" sz="1800" dirty="0" smtClean="0"/>
              <a:t>Models/forcing have systematic error (correlated in time)</a:t>
            </a:r>
          </a:p>
          <a:p>
            <a:pPr>
              <a:lnSpc>
                <a:spcPts val="2600"/>
              </a:lnSpc>
            </a:pPr>
            <a:r>
              <a:rPr lang="en-GB" sz="1800" dirty="0" smtClean="0"/>
              <a:t>Changes in the observing system can be damaging for the representation of the inter-annual variability.</a:t>
            </a:r>
          </a:p>
          <a:p>
            <a:pPr>
              <a:lnSpc>
                <a:spcPts val="2600"/>
              </a:lnSpc>
            </a:pPr>
            <a:r>
              <a:rPr lang="en-GB" sz="1800" dirty="0" smtClean="0"/>
              <a:t>Part of the error may be induced by the assimilation process.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50828" y="3644724"/>
            <a:ext cx="8562975" cy="6477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l">
              <a:lnSpc>
                <a:spcPts val="3200"/>
              </a:lnSpc>
            </a:pPr>
            <a:r>
              <a:rPr lang="en-GB" sz="1800" b="0">
                <a:solidFill>
                  <a:srgbClr val="0000CC"/>
                </a:solidFill>
              </a:rPr>
              <a:t>What kind of bias correction scheme?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50830" y="4220990"/>
            <a:ext cx="8893175" cy="1727196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76238" indent="-376238" algn="l">
              <a:lnSpc>
                <a:spcPts val="2600"/>
              </a:lnSpc>
              <a:spcAft>
                <a:spcPts val="600"/>
              </a:spcAft>
              <a:buClr>
                <a:schemeClr val="tx1"/>
              </a:buClr>
              <a:buFontTx/>
              <a:buChar char="•"/>
            </a:pPr>
            <a:r>
              <a:rPr lang="en-GB" sz="1800" b="0" dirty="0"/>
              <a:t>Multivariate, so it  allows to make adiabatic corrections  </a:t>
            </a:r>
            <a:r>
              <a:rPr lang="en-GB" sz="1600" b="0" dirty="0"/>
              <a:t>(Bell et al 2004)</a:t>
            </a:r>
          </a:p>
          <a:p>
            <a:pPr marL="376238" indent="-376238" algn="l">
              <a:lnSpc>
                <a:spcPts val="2600"/>
              </a:lnSpc>
              <a:spcAft>
                <a:spcPts val="600"/>
              </a:spcAft>
              <a:buClr>
                <a:schemeClr val="tx1"/>
              </a:buClr>
              <a:buFontTx/>
              <a:buChar char="•"/>
            </a:pPr>
            <a:r>
              <a:rPr lang="en-GB" sz="1800" b="0" dirty="0" smtClean="0"/>
              <a:t>First guess + adaptive component. </a:t>
            </a:r>
          </a:p>
          <a:p>
            <a:pPr marL="376238" indent="-376238" algn="l">
              <a:lnSpc>
                <a:spcPts val="2600"/>
              </a:lnSpc>
              <a:spcAft>
                <a:spcPts val="600"/>
              </a:spcAft>
              <a:buClr>
                <a:schemeClr val="tx1"/>
              </a:buClr>
              <a:buFontTx/>
              <a:buChar char="•"/>
            </a:pPr>
            <a:r>
              <a:rPr lang="en-GB" sz="1600" b="0" dirty="0" smtClean="0"/>
              <a:t>Generalized </a:t>
            </a:r>
            <a:r>
              <a:rPr lang="en-GB" sz="1600" b="0" dirty="0"/>
              <a:t>Dee and Da Silva bias correction scheme</a:t>
            </a:r>
          </a:p>
          <a:p>
            <a:pPr marL="376238" indent="-376238" algn="r">
              <a:lnSpc>
                <a:spcPts val="3200"/>
              </a:lnSpc>
              <a:spcAft>
                <a:spcPts val="600"/>
              </a:spcAft>
              <a:buClr>
                <a:schemeClr val="tx1"/>
              </a:buClr>
            </a:pPr>
            <a:r>
              <a:rPr lang="en-GB" sz="1600" b="0" dirty="0" smtClean="0"/>
              <a:t>(</a:t>
            </a:r>
            <a:r>
              <a:rPr lang="en-GB" sz="1600" b="0" dirty="0" err="1" smtClean="0"/>
              <a:t>Balmaseda</a:t>
            </a:r>
            <a:r>
              <a:rPr lang="en-GB" sz="1600" b="0" dirty="0" smtClean="0"/>
              <a:t> </a:t>
            </a:r>
            <a:r>
              <a:rPr lang="en-GB" sz="1600" b="0" dirty="0"/>
              <a:t>et al </a:t>
            </a:r>
            <a:r>
              <a:rPr lang="en-GB" sz="1600" b="0" dirty="0" smtClean="0"/>
              <a:t>2007)</a:t>
            </a:r>
            <a:endParaRPr lang="en-GB" sz="1600" b="0" dirty="0"/>
          </a:p>
          <a:p>
            <a:pPr marL="376238" indent="-376238" algn="r">
              <a:lnSpc>
                <a:spcPts val="3200"/>
              </a:lnSpc>
              <a:spcAft>
                <a:spcPts val="600"/>
              </a:spcAft>
              <a:buClr>
                <a:schemeClr val="tx1"/>
              </a:buClr>
            </a:pPr>
            <a:endParaRPr lang="en-GB" sz="1600" b="0" dirty="0">
              <a:solidFill>
                <a:srgbClr val="0000CC"/>
              </a:solidFill>
            </a:endParaRPr>
          </a:p>
          <a:p>
            <a:pPr marL="376238" indent="-376238" algn="r">
              <a:lnSpc>
                <a:spcPts val="3200"/>
              </a:lnSpc>
              <a:spcAft>
                <a:spcPts val="600"/>
              </a:spcAft>
              <a:buClr>
                <a:schemeClr val="tx1"/>
              </a:buClr>
            </a:pPr>
            <a:endParaRPr lang="en-GB" sz="1600" b="0" dirty="0">
              <a:solidFill>
                <a:srgbClr val="0000CC"/>
              </a:solidFill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1042988" y="260350"/>
            <a:ext cx="5545137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b="0" dirty="0"/>
              <a:t>Bias Correction Scheme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971800" y="2628909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633418" y="228600"/>
            <a:ext cx="8018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0" dirty="0">
                <a:solidFill>
                  <a:schemeClr val="tx2"/>
                </a:solidFill>
                <a:latin typeface="+mj-lt"/>
              </a:rPr>
              <a:t>Impact of data assimilation on the mean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86816" y="6406976"/>
            <a:ext cx="8229600" cy="406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GB" sz="2000" b="0">
                <a:latin typeface="Helvetica" pitchFamily="34" charset="0"/>
              </a:rPr>
              <a:t>Large impact of data in the mean state: Shallower thermocline</a:t>
            </a: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5275263" y="5562600"/>
            <a:ext cx="1617662" cy="635000"/>
            <a:chOff x="3024" y="3504"/>
            <a:chExt cx="1104" cy="400"/>
          </a:xfrm>
        </p:grpSpPr>
        <p:sp>
          <p:nvSpPr>
            <p:cNvPr id="45064" name="Line 7"/>
            <p:cNvSpPr>
              <a:spLocks noChangeShapeType="1"/>
            </p:cNvSpPr>
            <p:nvPr/>
          </p:nvSpPr>
          <p:spPr bwMode="auto">
            <a:xfrm flipH="1" flipV="1">
              <a:off x="3024" y="3504"/>
              <a:ext cx="24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45065" name="Text Box 8"/>
            <p:cNvSpPr txBox="1">
              <a:spLocks noChangeArrowheads="1"/>
            </p:cNvSpPr>
            <p:nvPr/>
          </p:nvSpPr>
          <p:spPr bwMode="auto">
            <a:xfrm>
              <a:off x="3312" y="3648"/>
              <a:ext cx="816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 b="0">
                  <a:latin typeface="Helvetica" pitchFamily="34" charset="0"/>
                </a:rPr>
                <a:t>PIRATA</a:t>
              </a:r>
            </a:p>
          </p:txBody>
        </p:sp>
      </p:grpSp>
      <p:pic>
        <p:nvPicPr>
          <p:cNvPr id="45063" name="Picture 9" descr="eqat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8655" y="914400"/>
            <a:ext cx="5978525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195736" y="1268760"/>
            <a:ext cx="2743200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000" b="0" dirty="0" err="1" smtClean="0">
                <a:solidFill>
                  <a:srgbClr val="FF0000"/>
                </a:solidFill>
                <a:latin typeface="Helvetica" pitchFamily="34" charset="0"/>
              </a:rPr>
              <a:t>Assim</a:t>
            </a:r>
            <a:r>
              <a:rPr lang="en-GB" sz="2000" b="0" dirty="0" smtClean="0">
                <a:solidFill>
                  <a:srgbClr val="FF0000"/>
                </a:solidFill>
                <a:latin typeface="Helvetica" pitchFamily="34" charset="0"/>
              </a:rPr>
              <a:t> </a:t>
            </a:r>
            <a:r>
              <a:rPr lang="en-GB" sz="2000" b="0" dirty="0">
                <a:solidFill>
                  <a:srgbClr val="FF0000"/>
                </a:solidFill>
                <a:latin typeface="Helvetica" pitchFamily="34" charset="0"/>
              </a:rPr>
              <a:t>of mooring data</a:t>
            </a:r>
            <a:endParaRPr lang="en-GB" sz="2000" b="0" dirty="0">
              <a:solidFill>
                <a:schemeClr val="folHlink"/>
              </a:solidFill>
              <a:latin typeface="Helvetica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GB" sz="2000" b="0" dirty="0" err="1" smtClean="0">
                <a:latin typeface="Helvetica" pitchFamily="34" charset="0"/>
              </a:rPr>
              <a:t>NoAssim</a:t>
            </a:r>
            <a:endParaRPr lang="en-GB" sz="2000" b="0" dirty="0">
              <a:latin typeface="Helvetic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62115" y="786190"/>
            <a:ext cx="41693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20C thermocline depths at Eq. Atlantic</a:t>
            </a:r>
            <a:endParaRPr lang="en-GB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7"/>
          <p:cNvSpPr>
            <a:spLocks noGrp="1" noChangeArrowheads="1"/>
          </p:cNvSpPr>
          <p:nvPr>
            <p:ph type="title" sz="quarter"/>
          </p:nvPr>
        </p:nvSpPr>
        <p:spPr>
          <a:xfrm>
            <a:off x="518746" y="155104"/>
            <a:ext cx="4917831" cy="609600"/>
          </a:xfr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5988">
              <a:spcBef>
                <a:spcPct val="50000"/>
              </a:spcBef>
            </a:pPr>
            <a:r>
              <a:rPr lang="en-GB" altLang="en-US" sz="2400" dirty="0" smtClean="0"/>
              <a:t>Bias Correction Algorithm</a:t>
            </a: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74152251"/>
              </p:ext>
            </p:extLst>
          </p:nvPr>
        </p:nvGraphicFramePr>
        <p:xfrm>
          <a:off x="4890456" y="986394"/>
          <a:ext cx="332349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7" name="Equation" r:id="rId3" imgW="888840" imgH="241200" progId="Equation.DSMT4">
                  <p:embed/>
                </p:oleObj>
              </mc:Choice>
              <mc:Fallback>
                <p:oleObj name="Equation" r:id="rId3" imgW="8888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456" y="986394"/>
                        <a:ext cx="3323492" cy="762000"/>
                      </a:xfrm>
                      <a:prstGeom prst="rect">
                        <a:avLst/>
                      </a:prstGeom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31" name="Group 14"/>
          <p:cNvGrpSpPr>
            <a:grpSpLocks/>
          </p:cNvGrpSpPr>
          <p:nvPr/>
        </p:nvGrpSpPr>
        <p:grpSpPr bwMode="auto">
          <a:xfrm>
            <a:off x="4625226" y="2067482"/>
            <a:ext cx="2060331" cy="863600"/>
            <a:chOff x="5673080" y="1196752"/>
            <a:chExt cx="2232248" cy="864096"/>
          </a:xfrm>
        </p:grpSpPr>
        <p:sp>
          <p:nvSpPr>
            <p:cNvPr id="1043" name="TextBox 9"/>
            <p:cNvSpPr txBox="1">
              <a:spLocks noChangeArrowheads="1"/>
            </p:cNvSpPr>
            <p:nvPr/>
          </p:nvSpPr>
          <p:spPr bwMode="auto">
            <a:xfrm>
              <a:off x="6177136" y="1268760"/>
              <a:ext cx="1584176" cy="769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r>
                <a:rPr lang="en-GB" altLang="en-US" sz="1100" b="0" dirty="0"/>
                <a:t>Seasonal term, estimated offline from </a:t>
              </a:r>
              <a:r>
                <a:rPr lang="en-GB" altLang="en-US" sz="1100" b="0" dirty="0" smtClean="0"/>
                <a:t>rich-data (Argo) </a:t>
              </a:r>
              <a:r>
                <a:rPr lang="en-GB" altLang="en-US" sz="1100" b="0" dirty="0"/>
                <a:t>Period</a:t>
              </a:r>
            </a:p>
          </p:txBody>
        </p:sp>
        <p:sp>
          <p:nvSpPr>
            <p:cNvPr id="1044" name="Oval 12"/>
            <p:cNvSpPr>
              <a:spLocks noChangeArrowheads="1"/>
            </p:cNvSpPr>
            <p:nvPr/>
          </p:nvSpPr>
          <p:spPr bwMode="auto">
            <a:xfrm>
              <a:off x="5673080" y="1196752"/>
              <a:ext cx="2232248" cy="864096"/>
            </a:xfrm>
            <a:prstGeom prst="ellipse">
              <a:avLst/>
            </a:prstGeom>
            <a:noFill/>
            <a:ln w="12700" algn="ctr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1032" name="Group 16"/>
          <p:cNvGrpSpPr>
            <a:grpSpLocks/>
          </p:cNvGrpSpPr>
          <p:nvPr/>
        </p:nvGrpSpPr>
        <p:grpSpPr bwMode="auto">
          <a:xfrm>
            <a:off x="6804248" y="1994466"/>
            <a:ext cx="1875692" cy="936625"/>
            <a:chOff x="7673752" y="1052736"/>
            <a:chExt cx="2031776" cy="936104"/>
          </a:xfrm>
        </p:grpSpPr>
        <p:sp>
          <p:nvSpPr>
            <p:cNvPr id="1041" name="TextBox 11"/>
            <p:cNvSpPr txBox="1">
              <a:spLocks noChangeArrowheads="1"/>
            </p:cNvSpPr>
            <p:nvPr/>
          </p:nvSpPr>
          <p:spPr bwMode="auto">
            <a:xfrm>
              <a:off x="7689304" y="1196752"/>
              <a:ext cx="201622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algn="ctr"/>
              <a:r>
                <a:rPr lang="en-GB" altLang="en-US" sz="1100" b="0"/>
                <a:t>Slow varying term, estimated online from assimilation increments   </a:t>
              </a:r>
              <a:r>
                <a:rPr lang="en-GB" altLang="en-US" sz="1100"/>
                <a:t>d</a:t>
              </a:r>
              <a:r>
                <a:rPr lang="en-GB" altLang="en-US" sz="600"/>
                <a:t>k</a:t>
              </a:r>
              <a:endParaRPr lang="en-GB" altLang="en-US" sz="1100"/>
            </a:p>
          </p:txBody>
        </p:sp>
        <p:sp>
          <p:nvSpPr>
            <p:cNvPr id="1042" name="Oval 13"/>
            <p:cNvSpPr>
              <a:spLocks noChangeArrowheads="1"/>
            </p:cNvSpPr>
            <p:nvPr/>
          </p:nvSpPr>
          <p:spPr bwMode="auto">
            <a:xfrm>
              <a:off x="7673752" y="1052736"/>
              <a:ext cx="2031776" cy="936104"/>
            </a:xfrm>
            <a:prstGeom prst="ellipse">
              <a:avLst/>
            </a:prstGeom>
            <a:noFill/>
            <a:ln w="12700" algn="ctr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50000"/>
                </a:spcBef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endParaRPr lang="en-US" altLang="en-US"/>
            </a:p>
          </p:txBody>
        </p:sp>
      </p:grpSp>
      <p:cxnSp>
        <p:nvCxnSpPr>
          <p:cNvPr id="1033" name="Straight Arrow Connector 18"/>
          <p:cNvCxnSpPr>
            <a:cxnSpLocks noChangeShapeType="1"/>
          </p:cNvCxnSpPr>
          <p:nvPr/>
        </p:nvCxnSpPr>
        <p:spPr bwMode="auto">
          <a:xfrm flipV="1">
            <a:off x="5820976" y="1634094"/>
            <a:ext cx="465992" cy="433388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34" name="Straight Arrow Connector 22"/>
          <p:cNvCxnSpPr>
            <a:cxnSpLocks noChangeShapeType="1"/>
          </p:cNvCxnSpPr>
          <p:nvPr/>
        </p:nvCxnSpPr>
        <p:spPr bwMode="auto">
          <a:xfrm rot="16200000" flipV="1">
            <a:off x="7529126" y="1516257"/>
            <a:ext cx="431800" cy="524608"/>
          </a:xfrm>
          <a:prstGeom prst="straightConnector1">
            <a:avLst/>
          </a:prstGeom>
          <a:noFill/>
          <a:ln w="222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40" name="Rectangle 30"/>
          <p:cNvSpPr>
            <a:spLocks noChangeArrowheads="1"/>
          </p:cNvSpPr>
          <p:nvPr/>
        </p:nvSpPr>
        <p:spPr bwMode="auto">
          <a:xfrm>
            <a:off x="4625226" y="3717032"/>
            <a:ext cx="4054714" cy="181588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50000"/>
              </a:spcBef>
              <a:defRPr sz="20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 b="1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 b="1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 b="1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 b="1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en-US" sz="1600" b="0" dirty="0">
                <a:solidFill>
                  <a:srgbClr val="000000"/>
                </a:solidFill>
                <a:latin typeface="Calibri" panose="020F0502020204030204" pitchFamily="34" charset="0"/>
              </a:rPr>
              <a:t>The offline bias correction is estimated from Argo period.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en-US" sz="16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</a:t>
            </a:r>
            <a:r>
              <a:rPr lang="en-GB" altLang="en-US" sz="1600" b="0" dirty="0">
                <a:solidFill>
                  <a:srgbClr val="000000"/>
                </a:solidFill>
                <a:latin typeface="Calibri" panose="020F0502020204030204" pitchFamily="34" charset="0"/>
              </a:rPr>
              <a:t>correction is applied  </a:t>
            </a:r>
            <a:r>
              <a:rPr lang="en-GB" altLang="en-US" sz="16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for the whole reanalysis period, e.g. 1975-present. </a:t>
            </a:r>
            <a:endParaRPr lang="en-GB" altLang="en-US" sz="1600" b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altLang="en-US" sz="1600" b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It </a:t>
            </a:r>
            <a:r>
              <a:rPr lang="en-GB" altLang="en-US" sz="1600" b="0" dirty="0">
                <a:solidFill>
                  <a:srgbClr val="000000"/>
                </a:solidFill>
                <a:latin typeface="Calibri" panose="020F0502020204030204" pitchFamily="34" charset="0"/>
              </a:rPr>
              <a:t>is a way of extrapolating Argo information into the past.</a:t>
            </a:r>
            <a:endParaRPr lang="en-GB" altLang="en-US" sz="1600" dirty="0">
              <a:latin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8500" r="32675" b="9681"/>
          <a:stretch/>
        </p:blipFill>
        <p:spPr>
          <a:xfrm rot="5400000">
            <a:off x="-281997" y="1512984"/>
            <a:ext cx="547260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0017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sz="2400" dirty="0" smtClean="0"/>
              <a:t>Effect of bias correction on the time-evolution</a:t>
            </a:r>
          </a:p>
        </p:txBody>
      </p:sp>
      <p:sp>
        <p:nvSpPr>
          <p:cNvPr id="49155" name="Text Box 8"/>
          <p:cNvSpPr txBox="1">
            <a:spLocks noChangeArrowheads="1"/>
          </p:cNvSpPr>
          <p:nvPr/>
        </p:nvSpPr>
        <p:spPr bwMode="auto">
          <a:xfrm>
            <a:off x="1979712" y="4941168"/>
            <a:ext cx="274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000" b="0" dirty="0">
              <a:latin typeface="Helvetica" pitchFamily="34" charset="0"/>
            </a:endParaRPr>
          </a:p>
          <a:p>
            <a:r>
              <a:rPr lang="en-GB" sz="2000" b="0" dirty="0" err="1">
                <a:solidFill>
                  <a:srgbClr val="FF0000"/>
                </a:solidFill>
                <a:latin typeface="Helvetica" pitchFamily="34" charset="0"/>
              </a:rPr>
              <a:t>Assim</a:t>
            </a:r>
            <a:r>
              <a:rPr lang="en-GB" sz="2000" b="0" dirty="0">
                <a:solidFill>
                  <a:srgbClr val="FF0000"/>
                </a:solidFill>
                <a:latin typeface="Helvetica" pitchFamily="34" charset="0"/>
              </a:rPr>
              <a:t> of mooring data</a:t>
            </a:r>
            <a:endParaRPr lang="en-GB" sz="2000" b="0" dirty="0">
              <a:solidFill>
                <a:schemeClr val="folHlink"/>
              </a:solidFill>
              <a:latin typeface="Helvetica" pitchFamily="34" charset="0"/>
            </a:endParaRPr>
          </a:p>
          <a:p>
            <a:pPr algn="l"/>
            <a:r>
              <a:rPr lang="en-GB" sz="2000" b="0" dirty="0" smtClean="0">
                <a:latin typeface="Helvetica" pitchFamily="34" charset="0"/>
              </a:rPr>
              <a:t>No </a:t>
            </a:r>
            <a:r>
              <a:rPr lang="en-GB" sz="2000" b="0" dirty="0" err="1" smtClean="0">
                <a:latin typeface="Helvetica" pitchFamily="34" charset="0"/>
              </a:rPr>
              <a:t>Assim</a:t>
            </a:r>
            <a:endParaRPr lang="en-GB" sz="2000" b="0" dirty="0">
              <a:latin typeface="Helvetica" pitchFamily="34" charset="0"/>
            </a:endParaRPr>
          </a:p>
          <a:p>
            <a:pPr algn="l"/>
            <a:r>
              <a:rPr lang="en-GB" sz="2000" b="0" dirty="0">
                <a:solidFill>
                  <a:srgbClr val="0033CC"/>
                </a:solidFill>
                <a:latin typeface="Helvetica" pitchFamily="34" charset="0"/>
              </a:rPr>
              <a:t>Bias corrected </a:t>
            </a:r>
            <a:r>
              <a:rPr lang="en-GB" sz="2000" b="0" dirty="0" err="1">
                <a:solidFill>
                  <a:srgbClr val="0033CC"/>
                </a:solidFill>
                <a:latin typeface="Helvetica" pitchFamily="34" charset="0"/>
              </a:rPr>
              <a:t>Assim</a:t>
            </a:r>
            <a:endParaRPr lang="en-GB" dirty="0">
              <a:solidFill>
                <a:srgbClr val="0033CC"/>
              </a:solidFill>
            </a:endParaRPr>
          </a:p>
        </p:txBody>
      </p:sp>
      <p:grpSp>
        <p:nvGrpSpPr>
          <p:cNvPr id="49156" name="Group 10"/>
          <p:cNvGrpSpPr>
            <a:grpSpLocks/>
          </p:cNvGrpSpPr>
          <p:nvPr/>
        </p:nvGrpSpPr>
        <p:grpSpPr bwMode="auto">
          <a:xfrm>
            <a:off x="1907704" y="1093289"/>
            <a:ext cx="5373688" cy="4062412"/>
            <a:chOff x="1200" y="1031"/>
            <a:chExt cx="3385" cy="2559"/>
          </a:xfrm>
        </p:grpSpPr>
        <p:pic>
          <p:nvPicPr>
            <p:cNvPr id="49157" name="Picture 6" descr="eqatl_s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5400000">
              <a:off x="1613" y="618"/>
              <a:ext cx="2559" cy="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58" name="Rectangle 9"/>
            <p:cNvSpPr>
              <a:spLocks noChangeArrowheads="1"/>
            </p:cNvSpPr>
            <p:nvPr/>
          </p:nvSpPr>
          <p:spPr bwMode="auto">
            <a:xfrm>
              <a:off x="1383" y="1207"/>
              <a:ext cx="1678" cy="36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77368" y="924012"/>
            <a:ext cx="41693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20C thermocline depths at Eq. Atlantic</a:t>
            </a:r>
            <a:endParaRPr lang="en-GB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08092" y="836712"/>
            <a:ext cx="8031447" cy="5267393"/>
            <a:chOff x="762247" y="291247"/>
            <a:chExt cx="8031447" cy="5267393"/>
          </a:xfrm>
        </p:grpSpPr>
        <p:grpSp>
          <p:nvGrpSpPr>
            <p:cNvPr id="13" name="Group 12"/>
            <p:cNvGrpSpPr/>
            <p:nvPr/>
          </p:nvGrpSpPr>
          <p:grpSpPr>
            <a:xfrm>
              <a:off x="762247" y="291247"/>
              <a:ext cx="8031447" cy="5267393"/>
              <a:chOff x="758107" y="440648"/>
              <a:chExt cx="8031447" cy="526739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557501" y="440648"/>
                <a:ext cx="3443850" cy="1631682"/>
                <a:chOff x="1403648" y="1077238"/>
                <a:chExt cx="3443850" cy="1631682"/>
              </a:xfrm>
            </p:grpSpPr>
            <p:sp>
              <p:nvSpPr>
                <p:cNvPr id="3" name="Rectangle 2"/>
                <p:cNvSpPr/>
                <p:nvPr/>
              </p:nvSpPr>
              <p:spPr bwMode="auto">
                <a:xfrm>
                  <a:off x="1403648" y="1077238"/>
                  <a:ext cx="3443850" cy="1631682"/>
                </a:xfrm>
                <a:prstGeom prst="rect">
                  <a:avLst/>
                </a:prstGeom>
                <a:solidFill>
                  <a:srgbClr val="FFFFCC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2" name="Oval 1"/>
                <p:cNvSpPr/>
                <p:nvPr/>
              </p:nvSpPr>
              <p:spPr bwMode="auto">
                <a:xfrm>
                  <a:off x="1637871" y="1338929"/>
                  <a:ext cx="1224136" cy="1224136"/>
                </a:xfrm>
                <a:prstGeom prst="ellipse">
                  <a:avLst/>
                </a:prstGeom>
                <a:solidFill>
                  <a:srgbClr val="92D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1672630" y="1709550"/>
                  <a:ext cx="12089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NEMO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2" name="Oval 61"/>
                <p:cNvSpPr/>
                <p:nvPr/>
              </p:nvSpPr>
              <p:spPr bwMode="auto">
                <a:xfrm>
                  <a:off x="3357935" y="1368436"/>
                  <a:ext cx="1224136" cy="1224136"/>
                </a:xfrm>
                <a:prstGeom prst="ellipse">
                  <a:avLst/>
                </a:prstGeom>
                <a:solidFill>
                  <a:srgbClr val="92D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3440049" y="1702168"/>
                  <a:ext cx="105990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LIM2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5" name="TextBox 64"/>
              <p:cNvSpPr txBox="1"/>
              <p:nvPr/>
            </p:nvSpPr>
            <p:spPr>
              <a:xfrm>
                <a:off x="6323814" y="1062519"/>
                <a:ext cx="2465740" cy="461665"/>
              </a:xfrm>
              <a:prstGeom prst="rect">
                <a:avLst/>
              </a:prstGeom>
              <a:solidFill>
                <a:srgbClr val="6633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Observations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641662" y="2475740"/>
                <a:ext cx="1342034" cy="1224136"/>
                <a:chOff x="5657138" y="1377004"/>
                <a:chExt cx="1342034" cy="1224136"/>
              </a:xfrm>
            </p:grpSpPr>
            <p:sp>
              <p:nvSpPr>
                <p:cNvPr id="64" name="Oval 63"/>
                <p:cNvSpPr/>
                <p:nvPr/>
              </p:nvSpPr>
              <p:spPr bwMode="auto">
                <a:xfrm>
                  <a:off x="5716087" y="1377004"/>
                  <a:ext cx="1224136" cy="1224136"/>
                </a:xfrm>
                <a:prstGeom prst="ellips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5657138" y="1760615"/>
                  <a:ext cx="134203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 smtClean="0">
                      <a:solidFill>
                        <a:schemeClr val="bg1"/>
                      </a:solidFill>
                    </a:rPr>
                    <a:t>NEMOVAR</a:t>
                  </a:r>
                </a:p>
                <a:p>
                  <a:r>
                    <a:rPr lang="en-GB" sz="1600" dirty="0" smtClean="0">
                      <a:solidFill>
                        <a:schemeClr val="bg1"/>
                      </a:solidFill>
                    </a:rPr>
                    <a:t>3D-Var</a:t>
                  </a:r>
                  <a:endParaRPr lang="en-GB" sz="16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4" name="TextBox 73"/>
              <p:cNvSpPr txBox="1"/>
              <p:nvPr/>
            </p:nvSpPr>
            <p:spPr>
              <a:xfrm>
                <a:off x="758107" y="1083574"/>
                <a:ext cx="1470274" cy="461665"/>
              </a:xfrm>
              <a:prstGeom prst="rect">
                <a:avLst/>
              </a:prstGeom>
              <a:solidFill>
                <a:srgbClr val="6633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Forcing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Right Arrow 6"/>
              <p:cNvSpPr/>
              <p:nvPr/>
            </p:nvSpPr>
            <p:spPr bwMode="auto">
              <a:xfrm>
                <a:off x="2194438" y="1064290"/>
                <a:ext cx="560771" cy="541267"/>
              </a:xfrm>
              <a:prstGeom prst="right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48" name="Right Arrow 47"/>
              <p:cNvSpPr/>
              <p:nvPr/>
            </p:nvSpPr>
            <p:spPr bwMode="auto">
              <a:xfrm flipH="1">
                <a:off x="5785334" y="1033158"/>
                <a:ext cx="560771" cy="541267"/>
              </a:xfrm>
              <a:prstGeom prst="right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1" name="Down Arrow 10"/>
              <p:cNvSpPr/>
              <p:nvPr/>
            </p:nvSpPr>
            <p:spPr bwMode="auto">
              <a:xfrm>
                <a:off x="3948628" y="1924568"/>
                <a:ext cx="779856" cy="495543"/>
              </a:xfrm>
              <a:prstGeom prst="down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2608951" y="4076359"/>
                <a:ext cx="3443850" cy="1631682"/>
                <a:chOff x="1403648" y="1077238"/>
                <a:chExt cx="3443850" cy="1631682"/>
              </a:xfrm>
            </p:grpSpPr>
            <p:sp>
              <p:nvSpPr>
                <p:cNvPr id="53" name="Rectangle 52"/>
                <p:cNvSpPr/>
                <p:nvPr/>
              </p:nvSpPr>
              <p:spPr bwMode="auto">
                <a:xfrm>
                  <a:off x="1403648" y="1077238"/>
                  <a:ext cx="3443850" cy="1631682"/>
                </a:xfrm>
                <a:prstGeom prst="rect">
                  <a:avLst/>
                </a:prstGeom>
                <a:solidFill>
                  <a:srgbClr val="FFFFCC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54" name="Oval 53"/>
                <p:cNvSpPr/>
                <p:nvPr/>
              </p:nvSpPr>
              <p:spPr bwMode="auto">
                <a:xfrm>
                  <a:off x="1637871" y="1338929"/>
                  <a:ext cx="1224136" cy="1224136"/>
                </a:xfrm>
                <a:prstGeom prst="ellipse">
                  <a:avLst/>
                </a:prstGeom>
                <a:solidFill>
                  <a:srgbClr val="92D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1672630" y="1709550"/>
                  <a:ext cx="1208985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NEMO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6" name="Oval 55"/>
                <p:cNvSpPr/>
                <p:nvPr/>
              </p:nvSpPr>
              <p:spPr bwMode="auto">
                <a:xfrm>
                  <a:off x="3357935" y="1368436"/>
                  <a:ext cx="1224136" cy="1224136"/>
                </a:xfrm>
                <a:prstGeom prst="ellipse">
                  <a:avLst/>
                </a:prstGeom>
                <a:solidFill>
                  <a:srgbClr val="92D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3440049" y="1702168"/>
                  <a:ext cx="1059907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chemeClr val="bg1"/>
                      </a:solidFill>
                    </a:rPr>
                    <a:t>LIM2</a:t>
                  </a:r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8" name="Down Arrow 57"/>
              <p:cNvSpPr/>
              <p:nvPr/>
            </p:nvSpPr>
            <p:spPr bwMode="auto">
              <a:xfrm>
                <a:off x="3948628" y="3757814"/>
                <a:ext cx="728105" cy="495543"/>
              </a:xfrm>
              <a:prstGeom prst="down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4676554" y="1931372"/>
              <a:ext cx="11929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innovations</a:t>
              </a:r>
              <a:endParaRPr lang="en-GB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636593" y="3687612"/>
              <a:ext cx="11528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increments</a:t>
              </a:r>
              <a:endParaRPr lang="en-GB" sz="1200" dirty="0"/>
            </a:p>
          </p:txBody>
        </p:sp>
      </p:grpSp>
      <p:sp>
        <p:nvSpPr>
          <p:cNvPr id="46" name="Title 2"/>
          <p:cNvSpPr txBox="1">
            <a:spLocks/>
          </p:cNvSpPr>
          <p:nvPr/>
        </p:nvSpPr>
        <p:spPr bwMode="auto">
          <a:xfrm>
            <a:off x="303633" y="6030349"/>
            <a:ext cx="8840367" cy="5627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en-US" sz="1846" kern="0" dirty="0" smtClean="0">
                <a:solidFill>
                  <a:srgbClr val="00CC99">
                    <a:lumMod val="50000"/>
                  </a:srgbClr>
                </a:solidFill>
              </a:rPr>
              <a:t>OCEAN5: </a:t>
            </a:r>
            <a:r>
              <a:rPr lang="en-GB" altLang="en-US" sz="1846" kern="0" dirty="0">
                <a:solidFill>
                  <a:srgbClr val="00CC99">
                    <a:lumMod val="50000"/>
                  </a:srgbClr>
                </a:solidFill>
              </a:rPr>
              <a:t>5 </a:t>
            </a:r>
            <a:r>
              <a:rPr lang="en-GB" altLang="en-US" sz="1846" kern="0" dirty="0" err="1">
                <a:solidFill>
                  <a:srgbClr val="00CC99">
                    <a:lumMod val="50000"/>
                  </a:srgbClr>
                </a:solidFill>
              </a:rPr>
              <a:t>E</a:t>
            </a:r>
            <a:r>
              <a:rPr lang="en-GB" altLang="en-US" sz="1846" kern="0" dirty="0" err="1" smtClean="0">
                <a:solidFill>
                  <a:srgbClr val="00CC99">
                    <a:lumMod val="50000"/>
                  </a:srgbClr>
                </a:solidFill>
              </a:rPr>
              <a:t>ns</a:t>
            </a:r>
            <a:r>
              <a:rPr lang="en-GB" altLang="en-US" sz="1846" kern="0" dirty="0" smtClean="0">
                <a:solidFill>
                  <a:srgbClr val="00CC99">
                    <a:lumMod val="50000"/>
                  </a:srgbClr>
                </a:solidFill>
              </a:rPr>
              <a:t> members: </a:t>
            </a:r>
            <a:r>
              <a:rPr lang="en-GB" altLang="en-US" sz="1846" kern="0" dirty="0">
                <a:solidFill>
                  <a:srgbClr val="00CC99">
                    <a:lumMod val="50000"/>
                  </a:srgbClr>
                </a:solidFill>
              </a:rPr>
              <a:t>1979 to present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5045" y="2025604"/>
            <a:ext cx="176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ERA-interim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OPS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b="0" dirty="0"/>
              <a:t>+</a:t>
            </a:r>
            <a:r>
              <a:rPr lang="en-GB" sz="1600" b="0" dirty="0" smtClean="0"/>
              <a:t>WAM</a:t>
            </a:r>
            <a:endParaRPr lang="en-GB" sz="1600" b="0" dirty="0"/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683568" y="349226"/>
            <a:ext cx="7524159" cy="27707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600" b="0" kern="0" dirty="0" smtClean="0"/>
              <a:t>ECMWF operational </a:t>
            </a:r>
            <a:r>
              <a:rPr lang="en-GB" sz="2600" b="0" kern="0" dirty="0" smtClean="0"/>
              <a:t>system</a:t>
            </a:r>
            <a:endParaRPr lang="en-GB" sz="2600" b="0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6130166" y="1971622"/>
            <a:ext cx="3203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Temperature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Salinity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Sea-Ice concentration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Sea-Level Anomalies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/>
              <a:t>S</a:t>
            </a:r>
            <a:r>
              <a:rPr lang="en-GB" sz="1600" b="0" dirty="0" smtClean="0"/>
              <a:t>ea Surface Temperature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Sea Surface Salinity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b="0" dirty="0" smtClean="0"/>
              <a:t>Global Mean SL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3827538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700808"/>
            <a:ext cx="7848873" cy="438419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 dirty="0" smtClean="0">
                <a:solidFill>
                  <a:schemeClr val="accent5">
                    <a:lumMod val="50000"/>
                  </a:schemeClr>
                </a:solidFill>
              </a:rPr>
              <a:t>The </a:t>
            </a:r>
            <a:r>
              <a:rPr lang="en-GB" sz="2000" b="1" i="1" dirty="0" smtClean="0">
                <a:solidFill>
                  <a:schemeClr val="accent5">
                    <a:lumMod val="50000"/>
                  </a:schemeClr>
                </a:solidFill>
              </a:rPr>
              <a:t>blue</a:t>
            </a:r>
            <a:r>
              <a:rPr lang="en-GB" sz="2000" b="1" dirty="0" smtClean="0">
                <a:solidFill>
                  <a:schemeClr val="accent5">
                    <a:lumMod val="50000"/>
                  </a:schemeClr>
                </a:solidFill>
              </a:rPr>
              <a:t> ocean</a:t>
            </a:r>
            <a:r>
              <a:rPr lang="en-GB" sz="2000" dirty="0" smtClean="0">
                <a:solidFill>
                  <a:schemeClr val="accent5">
                    <a:lumMod val="50000"/>
                  </a:schemeClr>
                </a:solidFill>
              </a:rPr>
              <a:t>: ocean dynamics.</a:t>
            </a:r>
          </a:p>
          <a:p>
            <a:pPr lvl="1"/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Primary variables: potential temperature (T), salinity (S) current (U,V) and sea surface height (SSH).</a:t>
            </a:r>
          </a:p>
          <a:p>
            <a:pPr lvl="1"/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</a:rPr>
              <a:t>Density is a function of T and S though the equation of state.</a:t>
            </a:r>
          </a:p>
          <a:p>
            <a:pPr marL="566738" lvl="1" indent="0">
              <a:buNone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r>
              <a:rPr lang="en-GB" sz="2000" b="1" dirty="0" smtClean="0"/>
              <a:t>The </a:t>
            </a:r>
            <a:r>
              <a:rPr lang="en-GB" sz="2000" b="1" i="1" dirty="0" smtClean="0"/>
              <a:t>white</a:t>
            </a:r>
            <a:r>
              <a:rPr lang="en-GB" sz="2000" b="1" dirty="0" smtClean="0"/>
              <a:t> ocean</a:t>
            </a:r>
            <a:r>
              <a:rPr lang="en-GB" sz="2000" dirty="0" smtClean="0"/>
              <a:t>: sea-ice. Not covered here</a:t>
            </a:r>
          </a:p>
          <a:p>
            <a:pPr marL="933450" lvl="1" indent="-457200"/>
            <a:r>
              <a:rPr lang="en-GB" sz="1600" dirty="0" smtClean="0"/>
              <a:t>Sea ice concentration and thickness. Very few thickness </a:t>
            </a:r>
            <a:r>
              <a:rPr lang="en-GB" sz="1600" dirty="0" err="1" smtClean="0"/>
              <a:t>obs</a:t>
            </a:r>
            <a:endParaRPr lang="en-GB" sz="1600" dirty="0" smtClean="0"/>
          </a:p>
          <a:p>
            <a:pPr marL="933450" lvl="1" indent="-457200"/>
            <a:r>
              <a:rPr lang="en-GB" sz="1600" dirty="0"/>
              <a:t>N</a:t>
            </a:r>
            <a:r>
              <a:rPr lang="en-GB" sz="1600" dirty="0" smtClean="0"/>
              <a:t>on </a:t>
            </a:r>
            <a:r>
              <a:rPr lang="en-GB" sz="1600" dirty="0" err="1" smtClean="0"/>
              <a:t>gaussian</a:t>
            </a:r>
            <a:r>
              <a:rPr lang="en-GB" sz="1600" dirty="0" smtClean="0"/>
              <a:t> errors. Unknown balance relationships</a:t>
            </a:r>
          </a:p>
          <a:p>
            <a:pPr marL="933450" lvl="1" indent="-457200"/>
            <a:endParaRPr lang="en-GB" sz="1600" dirty="0"/>
          </a:p>
          <a:p>
            <a:pPr marL="457200" indent="-457200">
              <a:buFont typeface="+mj-lt"/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The </a:t>
            </a: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</a:rPr>
              <a:t>green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 ocean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: biogeochemistry. Not covered</a:t>
            </a:r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OCEAN DA: components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1351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089107" y="3927318"/>
          <a:ext cx="3779037" cy="2342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366"/>
                <a:gridCol w="2363671"/>
              </a:tblGrid>
              <a:tr h="332345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ORA</a:t>
                      </a:r>
                      <a:endParaRPr lang="en-GB" sz="11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            </a:t>
                      </a:r>
                      <a:r>
                        <a:rPr lang="en-GB" sz="1100" dirty="0" smtClean="0">
                          <a:solidFill>
                            <a:srgbClr val="00279F"/>
                          </a:solidFill>
                        </a:rPr>
                        <a:t>ORA-RT</a:t>
                      </a:r>
                      <a:endParaRPr lang="en-GB" sz="1100" dirty="0">
                        <a:solidFill>
                          <a:srgbClr val="00279F"/>
                        </a:solidFill>
                      </a:endParaRPr>
                    </a:p>
                  </a:txBody>
                  <a:tcPr marL="84406" marR="84406" marT="42203" marB="42203"/>
                </a:tc>
              </a:tr>
              <a:tr h="2010023">
                <a:tc gridSpan="2">
                  <a:txBody>
                    <a:bodyPr/>
                    <a:lstStyle/>
                    <a:p>
                      <a:endParaRPr lang="en-GB" sz="1100" dirty="0"/>
                    </a:p>
                  </a:txBody>
                  <a:tcPr marL="84406" marR="84406" marT="42203" marB="42203"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524" y="2253567"/>
            <a:ext cx="7671622" cy="162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662" dirty="0"/>
              <a:t>Behind Real Time Ocean Reanalysis (ORA):</a:t>
            </a:r>
          </a:p>
          <a:p>
            <a:pPr marL="316531" indent="-31653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8" b="0" dirty="0"/>
              <a:t>Updated every </a:t>
            </a:r>
            <a:r>
              <a:rPr lang="en-GB" sz="1108" b="0" dirty="0" smtClean="0"/>
              <a:t>5 </a:t>
            </a:r>
            <a:r>
              <a:rPr lang="en-GB" sz="1108" b="0" dirty="0"/>
              <a:t>days, with </a:t>
            </a:r>
            <a:r>
              <a:rPr lang="en-GB" sz="1108" b="0" dirty="0" smtClean="0"/>
              <a:t>5 </a:t>
            </a:r>
            <a:r>
              <a:rPr lang="en-GB" sz="1108" b="0" dirty="0"/>
              <a:t>days assimilation window</a:t>
            </a:r>
          </a:p>
          <a:p>
            <a:pPr marL="316531" indent="-316531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8" b="0" dirty="0"/>
              <a:t>Latency time for data reception </a:t>
            </a:r>
            <a:r>
              <a:rPr lang="en-GB" sz="1108" b="0" dirty="0" smtClean="0"/>
              <a:t>3-6 </a:t>
            </a:r>
            <a:r>
              <a:rPr lang="en-GB" sz="1108" b="0" dirty="0"/>
              <a:t>days</a:t>
            </a:r>
          </a:p>
          <a:p>
            <a:pPr algn="l">
              <a:lnSpc>
                <a:spcPct val="150000"/>
              </a:lnSpc>
            </a:pPr>
            <a:r>
              <a:rPr lang="en-GB" sz="1662" dirty="0" smtClean="0">
                <a:solidFill>
                  <a:srgbClr val="00279F"/>
                </a:solidFill>
              </a:rPr>
              <a:t>Real </a:t>
            </a:r>
            <a:r>
              <a:rPr lang="en-GB" sz="1662" dirty="0">
                <a:solidFill>
                  <a:srgbClr val="00279F"/>
                </a:solidFill>
              </a:rPr>
              <a:t>Time Early Delivery (ORA-RT): 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8" b="0" dirty="0" smtClean="0">
                <a:solidFill>
                  <a:srgbClr val="00279F"/>
                </a:solidFill>
              </a:rPr>
              <a:t>Brought </a:t>
            </a:r>
            <a:r>
              <a:rPr lang="en-GB" sz="1108" b="0" dirty="0">
                <a:solidFill>
                  <a:srgbClr val="00279F"/>
                </a:solidFill>
              </a:rPr>
              <a:t>daily to real time starting form BRT ORA with variable assimilation </a:t>
            </a:r>
            <a:r>
              <a:rPr lang="en-GB" sz="1108" b="0" dirty="0" smtClean="0">
                <a:solidFill>
                  <a:srgbClr val="00279F"/>
                </a:solidFill>
              </a:rPr>
              <a:t>window  </a:t>
            </a:r>
            <a:endParaRPr lang="en-GB" sz="1662" dirty="0">
              <a:solidFill>
                <a:srgbClr val="00279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511331" y="4264015"/>
            <a:ext cx="54851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3511331" y="4420160"/>
            <a:ext cx="846314" cy="146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511331" y="4592206"/>
            <a:ext cx="1069303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3511332" y="4776251"/>
            <a:ext cx="1388205" cy="23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 flipV="1">
            <a:off x="3511331" y="4946024"/>
            <a:ext cx="1625655" cy="201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>
            <a:off x="4907178" y="5175875"/>
            <a:ext cx="47906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279F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2115484" y="4264015"/>
            <a:ext cx="1395847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3511331" y="4264015"/>
            <a:ext cx="0" cy="7311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3503689" y="5175875"/>
            <a:ext cx="1395847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511331" y="426401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/>
          <p:nvPr/>
        </p:nvCxnSpPr>
        <p:spPr bwMode="auto">
          <a:xfrm>
            <a:off x="4059847" y="424947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5602268" y="4259861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5136986" y="426401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334106" y="424947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4608364" y="424947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4882622" y="426401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>
            <a:off x="3785589" y="426401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5369627" y="4264015"/>
            <a:ext cx="0" cy="17572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accent1">
                <a:lumMod val="5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69" name="TextBox 68"/>
          <p:cNvSpPr txBox="1"/>
          <p:nvPr/>
        </p:nvSpPr>
        <p:spPr>
          <a:xfrm>
            <a:off x="3342325" y="6006748"/>
            <a:ext cx="232641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38" dirty="0"/>
              <a:t>D-m           D                   </a:t>
            </a:r>
            <a:r>
              <a:rPr lang="en-GB" sz="738" dirty="0" err="1"/>
              <a:t>D-m+N</a:t>
            </a:r>
            <a:r>
              <a:rPr lang="en-GB" sz="738" dirty="0"/>
              <a:t>      D+N 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>
            <a:off x="3511331" y="6420102"/>
            <a:ext cx="139584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095899" y="6221186"/>
            <a:ext cx="2226709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38" dirty="0" err="1"/>
              <a:t>Assim</a:t>
            </a:r>
            <a:r>
              <a:rPr lang="en-GB" sz="738" dirty="0"/>
              <a:t> Window N days</a:t>
            </a:r>
          </a:p>
        </p:txBody>
      </p:sp>
      <p:sp>
        <p:nvSpPr>
          <p:cNvPr id="31" name="Down Arrow 30"/>
          <p:cNvSpPr/>
          <p:nvPr/>
        </p:nvSpPr>
        <p:spPr bwMode="auto">
          <a:xfrm>
            <a:off x="4027374" y="4115151"/>
            <a:ext cx="42202" cy="101401"/>
          </a:xfrm>
          <a:prstGeom prst="downArrow">
            <a:avLst/>
          </a:prstGeom>
          <a:solidFill>
            <a:srgbClr val="C00000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l" defTabSz="844083">
              <a:spcBef>
                <a:spcPct val="50000"/>
              </a:spcBef>
            </a:pPr>
            <a:endParaRPr lang="en-GB" sz="1846"/>
          </a:p>
        </p:txBody>
      </p:sp>
      <p:sp>
        <p:nvSpPr>
          <p:cNvPr id="27" name="TextBox 26"/>
          <p:cNvSpPr txBox="1"/>
          <p:nvPr/>
        </p:nvSpPr>
        <p:spPr>
          <a:xfrm>
            <a:off x="395536" y="1124744"/>
            <a:ext cx="79670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0" dirty="0">
                <a:latin typeface="+mj-lt"/>
              </a:rPr>
              <a:t>The </a:t>
            </a:r>
            <a:r>
              <a:rPr lang="en-GB" sz="1600" b="0" dirty="0" smtClean="0">
                <a:latin typeface="+mj-lt"/>
              </a:rPr>
              <a:t>ECMWF operational ocean analysis system (</a:t>
            </a:r>
            <a:r>
              <a:rPr lang="en-GB" sz="1600" dirty="0" smtClean="0">
                <a:latin typeface="+mj-lt"/>
              </a:rPr>
              <a:t>OCEAN5</a:t>
            </a:r>
            <a:r>
              <a:rPr lang="en-GB" sz="1600" b="0" dirty="0" smtClean="0">
                <a:latin typeface="+mj-lt"/>
              </a:rPr>
              <a:t>) </a:t>
            </a:r>
            <a:r>
              <a:rPr lang="en-GB" sz="1600" b="0" dirty="0">
                <a:latin typeface="+mj-lt"/>
              </a:rPr>
              <a:t>comprises </a:t>
            </a:r>
            <a:r>
              <a:rPr lang="en-GB" sz="1600" b="0" dirty="0" smtClean="0">
                <a:latin typeface="+mj-lt"/>
              </a:rPr>
              <a:t>a Behind-Real-Time suite </a:t>
            </a:r>
            <a:r>
              <a:rPr lang="en-GB" sz="1600" b="0" dirty="0">
                <a:latin typeface="+mj-lt"/>
              </a:rPr>
              <a:t>and </a:t>
            </a:r>
            <a:r>
              <a:rPr lang="en-GB" sz="1600" b="0" dirty="0" smtClean="0">
                <a:latin typeface="+mj-lt"/>
              </a:rPr>
              <a:t>Real-Time suite. It runs daily with </a:t>
            </a:r>
            <a:r>
              <a:rPr lang="en-GB" sz="1600" dirty="0" smtClean="0">
                <a:latin typeface="+mj-lt"/>
              </a:rPr>
              <a:t>5 ensemble </a:t>
            </a:r>
            <a:r>
              <a:rPr lang="en-GB" sz="1600" b="0" dirty="0" smtClean="0">
                <a:latin typeface="+mj-lt"/>
              </a:rPr>
              <a:t>members and provide ocean-sea ice initial conditions for ECMWF’s Coupled Forecasting System.</a:t>
            </a:r>
            <a:endParaRPr lang="en-GB" sz="1600" b="0" dirty="0">
              <a:latin typeface="+mj-lt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83568" y="349226"/>
            <a:ext cx="7524159" cy="277071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600" b="0" kern="0" dirty="0" smtClean="0"/>
              <a:t>ECMWF operational </a:t>
            </a:r>
            <a:r>
              <a:rPr lang="en-GB" sz="2600" b="0" kern="0" dirty="0" smtClean="0"/>
              <a:t>system</a:t>
            </a:r>
            <a:endParaRPr lang="en-GB" sz="2600" b="0" kern="0" dirty="0"/>
          </a:p>
        </p:txBody>
      </p:sp>
    </p:spTree>
    <p:extLst>
      <p:ext uri="{BB962C8B-B14F-4D97-AF65-F5344CB8AC3E}">
        <p14:creationId xmlns:p14="http://schemas.microsoft.com/office/powerpoint/2010/main" val="343148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9487E-6 -3.7037E-6 L 0.03141 -0.000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1 -0.00069 L 0.06138 -0.0006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38 -0.00069 L 0.09134 -0.0006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4 -0.00069 L 0.11923 -0.00069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23 -0.00069 L 0.14647 -0.00069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1" grpId="3" animBg="1"/>
      <p:bldP spid="31" grpId="4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:\Figures\ECMWF_Ocean_DA\OSTIA_025_Kuroshio_SST_2006110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" t="6058" r="6592" b="3248"/>
          <a:stretch/>
        </p:blipFill>
        <p:spPr bwMode="auto">
          <a:xfrm>
            <a:off x="6039284" y="1940197"/>
            <a:ext cx="2970774" cy="155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OCEAN5 m</a:t>
            </a:r>
            <a:r>
              <a:rPr lang="en-GB" sz="2400" dirty="0" smtClean="0"/>
              <a:t>odel </a:t>
            </a:r>
            <a:r>
              <a:rPr lang="en-GB" sz="2400" dirty="0"/>
              <a:t>resolutions</a:t>
            </a:r>
          </a:p>
        </p:txBody>
      </p:sp>
      <p:pic>
        <p:nvPicPr>
          <p:cNvPr id="11266" name="Picture 2" descr="H:\Figures\ECMWF_Ocean_DA\SST_fvcm_20061105_20061114_Kuroshi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" t="2952" r="4713" b="3409"/>
          <a:stretch/>
        </p:blipFill>
        <p:spPr bwMode="auto">
          <a:xfrm>
            <a:off x="237045" y="1929189"/>
            <a:ext cx="2970774" cy="156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67744" y="1620758"/>
            <a:ext cx="441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>
                <a:latin typeface="+mn-lt"/>
              </a:rPr>
              <a:t>Daily </a:t>
            </a:r>
            <a:r>
              <a:rPr lang="en-GB" sz="1600" b="0" dirty="0" smtClean="0">
                <a:latin typeface="+mn-lt"/>
              </a:rPr>
              <a:t>SST</a:t>
            </a:r>
            <a:endParaRPr lang="en-GB" sz="1600" b="0" dirty="0">
              <a:latin typeface="+mn-lt"/>
            </a:endParaRPr>
          </a:p>
        </p:txBody>
      </p:sp>
      <p:pic>
        <p:nvPicPr>
          <p:cNvPr id="11267" name="Picture 3" descr="H:\Figures\ECMWF_Ocean_DA\SST_fslz_20061105_20061109_Kuroshio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" t="5872" r="6172" b="3120"/>
          <a:stretch/>
        </p:blipFill>
        <p:spPr bwMode="auto">
          <a:xfrm>
            <a:off x="3095518" y="1951799"/>
            <a:ext cx="2943767" cy="154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893" y="2190413"/>
            <a:ext cx="1007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Times" panose="02020603050405020304" pitchFamily="18" charset="0"/>
                <a:cs typeface="Times" panose="02020603050405020304" pitchFamily="18" charset="0"/>
              </a:rPr>
              <a:t>1 degree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38547" y="2137021"/>
            <a:ext cx="118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Times" panose="02020603050405020304" pitchFamily="18" charset="0"/>
                <a:cs typeface="Times" panose="02020603050405020304" pitchFamily="18" charset="0"/>
              </a:rPr>
              <a:t>1/4 degree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40220" y="213847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Times" panose="02020603050405020304" pitchFamily="18" charset="0"/>
                <a:cs typeface="Times" panose="02020603050405020304" pitchFamily="18" charset="0"/>
              </a:rPr>
              <a:t>OSTIA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2"/>
          <a:stretch/>
        </p:blipFill>
        <p:spPr>
          <a:xfrm>
            <a:off x="2594306" y="4420279"/>
            <a:ext cx="3240844" cy="1637885"/>
          </a:xfrm>
          <a:prstGeom prst="rect">
            <a:avLst/>
          </a:prstGeom>
        </p:spPr>
      </p:pic>
      <p:grpSp>
        <p:nvGrpSpPr>
          <p:cNvPr id="15" name="Group 18"/>
          <p:cNvGrpSpPr/>
          <p:nvPr/>
        </p:nvGrpSpPr>
        <p:grpSpPr>
          <a:xfrm>
            <a:off x="5762595" y="4131215"/>
            <a:ext cx="3410871" cy="1838561"/>
            <a:chOff x="6947988" y="3485059"/>
            <a:chExt cx="4893123" cy="2823196"/>
          </a:xfrm>
        </p:grpSpPr>
        <p:sp>
          <p:nvSpPr>
            <p:cNvPr id="16" name="TextBox 15"/>
            <p:cNvSpPr txBox="1"/>
            <p:nvPr/>
          </p:nvSpPr>
          <p:spPr>
            <a:xfrm>
              <a:off x="7855418" y="3485059"/>
              <a:ext cx="3985693" cy="3899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(</a:t>
              </a:r>
              <a:r>
                <a:rPr lang="en-GB" sz="1050" dirty="0" err="1"/>
                <a:t>Beszczynska</a:t>
              </a:r>
              <a:r>
                <a:rPr lang="en-GB" sz="1050" dirty="0"/>
                <a:t>-Moller, et al., 2012)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47988" y="3814903"/>
              <a:ext cx="4609139" cy="2493352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5" t="6786" r="7044" b="48750"/>
          <a:stretch/>
        </p:blipFill>
        <p:spPr>
          <a:xfrm>
            <a:off x="124486" y="4370629"/>
            <a:ext cx="2673993" cy="1514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5276" y="3875319"/>
            <a:ext cx="5924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latin typeface="+mj-lt"/>
              </a:rPr>
              <a:t>Temperature </a:t>
            </a:r>
            <a:r>
              <a:rPr lang="en-GB" sz="1600" b="0" dirty="0" smtClean="0">
                <a:latin typeface="+mj-lt"/>
              </a:rPr>
              <a:t>section across the </a:t>
            </a:r>
            <a:r>
              <a:rPr lang="en-GB" sz="1600" b="0" dirty="0" err="1" smtClean="0">
                <a:latin typeface="+mj-lt"/>
              </a:rPr>
              <a:t>Fram</a:t>
            </a:r>
            <a:r>
              <a:rPr lang="en-GB" sz="1600" b="0" dirty="0" smtClean="0">
                <a:latin typeface="+mj-lt"/>
              </a:rPr>
              <a:t> strait: 2002-2008</a:t>
            </a:r>
            <a:endParaRPr lang="en-GB" sz="1600" b="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15616" y="897323"/>
            <a:ext cx="855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0" dirty="0" smtClean="0"/>
              <a:t>OCEAN4:  ~1x1 degree with 42 levels</a:t>
            </a:r>
          </a:p>
          <a:p>
            <a:pPr algn="l"/>
            <a:r>
              <a:rPr lang="en-GB" sz="1800" b="0" dirty="0" smtClean="0"/>
              <a:t>OCEAN5: ~¼ x ¼ degree with 75 levels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7767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ight Arrow 27"/>
          <p:cNvSpPr/>
          <p:nvPr/>
        </p:nvSpPr>
        <p:spPr>
          <a:xfrm>
            <a:off x="4616218" y="2948852"/>
            <a:ext cx="1301855" cy="502092"/>
          </a:xfrm>
          <a:prstGeom prst="rightArrow">
            <a:avLst>
              <a:gd name="adj1" fmla="val 50000"/>
              <a:gd name="adj2" fmla="val 5426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grpSp>
        <p:nvGrpSpPr>
          <p:cNvPr id="2" name="Group 1"/>
          <p:cNvGrpSpPr/>
          <p:nvPr/>
        </p:nvGrpSpPr>
        <p:grpSpPr>
          <a:xfrm>
            <a:off x="431847" y="2605885"/>
            <a:ext cx="4835297" cy="2478631"/>
            <a:chOff x="201678" y="1546274"/>
            <a:chExt cx="6447063" cy="330484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60" t="9956" r="23937" b="5643"/>
            <a:stretch/>
          </p:blipFill>
          <p:spPr>
            <a:xfrm>
              <a:off x="201678" y="2097248"/>
              <a:ext cx="2889122" cy="267139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9" t="9739" r="11512" b="4272"/>
            <a:stretch/>
          </p:blipFill>
          <p:spPr>
            <a:xfrm>
              <a:off x="3173543" y="2097248"/>
              <a:ext cx="3475198" cy="273472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983970" y="1546274"/>
              <a:ext cx="47089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50" dirty="0"/>
                <a:t>Daily OSTIA SIC assimilated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05945" y="4297119"/>
              <a:ext cx="1887697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regular thinning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50458" y="4297117"/>
              <a:ext cx="1627465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/>
                <a:t>Random sampling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2298174" y="2191327"/>
              <a:ext cx="1688651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075585" y="1857074"/>
              <a:ext cx="2360659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>
                  <a:solidFill>
                    <a:schemeClr val="tx2"/>
                  </a:solidFill>
                </a:rPr>
                <a:t>share the same </a:t>
              </a:r>
              <a:r>
                <a:rPr lang="en-GB" sz="1050" dirty="0" err="1">
                  <a:solidFill>
                    <a:schemeClr val="tx2"/>
                  </a:solidFill>
                </a:rPr>
                <a:t>obs</a:t>
              </a:r>
              <a:r>
                <a:rPr lang="en-GB" sz="1050" dirty="0">
                  <a:solidFill>
                    <a:schemeClr val="tx2"/>
                  </a:solidFill>
                </a:rPr>
                <a:t> number</a:t>
              </a:r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84" t="48440" r="8794" b="9725"/>
          <a:stretch/>
        </p:blipFill>
        <p:spPr>
          <a:xfrm>
            <a:off x="6015725" y="3450944"/>
            <a:ext cx="2497970" cy="25425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1" t="48652" r="63337" b="9513"/>
          <a:stretch/>
        </p:blipFill>
        <p:spPr>
          <a:xfrm>
            <a:off x="6000934" y="1012928"/>
            <a:ext cx="2497970" cy="2542575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5497" y="1267266"/>
            <a:ext cx="5544616" cy="1091039"/>
          </a:xfrm>
          <a:prstGeom prst="rect">
            <a:avLst/>
          </a:prstGeom>
        </p:spPr>
        <p:txBody>
          <a:bodyPr/>
          <a:lstStyle/>
          <a:p>
            <a:pPr marL="661988" indent="-285750" algn="just">
              <a:lnSpc>
                <a:spcPct val="100000"/>
              </a:lnSpc>
            </a:pPr>
            <a:r>
              <a:rPr lang="en-GB" sz="1600" dirty="0" smtClean="0">
                <a:latin typeface="+mj-lt"/>
              </a:rPr>
              <a:t>OCEAN5 </a:t>
            </a:r>
            <a:r>
              <a:rPr lang="en-GB" sz="1600" dirty="0" smtClean="0">
                <a:latin typeface="+mj-lt"/>
              </a:rPr>
              <a:t>includes 5 ensemble members, which provide initial uncertainties for the ENS </a:t>
            </a:r>
          </a:p>
          <a:p>
            <a:pPr marL="661988" indent="-285750" algn="just">
              <a:lnSpc>
                <a:spcPct val="100000"/>
              </a:lnSpc>
            </a:pPr>
            <a:r>
              <a:rPr lang="en-GB" sz="1600" dirty="0" smtClean="0">
                <a:latin typeface="+mj-lt"/>
              </a:rPr>
              <a:t>observation perturbation + forcing fluxes perturbation</a:t>
            </a:r>
            <a:endParaRPr lang="en-GB" sz="16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36000" y="2364077"/>
            <a:ext cx="1613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>
                <a:latin typeface="Calibri" panose="020F0502020204030204" pitchFamily="34" charset="0"/>
              </a:rPr>
              <a:t>+ forcing </a:t>
            </a:r>
            <a:r>
              <a:rPr lang="en-GB" sz="1600" b="0" dirty="0" err="1">
                <a:latin typeface="Calibri" panose="020F0502020204030204" pitchFamily="34" charset="0"/>
              </a:rPr>
              <a:t>perts</a:t>
            </a:r>
            <a:endParaRPr lang="en-GB" sz="1600" b="0" dirty="0">
              <a:latin typeface="Calibri" panose="020F0502020204030204" pitchFamily="34" charset="0"/>
            </a:endParaRPr>
          </a:p>
          <a:p>
            <a:r>
              <a:rPr lang="en-GB" sz="1600" b="0" dirty="0">
                <a:latin typeface="Calibri" panose="020F0502020204030204" pitchFamily="34" charset="0"/>
              </a:rPr>
              <a:t>+ other </a:t>
            </a:r>
            <a:r>
              <a:rPr lang="en-GB" sz="1600" b="0" dirty="0" err="1">
                <a:latin typeface="Calibri" panose="020F0502020204030204" pitchFamily="34" charset="0"/>
              </a:rPr>
              <a:t>obs</a:t>
            </a:r>
            <a:r>
              <a:rPr lang="en-GB" sz="1600" b="0" dirty="0">
                <a:latin typeface="Calibri" panose="020F0502020204030204" pitchFamily="34" charset="0"/>
              </a:rPr>
              <a:t> </a:t>
            </a:r>
            <a:r>
              <a:rPr lang="en-GB" sz="1600" b="0" dirty="0" err="1">
                <a:latin typeface="Calibri" panose="020F0502020204030204" pitchFamily="34" charset="0"/>
              </a:rPr>
              <a:t>perts</a:t>
            </a:r>
            <a:endParaRPr lang="en-GB" sz="1600" b="0" dirty="0">
              <a:latin typeface="Calibri" panose="020F0502020204030204" pitchFamily="34" charset="0"/>
            </a:endParaRPr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sz="2400" dirty="0" smtClean="0"/>
              <a:t>OCEAN5 Ensemble </a:t>
            </a:r>
            <a:r>
              <a:rPr lang="en-GB" sz="2400" dirty="0" smtClean="0"/>
              <a:t>generation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89102" y="435497"/>
            <a:ext cx="2255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/>
              <a:t>(Zuo et al., 2017)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9799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Monitoring of OCEAN5 daily analysis: Temperature</a:t>
            </a:r>
            <a:endParaRPr lang="en-GB" sz="2400" dirty="0"/>
          </a:p>
        </p:txBody>
      </p:sp>
      <p:pic>
        <p:nvPicPr>
          <p:cNvPr id="24578" name="Picture 2" descr="http://intra.ecmwf.int/plots/d/getchart/_mo3_OBSTAT_OCEAN5/OBSTAT_OCEAN5/POTM/ARGO/potm_argo_prof!All!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5175"/>
            <a:ext cx="4042063" cy="566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://intra.ecmwf.int/plots/d/getchart/_mo3_OBSTAT_OCEAN5/OBSTAT_OCEAN5/POTM/ARGO/POTM_ARGO_geo!4!andep_stdv!All!ch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84899"/>
            <a:ext cx="3961358" cy="2708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://intra.ecmwf.int/plots/d/getchart/_mo3_OBSTAT_OCEAN5/OBSTAT_OCEAN5/POTM/ARGO/POTM_ARGO_geo!4!fgdep_stdv!All!char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50" y="810052"/>
            <a:ext cx="4004345" cy="272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9149" y="1556792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FG-OBS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930741" y="4240598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AN-OBS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943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49288" y="155575"/>
            <a:ext cx="8375650" cy="609600"/>
          </a:xfrm>
        </p:spPr>
        <p:txBody>
          <a:bodyPr/>
          <a:lstStyle/>
          <a:p>
            <a:r>
              <a:rPr lang="en-GB" dirty="0" smtClean="0"/>
              <a:t>Summary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8277" y="980728"/>
            <a:ext cx="8848725" cy="5544615"/>
          </a:xfrm>
        </p:spPr>
        <p:txBody>
          <a:bodyPr>
            <a:normAutofit/>
          </a:bodyPr>
          <a:lstStyle/>
          <a:p>
            <a:pPr>
              <a:lnSpc>
                <a:spcPts val="2100"/>
              </a:lnSpc>
            </a:pPr>
            <a:r>
              <a:rPr lang="en-GB" sz="1300" b="1" dirty="0" smtClean="0"/>
              <a:t>Data assimilation in the ocean serves a variety of purposes</a:t>
            </a:r>
            <a:r>
              <a:rPr lang="en-GB" sz="1300" dirty="0" smtClean="0"/>
              <a:t>, from climate monitoring to initialization of coupled model forecasts</a:t>
            </a:r>
            <a:r>
              <a:rPr lang="en-GB" sz="1300" dirty="0"/>
              <a:t> </a:t>
            </a:r>
            <a:r>
              <a:rPr lang="en-GB" sz="1300" dirty="0" smtClean="0"/>
              <a:t>and ocean mesoscale prediction. </a:t>
            </a:r>
            <a:endParaRPr lang="en-GB" sz="1300" dirty="0"/>
          </a:p>
          <a:p>
            <a:pPr>
              <a:lnSpc>
                <a:spcPts val="2100"/>
              </a:lnSpc>
            </a:pPr>
            <a:r>
              <a:rPr lang="en-GB" sz="1300" dirty="0" smtClean="0">
                <a:solidFill>
                  <a:schemeClr val="accent1">
                    <a:lumMod val="50000"/>
                  </a:schemeClr>
                </a:solidFill>
              </a:rPr>
              <a:t>This lecture dealt mainly with ocean DA for initialization of coupled forecasts and reanalyses. Global Climate resolution. NEMOVAR as an example.</a:t>
            </a:r>
          </a:p>
          <a:p>
            <a:pPr>
              <a:lnSpc>
                <a:spcPts val="2400"/>
              </a:lnSpc>
            </a:pPr>
            <a:r>
              <a:rPr lang="en-GB" sz="1300" dirty="0" smtClean="0">
                <a:solidFill>
                  <a:srgbClr val="7030A0"/>
                </a:solidFill>
              </a:rPr>
              <a:t>Compared to the atmosphere, </a:t>
            </a:r>
            <a:r>
              <a:rPr lang="en-GB" sz="1300" b="1" dirty="0" smtClean="0">
                <a:solidFill>
                  <a:srgbClr val="7030A0"/>
                </a:solidFill>
              </a:rPr>
              <a:t>ocean observations are scarce</a:t>
            </a:r>
            <a:r>
              <a:rPr lang="en-GB" sz="1300" dirty="0" smtClean="0">
                <a:solidFill>
                  <a:srgbClr val="7030A0"/>
                </a:solidFill>
              </a:rPr>
              <a:t>. The main source of information are temperature and salinity profiles (ARGO/moorings/XBTs), sea level from altimeter, SST and SIC from satellite/ships and </a:t>
            </a:r>
            <a:r>
              <a:rPr lang="en-GB" sz="1300" dirty="0">
                <a:solidFill>
                  <a:srgbClr val="7030A0"/>
                </a:solidFill>
              </a:rPr>
              <a:t>g</a:t>
            </a:r>
            <a:r>
              <a:rPr lang="en-GB" sz="1300" dirty="0" smtClean="0">
                <a:solidFill>
                  <a:srgbClr val="7030A0"/>
                </a:solidFill>
              </a:rPr>
              <a:t>eoid from gravity missions.</a:t>
            </a:r>
          </a:p>
          <a:p>
            <a:pPr>
              <a:lnSpc>
                <a:spcPts val="2400"/>
              </a:lnSpc>
            </a:pPr>
            <a:r>
              <a:rPr lang="en-GB" sz="1300" b="1" dirty="0" smtClean="0">
                <a:solidFill>
                  <a:schemeClr val="accent2">
                    <a:lumMod val="50000"/>
                  </a:schemeClr>
                </a:solidFill>
              </a:rPr>
              <a:t>Assimilation of ocean observations reduces the large uncertainty(error) due to the forcing fluxes</a:t>
            </a:r>
            <a:r>
              <a:rPr lang="en-GB" sz="1300" dirty="0" smtClean="0">
                <a:solidFill>
                  <a:schemeClr val="accent2">
                    <a:lumMod val="50000"/>
                  </a:schemeClr>
                </a:solidFill>
              </a:rPr>
              <a:t>. It also improves the initialization of seasonal forecasts and decadal forecasts and it can provide useful reconstructions of the ocean climate.</a:t>
            </a:r>
          </a:p>
          <a:p>
            <a:pPr>
              <a:lnSpc>
                <a:spcPts val="2400"/>
              </a:lnSpc>
            </a:pPr>
            <a:r>
              <a:rPr lang="en-GB" sz="1300" b="1" dirty="0" smtClean="0">
                <a:solidFill>
                  <a:srgbClr val="663300"/>
                </a:solidFill>
              </a:rPr>
              <a:t>Data assimilation changes the ocean mean state</a:t>
            </a:r>
            <a:r>
              <a:rPr lang="en-GB" sz="1300" dirty="0" smtClean="0">
                <a:solidFill>
                  <a:srgbClr val="663300"/>
                </a:solidFill>
              </a:rPr>
              <a:t>. Therefore, consistent ocean reanalysis requires an explicit treatment of the bias. More generally, we need a methodology that allows the assimilation of different time scales</a:t>
            </a:r>
            <a:r>
              <a:rPr lang="en-GB" sz="1300" dirty="0">
                <a:solidFill>
                  <a:srgbClr val="663300"/>
                </a:solidFill>
              </a:rPr>
              <a:t>. </a:t>
            </a:r>
            <a:endParaRPr lang="en-GB" sz="1300" dirty="0" smtClean="0">
              <a:solidFill>
                <a:srgbClr val="663300"/>
              </a:solidFill>
            </a:endParaRPr>
          </a:p>
          <a:p>
            <a:pPr>
              <a:lnSpc>
                <a:spcPts val="2400"/>
              </a:lnSpc>
            </a:pPr>
            <a:r>
              <a:rPr lang="en-GB" sz="1300" dirty="0" smtClean="0">
                <a:solidFill>
                  <a:srgbClr val="3333FF"/>
                </a:solidFill>
              </a:rPr>
              <a:t>Assimilation of Sea-Level data requires consideration: e.g. conversion between SSH and SLA, calculation of MDT, thinning or </a:t>
            </a:r>
            <a:r>
              <a:rPr lang="en-GB" sz="1300" dirty="0" err="1" smtClean="0">
                <a:solidFill>
                  <a:srgbClr val="3333FF"/>
                </a:solidFill>
              </a:rPr>
              <a:t>superob</a:t>
            </a:r>
            <a:r>
              <a:rPr lang="en-GB" sz="1300" dirty="0" smtClean="0">
                <a:solidFill>
                  <a:srgbClr val="3333FF"/>
                </a:solidFill>
              </a:rPr>
              <a:t> of the SLA observations.</a:t>
            </a:r>
          </a:p>
          <a:p>
            <a:pPr>
              <a:lnSpc>
                <a:spcPts val="2400"/>
              </a:lnSpc>
            </a:pPr>
            <a:endParaRPr lang="en-GB" sz="18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FontTx/>
              <a:buNone/>
            </a:pPr>
            <a:endParaRPr lang="en-GB" sz="1800" dirty="0"/>
          </a:p>
          <a:p>
            <a:pPr>
              <a:lnSpc>
                <a:spcPts val="2400"/>
              </a:lnSpc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8351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8277" y="908720"/>
            <a:ext cx="8848725" cy="544604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</a:rPr>
              <a:t>Ocean Data assimilation</a:t>
            </a:r>
          </a:p>
          <a:p>
            <a:pPr>
              <a:lnSpc>
                <a:spcPct val="100000"/>
              </a:lnSpc>
            </a:pPr>
            <a:r>
              <a:rPr lang="en-GB" sz="1600" dirty="0" err="1" smtClean="0">
                <a:latin typeface="Calibri" panose="020F0502020204030204" pitchFamily="34" charset="0"/>
              </a:rPr>
              <a:t>Mogensen</a:t>
            </a:r>
            <a:r>
              <a:rPr lang="en-GB" sz="1600" dirty="0">
                <a:latin typeface="Calibri" panose="020F0502020204030204" pitchFamily="34" charset="0"/>
              </a:rPr>
              <a:t>, K., Alonso </a:t>
            </a:r>
            <a:r>
              <a:rPr lang="en-GB" sz="1600" dirty="0" err="1">
                <a:latin typeface="Calibri" panose="020F0502020204030204" pitchFamily="34" charset="0"/>
              </a:rPr>
              <a:t>Balmaseda</a:t>
            </a:r>
            <a:r>
              <a:rPr lang="en-GB" sz="1600" dirty="0">
                <a:latin typeface="Calibri" panose="020F0502020204030204" pitchFamily="34" charset="0"/>
              </a:rPr>
              <a:t>, M., &amp; Weaver, A. (2012). The NEMOVAR ocean data assimilation system as implemented in the ECMWF ocean analysis for System 4. Technical Memorandum (Vol. 668</a:t>
            </a:r>
            <a:r>
              <a:rPr lang="en-GB" sz="1600" dirty="0" smtClean="0">
                <a:latin typeface="Calibri" panose="020F0502020204030204" pitchFamily="34" charset="0"/>
              </a:rPr>
              <a:t>).</a:t>
            </a:r>
          </a:p>
          <a:p>
            <a:pPr>
              <a:lnSpc>
                <a:spcPct val="100000"/>
              </a:lnSpc>
            </a:pPr>
            <a:r>
              <a:rPr lang="en-GB" sz="1600" dirty="0">
                <a:latin typeface="Calibri" panose="020F0502020204030204" pitchFamily="34" charset="0"/>
              </a:rPr>
              <a:t>Weaver, A. T., </a:t>
            </a:r>
            <a:r>
              <a:rPr lang="en-GB" sz="1600" dirty="0" err="1">
                <a:latin typeface="Calibri" panose="020F0502020204030204" pitchFamily="34" charset="0"/>
              </a:rPr>
              <a:t>Deltel</a:t>
            </a:r>
            <a:r>
              <a:rPr lang="en-GB" sz="1600" dirty="0">
                <a:latin typeface="Calibri" panose="020F0502020204030204" pitchFamily="34" charset="0"/>
              </a:rPr>
              <a:t>, C., Machu, É., Ricci, S., &amp; </a:t>
            </a:r>
            <a:r>
              <a:rPr lang="en-GB" sz="1600" dirty="0" err="1">
                <a:latin typeface="Calibri" panose="020F0502020204030204" pitchFamily="34" charset="0"/>
              </a:rPr>
              <a:t>Daget</a:t>
            </a:r>
            <a:r>
              <a:rPr lang="en-GB" sz="1600" dirty="0">
                <a:latin typeface="Calibri" panose="020F0502020204030204" pitchFamily="34" charset="0"/>
              </a:rPr>
              <a:t>, N. (2005). A multivariate balance operator for </a:t>
            </a:r>
            <a:r>
              <a:rPr lang="en-GB" sz="1600" dirty="0" err="1">
                <a:latin typeface="Calibri" panose="020F0502020204030204" pitchFamily="34" charset="0"/>
              </a:rPr>
              <a:t>variational</a:t>
            </a:r>
            <a:r>
              <a:rPr lang="en-GB" sz="1600" dirty="0">
                <a:latin typeface="Calibri" panose="020F0502020204030204" pitchFamily="34" charset="0"/>
              </a:rPr>
              <a:t> ocean data assimilation. Quarterly Journal of the Royal Meteorological Society, 131(613), 3605–3625</a:t>
            </a:r>
            <a:r>
              <a:rPr lang="en-GB" sz="1600" dirty="0" smtClean="0">
                <a:latin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GB" sz="1600" dirty="0" err="1">
                <a:latin typeface="Calibri" panose="020F0502020204030204" pitchFamily="34" charset="0"/>
              </a:rPr>
              <a:t>Daget</a:t>
            </a:r>
            <a:r>
              <a:rPr lang="en-GB" sz="1600" dirty="0">
                <a:latin typeface="Calibri" panose="020F0502020204030204" pitchFamily="34" charset="0"/>
              </a:rPr>
              <a:t>, N., Weaver, A. T., &amp; </a:t>
            </a:r>
            <a:r>
              <a:rPr lang="en-GB" sz="1600" dirty="0" err="1">
                <a:latin typeface="Calibri" panose="020F0502020204030204" pitchFamily="34" charset="0"/>
              </a:rPr>
              <a:t>Balmaseda</a:t>
            </a:r>
            <a:r>
              <a:rPr lang="en-GB" sz="1600" dirty="0">
                <a:latin typeface="Calibri" panose="020F0502020204030204" pitchFamily="34" charset="0"/>
              </a:rPr>
              <a:t>, M. A. (2009). Ensemble estimation of background-error variances in a three-dimensional </a:t>
            </a:r>
            <a:r>
              <a:rPr lang="en-GB" sz="1600" dirty="0" err="1">
                <a:latin typeface="Calibri" panose="020F0502020204030204" pitchFamily="34" charset="0"/>
              </a:rPr>
              <a:t>variational</a:t>
            </a:r>
            <a:r>
              <a:rPr lang="en-GB" sz="1600" dirty="0">
                <a:latin typeface="Calibri" panose="020F0502020204030204" pitchFamily="34" charset="0"/>
              </a:rPr>
              <a:t> data assimilation system for the global ocean. Quarterly Journal of the Royal Meteorological Society, 135(641), 1071–1094. </a:t>
            </a:r>
            <a:r>
              <a:rPr lang="en-GB" sz="1600" dirty="0" smtClean="0">
                <a:latin typeface="Calibri" panose="020F0502020204030204" pitchFamily="34" charset="0"/>
              </a:rPr>
              <a:t>http://doi.org/10.1002/qj.412</a:t>
            </a:r>
            <a:endParaRPr lang="en-GB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Calibri" panose="020F0502020204030204" pitchFamily="34" charset="0"/>
              </a:rPr>
              <a:t>Ocean Reanalysis system</a:t>
            </a:r>
          </a:p>
          <a:p>
            <a:pPr>
              <a:lnSpc>
                <a:spcPct val="100000"/>
              </a:lnSpc>
            </a:pPr>
            <a:r>
              <a:rPr lang="en-GB" sz="1600" dirty="0" err="1" smtClean="0">
                <a:latin typeface="Calibri" panose="020F0502020204030204" pitchFamily="34" charset="0"/>
              </a:rPr>
              <a:t>Balmaseda</a:t>
            </a:r>
            <a:r>
              <a:rPr lang="en-GB" sz="1600" dirty="0">
                <a:latin typeface="Calibri" panose="020F0502020204030204" pitchFamily="34" charset="0"/>
              </a:rPr>
              <a:t>, M. A., </a:t>
            </a:r>
            <a:r>
              <a:rPr lang="en-GB" sz="1600" dirty="0" err="1">
                <a:latin typeface="Calibri" panose="020F0502020204030204" pitchFamily="34" charset="0"/>
              </a:rPr>
              <a:t>Mogensen</a:t>
            </a:r>
            <a:r>
              <a:rPr lang="en-GB" sz="1600" dirty="0">
                <a:latin typeface="Calibri" panose="020F0502020204030204" pitchFamily="34" charset="0"/>
              </a:rPr>
              <a:t>, K., &amp; Weaver, A. T. (2013). Evaluation of the ECMWF ocean reanalysis system ORAS4. Quarterly Journal of the Royal Meteorological Society, 139(674), 1132–1161. </a:t>
            </a:r>
            <a:r>
              <a:rPr lang="en-GB" sz="1600" dirty="0" smtClean="0">
                <a:latin typeface="Calibri" panose="020F0502020204030204" pitchFamily="34" charset="0"/>
                <a:hlinkClick r:id="rId2"/>
              </a:rPr>
              <a:t>http://doi.org/10.1002/qj.2063</a:t>
            </a:r>
            <a:endParaRPr lang="en-GB" sz="1600" dirty="0" smtClean="0"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600" dirty="0" smtClean="0">
                <a:latin typeface="Calibri" panose="020F0502020204030204" pitchFamily="34" charset="0"/>
              </a:rPr>
              <a:t>Zuo, H., </a:t>
            </a:r>
            <a:r>
              <a:rPr lang="en-GB" sz="1600" dirty="0" err="1" smtClean="0">
                <a:latin typeface="Calibri" panose="020F0502020204030204" pitchFamily="34" charset="0"/>
              </a:rPr>
              <a:t>Balmaseda</a:t>
            </a:r>
            <a:r>
              <a:rPr lang="en-GB" sz="1600" dirty="0" smtClean="0">
                <a:latin typeface="Calibri" panose="020F0502020204030204" pitchFamily="34" charset="0"/>
              </a:rPr>
              <a:t>, M. A., &amp; </a:t>
            </a:r>
            <a:r>
              <a:rPr lang="en-GB" sz="1600" dirty="0" err="1" smtClean="0">
                <a:latin typeface="Calibri" panose="020F0502020204030204" pitchFamily="34" charset="0"/>
              </a:rPr>
              <a:t>Mogensen</a:t>
            </a:r>
            <a:r>
              <a:rPr lang="en-GB" sz="1600" dirty="0" smtClean="0">
                <a:latin typeface="Calibri" panose="020F0502020204030204" pitchFamily="34" charset="0"/>
              </a:rPr>
              <a:t>, K. (2015). The new eddy-permitting ORAP5 ocean reanalysis: description, evaluation and uncertainties in climate signals. Climate Dynamics. http://doi.org/10.1007/s00382-015-2675-1</a:t>
            </a: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2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8350" y="260648"/>
            <a:ext cx="8375650" cy="609600"/>
          </a:xfrm>
        </p:spPr>
        <p:txBody>
          <a:bodyPr/>
          <a:lstStyle/>
          <a:p>
            <a:r>
              <a:rPr lang="en-GB" b="1" dirty="0" smtClean="0"/>
              <a:t>Why do we do ocean DA?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556792"/>
            <a:ext cx="8748464" cy="3960812"/>
          </a:xfrm>
        </p:spPr>
        <p:txBody>
          <a:bodyPr/>
          <a:lstStyle/>
          <a:p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</a:rPr>
              <a:t>Forecasting: initialization of coupled models 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NWP, monthly, seasonal, decadal. 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Different depths of the ocean are involved at different time scales</a:t>
            </a:r>
          </a:p>
          <a:p>
            <a:pPr lvl="1"/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Climate resolution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(global ~1, 1/4 degrees, …1/12)</a:t>
            </a:r>
          </a:p>
          <a:p>
            <a:endParaRPr lang="en-GB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000" b="1" dirty="0" smtClean="0">
                <a:solidFill>
                  <a:srgbClr val="0000CC"/>
                </a:solidFill>
              </a:rPr>
              <a:t>Reconstruct &amp; monitor the ocean </a:t>
            </a:r>
            <a:r>
              <a:rPr lang="en-GB" sz="2000" i="1" dirty="0" smtClean="0">
                <a:solidFill>
                  <a:srgbClr val="0000CC"/>
                </a:solidFill>
              </a:rPr>
              <a:t>(re-analysis)</a:t>
            </a:r>
          </a:p>
          <a:p>
            <a:pPr lvl="1">
              <a:buFont typeface="Wingdings" pitchFamily="2" charset="2"/>
              <a:buNone/>
            </a:pPr>
            <a:endParaRPr lang="en-GB" sz="1800" dirty="0" smtClean="0">
              <a:solidFill>
                <a:srgbClr val="0000CC"/>
              </a:solidFill>
            </a:endParaRPr>
          </a:p>
          <a:p>
            <a:r>
              <a:rPr lang="en-GB" sz="2000" b="1" dirty="0"/>
              <a:t>M</a:t>
            </a:r>
            <a:r>
              <a:rPr lang="en-GB" sz="2000" b="1" dirty="0" smtClean="0"/>
              <a:t>onitor/forecast the ocean </a:t>
            </a:r>
            <a:r>
              <a:rPr lang="en-GB" sz="2000" b="1" dirty="0" err="1" smtClean="0"/>
              <a:t>mesoscale</a:t>
            </a:r>
            <a:r>
              <a:rPr lang="en-GB" sz="2000" b="1" dirty="0" smtClean="0"/>
              <a:t> and </a:t>
            </a:r>
            <a:r>
              <a:rPr lang="en-GB" sz="2000" b="1" dirty="0" err="1" smtClean="0"/>
              <a:t>biochemestry</a:t>
            </a:r>
            <a:endParaRPr lang="en-GB" sz="2000" b="1" dirty="0" smtClean="0"/>
          </a:p>
          <a:p>
            <a:pPr lvl="1"/>
            <a:r>
              <a:rPr lang="en-GB" sz="1600" dirty="0" smtClean="0"/>
              <a:t>High resolution ocean analysis (regional, ~1/3-1/9-1/12 degrees)</a:t>
            </a:r>
          </a:p>
          <a:p>
            <a:pPr lvl="1"/>
            <a:r>
              <a:rPr lang="en-GB" sz="1600" dirty="0" smtClean="0"/>
              <a:t>Defence, commercial applications (oil rigs …), safety and rescue, environmental (</a:t>
            </a:r>
            <a:r>
              <a:rPr lang="en-GB" sz="1600" dirty="0" err="1" smtClean="0"/>
              <a:t>algii</a:t>
            </a:r>
            <a:r>
              <a:rPr lang="en-GB" sz="1600" dirty="0" smtClean="0"/>
              <a:t> blooms, spills)</a:t>
            </a:r>
          </a:p>
          <a:p>
            <a:pPr lvl="1">
              <a:buFont typeface="Wingdings" pitchFamily="2" charset="2"/>
              <a:buNone/>
            </a:pPr>
            <a:endParaRPr lang="en-GB" sz="1800" dirty="0" smtClean="0"/>
          </a:p>
          <a:p>
            <a:pPr>
              <a:buNone/>
            </a:pPr>
            <a:endParaRPr lang="en-GB" sz="2000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5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2"/>
          <p:cNvSpPr>
            <a:spLocks noChangeArrowheads="1"/>
          </p:cNvSpPr>
          <p:nvPr/>
        </p:nvSpPr>
        <p:spPr bwMode="auto">
          <a:xfrm>
            <a:off x="0" y="930275"/>
            <a:ext cx="9144000" cy="5603875"/>
          </a:xfrm>
          <a:prstGeom prst="rect">
            <a:avLst/>
          </a:prstGeom>
          <a:solidFill>
            <a:srgbClr val="D5D5D5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75106" name="Rectangle 3"/>
          <p:cNvSpPr>
            <a:spLocks noGrp="1" noChangeArrowheads="1"/>
          </p:cNvSpPr>
          <p:nvPr>
            <p:ph type="title"/>
          </p:nvPr>
        </p:nvSpPr>
        <p:spPr>
          <a:xfrm>
            <a:off x="515938" y="222253"/>
            <a:ext cx="8585200" cy="708025"/>
          </a:xfrm>
        </p:spPr>
        <p:txBody>
          <a:bodyPr/>
          <a:lstStyle/>
          <a:p>
            <a:r>
              <a:rPr lang="en-GB" dirty="0" smtClean="0"/>
              <a:t>End-To-End Coupled Forecasting System</a:t>
            </a:r>
          </a:p>
        </p:txBody>
      </p:sp>
      <p:grpSp>
        <p:nvGrpSpPr>
          <p:cNvPr id="175107" name="Group 4"/>
          <p:cNvGrpSpPr>
            <a:grpSpLocks/>
          </p:cNvGrpSpPr>
          <p:nvPr/>
        </p:nvGrpSpPr>
        <p:grpSpPr bwMode="auto">
          <a:xfrm>
            <a:off x="417518" y="1314452"/>
            <a:ext cx="2949575" cy="5053013"/>
            <a:chOff x="200" y="772"/>
            <a:chExt cx="2892" cy="3240"/>
          </a:xfrm>
        </p:grpSpPr>
        <p:grpSp>
          <p:nvGrpSpPr>
            <p:cNvPr id="175177" name="Group 5"/>
            <p:cNvGrpSpPr>
              <a:grpSpLocks/>
            </p:cNvGrpSpPr>
            <p:nvPr/>
          </p:nvGrpSpPr>
          <p:grpSpPr bwMode="auto">
            <a:xfrm>
              <a:off x="200" y="772"/>
              <a:ext cx="2892" cy="3240"/>
              <a:chOff x="200" y="772"/>
              <a:chExt cx="2892" cy="3240"/>
            </a:xfrm>
          </p:grpSpPr>
          <p:pic>
            <p:nvPicPr>
              <p:cNvPr id="175181" name="Picture 6" descr="seasonal_predictions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517" r="48218"/>
              <a:stretch>
                <a:fillRect/>
              </a:stretch>
            </p:blipFill>
            <p:spPr bwMode="auto">
              <a:xfrm>
                <a:off x="200" y="772"/>
                <a:ext cx="2892" cy="3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75182" name="Group 7"/>
              <p:cNvGrpSpPr>
                <a:grpSpLocks/>
              </p:cNvGrpSpPr>
              <p:nvPr/>
            </p:nvGrpSpPr>
            <p:grpSpPr bwMode="auto">
              <a:xfrm>
                <a:off x="228" y="2529"/>
                <a:ext cx="1446" cy="1418"/>
                <a:chOff x="1277" y="2358"/>
                <a:chExt cx="1446" cy="1418"/>
              </a:xfrm>
            </p:grpSpPr>
            <p:grpSp>
              <p:nvGrpSpPr>
                <p:cNvPr id="175183" name="Group 8"/>
                <p:cNvGrpSpPr>
                  <a:grpSpLocks/>
                </p:cNvGrpSpPr>
                <p:nvPr/>
              </p:nvGrpSpPr>
              <p:grpSpPr bwMode="auto">
                <a:xfrm>
                  <a:off x="1277" y="2358"/>
                  <a:ext cx="1446" cy="1418"/>
                  <a:chOff x="200" y="2443"/>
                  <a:chExt cx="1446" cy="1418"/>
                </a:xfrm>
              </p:grpSpPr>
              <p:pic>
                <p:nvPicPr>
                  <p:cNvPr id="175185" name="Picture 9" descr="splash-bar-sm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4202" r="27202"/>
                  <a:stretch>
                    <a:fillRect/>
                  </a:stretch>
                </p:blipFill>
                <p:spPr bwMode="auto">
                  <a:xfrm>
                    <a:off x="200" y="2449"/>
                    <a:ext cx="1077" cy="5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75186" name="Picture 10" descr="10Nov97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4" y="2443"/>
                    <a:ext cx="652" cy="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grpSp>
                <p:nvGrpSpPr>
                  <p:cNvPr id="175187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200" y="2840"/>
                    <a:ext cx="794" cy="993"/>
                    <a:chOff x="228" y="2840"/>
                    <a:chExt cx="766" cy="993"/>
                  </a:xfrm>
                </p:grpSpPr>
                <p:pic>
                  <p:nvPicPr>
                    <p:cNvPr id="175192" name="Picture 1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28" y="2840"/>
                      <a:ext cx="766" cy="6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508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pic>
                  <p:nvPicPr>
                    <p:cNvPr id="175193" name="Picture 1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598" y="3237"/>
                      <a:ext cx="396" cy="59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508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pic>
                <p:nvPicPr>
                  <p:cNvPr id="175188" name="Picture 14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94" y="3379"/>
                    <a:ext cx="652" cy="48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75189" name="Picture 15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549" b="27419"/>
                  <a:stretch>
                    <a:fillRect/>
                  </a:stretch>
                </p:blipFill>
                <p:spPr bwMode="auto">
                  <a:xfrm>
                    <a:off x="937" y="3067"/>
                    <a:ext cx="709" cy="3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08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75190" name="Picture 16" descr="splash-bar-sm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175" r="45782"/>
                  <a:stretch>
                    <a:fillRect/>
                  </a:stretch>
                </p:blipFill>
                <p:spPr bwMode="auto">
                  <a:xfrm>
                    <a:off x="200" y="3482"/>
                    <a:ext cx="425" cy="3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75191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79" y="3663"/>
                    <a:ext cx="566" cy="1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" pitchFamily="18" charset="0"/>
                      </a:defRPr>
                    </a:lvl9pPr>
                  </a:lstStyle>
                  <a:p>
                    <a:pPr algn="r">
                      <a:spcBef>
                        <a:spcPct val="50000"/>
                      </a:spcBef>
                    </a:pPr>
                    <a:endParaRPr lang="en-US" sz="1000" b="1">
                      <a:solidFill>
                        <a:srgbClr val="FFFFFF"/>
                      </a:solidFill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175184" name="Rectangle 18"/>
                <p:cNvSpPr>
                  <a:spLocks noChangeArrowheads="1"/>
                </p:cNvSpPr>
                <p:nvPr/>
              </p:nvSpPr>
              <p:spPr bwMode="auto">
                <a:xfrm>
                  <a:off x="1277" y="2358"/>
                  <a:ext cx="1446" cy="1418"/>
                </a:xfrm>
                <a:prstGeom prst="rect">
                  <a:avLst/>
                </a:prstGeom>
                <a:no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hangingPunct="0"/>
                  <a:endParaRPr lang="en-US"/>
                </a:p>
              </p:txBody>
            </p:sp>
          </p:grpSp>
        </p:grpSp>
        <p:grpSp>
          <p:nvGrpSpPr>
            <p:cNvPr id="175178" name="Group 19"/>
            <p:cNvGrpSpPr>
              <a:grpSpLocks/>
            </p:cNvGrpSpPr>
            <p:nvPr/>
          </p:nvGrpSpPr>
          <p:grpSpPr bwMode="auto">
            <a:xfrm>
              <a:off x="200" y="2472"/>
              <a:ext cx="1446" cy="28"/>
              <a:chOff x="200" y="2472"/>
              <a:chExt cx="1446" cy="28"/>
            </a:xfrm>
          </p:grpSpPr>
          <p:sp>
            <p:nvSpPr>
              <p:cNvPr id="175179" name="Line 20"/>
              <p:cNvSpPr>
                <a:spLocks noChangeShapeType="1"/>
              </p:cNvSpPr>
              <p:nvPr/>
            </p:nvSpPr>
            <p:spPr bwMode="auto">
              <a:xfrm>
                <a:off x="200" y="2500"/>
                <a:ext cx="1446" cy="0"/>
              </a:xfrm>
              <a:prstGeom prst="line">
                <a:avLst/>
              </a:prstGeom>
              <a:noFill/>
              <a:ln w="76200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5180" name="Line 21"/>
              <p:cNvSpPr>
                <a:spLocks noChangeShapeType="1"/>
              </p:cNvSpPr>
              <p:nvPr/>
            </p:nvSpPr>
            <p:spPr bwMode="auto">
              <a:xfrm>
                <a:off x="200" y="2472"/>
                <a:ext cx="1446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175108" name="Group 22"/>
          <p:cNvGrpSpPr>
            <a:grpSpLocks/>
          </p:cNvGrpSpPr>
          <p:nvPr/>
        </p:nvGrpSpPr>
        <p:grpSpPr bwMode="auto">
          <a:xfrm>
            <a:off x="3990980" y="1763717"/>
            <a:ext cx="2200275" cy="719137"/>
            <a:chOff x="2808" y="884"/>
            <a:chExt cx="1502" cy="453"/>
          </a:xfrm>
        </p:grpSpPr>
        <p:sp>
          <p:nvSpPr>
            <p:cNvPr id="175169" name="AutoShape 23"/>
            <p:cNvSpPr>
              <a:spLocks noChangeArrowheads="1"/>
            </p:cNvSpPr>
            <p:nvPr/>
          </p:nvSpPr>
          <p:spPr bwMode="auto">
            <a:xfrm>
              <a:off x="2892" y="905"/>
              <a:ext cx="1418" cy="166"/>
            </a:xfrm>
            <a:prstGeom prst="parallelogram">
              <a:avLst>
                <a:gd name="adj" fmla="val 213554"/>
              </a:avLst>
            </a:prstGeom>
            <a:solidFill>
              <a:srgbClr val="9EC9F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70" name="WordArt 24"/>
            <p:cNvSpPr>
              <a:spLocks noChangeArrowheads="1" noChangeShapeType="1" noTextEdit="1"/>
            </p:cNvSpPr>
            <p:nvPr/>
          </p:nvSpPr>
          <p:spPr bwMode="auto">
            <a:xfrm rot="488133">
              <a:off x="3148" y="884"/>
              <a:ext cx="907" cy="208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Atmosphere model</a:t>
              </a:r>
            </a:p>
          </p:txBody>
        </p:sp>
        <p:sp>
          <p:nvSpPr>
            <p:cNvPr id="175171" name="AutoShape 25"/>
            <p:cNvSpPr>
              <a:spLocks noChangeArrowheads="1"/>
            </p:cNvSpPr>
            <p:nvPr/>
          </p:nvSpPr>
          <p:spPr bwMode="auto">
            <a:xfrm>
              <a:off x="2808" y="1160"/>
              <a:ext cx="1418" cy="167"/>
            </a:xfrm>
            <a:prstGeom prst="parallelogram">
              <a:avLst>
                <a:gd name="adj" fmla="val 212275"/>
              </a:avLst>
            </a:prstGeom>
            <a:solidFill>
              <a:srgbClr val="A2BBB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72" name="WordArt 26"/>
            <p:cNvSpPr>
              <a:spLocks noChangeArrowheads="1" noChangeShapeType="1" noTextEdit="1"/>
            </p:cNvSpPr>
            <p:nvPr/>
          </p:nvSpPr>
          <p:spPr bwMode="auto">
            <a:xfrm rot="448262">
              <a:off x="3086" y="1170"/>
              <a:ext cx="737" cy="167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Ocean+WAM model</a:t>
              </a:r>
            </a:p>
          </p:txBody>
        </p:sp>
        <p:grpSp>
          <p:nvGrpSpPr>
            <p:cNvPr id="175173" name="Group 27"/>
            <p:cNvGrpSpPr>
              <a:grpSpLocks/>
            </p:cNvGrpSpPr>
            <p:nvPr/>
          </p:nvGrpSpPr>
          <p:grpSpPr bwMode="auto">
            <a:xfrm>
              <a:off x="3289" y="1071"/>
              <a:ext cx="540" cy="125"/>
              <a:chOff x="2694" y="2773"/>
              <a:chExt cx="540" cy="125"/>
            </a:xfrm>
          </p:grpSpPr>
          <p:sp>
            <p:nvSpPr>
              <p:cNvPr id="175174" name="AutoShape 28"/>
              <p:cNvSpPr>
                <a:spLocks noChangeArrowheads="1"/>
              </p:cNvSpPr>
              <p:nvPr/>
            </p:nvSpPr>
            <p:spPr bwMode="auto">
              <a:xfrm flipV="1">
                <a:off x="2694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75" name="AutoShape 29"/>
              <p:cNvSpPr>
                <a:spLocks noChangeArrowheads="1"/>
              </p:cNvSpPr>
              <p:nvPr/>
            </p:nvSpPr>
            <p:spPr bwMode="auto">
              <a:xfrm flipV="1">
                <a:off x="3120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76" name="AutoShape 30"/>
              <p:cNvSpPr>
                <a:spLocks noChangeArrowheads="1"/>
              </p:cNvSpPr>
              <p:nvPr/>
            </p:nvSpPr>
            <p:spPr bwMode="auto">
              <a:xfrm flipV="1">
                <a:off x="2907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</p:grpSp>
      <p:grpSp>
        <p:nvGrpSpPr>
          <p:cNvPr id="175109" name="Group 31"/>
          <p:cNvGrpSpPr>
            <a:grpSpLocks/>
          </p:cNvGrpSpPr>
          <p:nvPr/>
        </p:nvGrpSpPr>
        <p:grpSpPr bwMode="auto">
          <a:xfrm>
            <a:off x="3441690" y="1447800"/>
            <a:ext cx="673098" cy="4724400"/>
            <a:chOff x="2490" y="967"/>
            <a:chExt cx="459" cy="2976"/>
          </a:xfrm>
        </p:grpSpPr>
        <p:sp>
          <p:nvSpPr>
            <p:cNvPr id="175162" name="Text Box 32"/>
            <p:cNvSpPr txBox="1">
              <a:spLocks noChangeArrowheads="1"/>
            </p:cNvSpPr>
            <p:nvPr/>
          </p:nvSpPr>
          <p:spPr bwMode="auto">
            <a:xfrm rot="16200000">
              <a:off x="1128" y="2329"/>
              <a:ext cx="2976" cy="25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b="1">
                  <a:solidFill>
                    <a:schemeClr val="bg1"/>
                  </a:solidFill>
                  <a:latin typeface="Times New Roman" pitchFamily="18" charset="0"/>
                </a:rPr>
                <a:t>ENSEMBLE GENERATION</a:t>
              </a:r>
            </a:p>
          </p:txBody>
        </p:sp>
        <p:sp>
          <p:nvSpPr>
            <p:cNvPr id="175163" name="AutoShape 33"/>
            <p:cNvSpPr>
              <a:spLocks noChangeArrowheads="1"/>
            </p:cNvSpPr>
            <p:nvPr/>
          </p:nvSpPr>
          <p:spPr bwMode="auto">
            <a:xfrm>
              <a:off x="2751" y="1111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64" name="AutoShape 34"/>
            <p:cNvSpPr>
              <a:spLocks noChangeArrowheads="1"/>
            </p:cNvSpPr>
            <p:nvPr/>
          </p:nvSpPr>
          <p:spPr bwMode="auto">
            <a:xfrm>
              <a:off x="2751" y="1628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65" name="AutoShape 35"/>
            <p:cNvSpPr>
              <a:spLocks noChangeArrowheads="1"/>
            </p:cNvSpPr>
            <p:nvPr/>
          </p:nvSpPr>
          <p:spPr bwMode="auto">
            <a:xfrm>
              <a:off x="2751" y="2152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66" name="AutoShape 36"/>
            <p:cNvSpPr>
              <a:spLocks noChangeArrowheads="1"/>
            </p:cNvSpPr>
            <p:nvPr/>
          </p:nvSpPr>
          <p:spPr bwMode="auto">
            <a:xfrm>
              <a:off x="2751" y="2677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67" name="AutoShape 37"/>
            <p:cNvSpPr>
              <a:spLocks noChangeArrowheads="1"/>
            </p:cNvSpPr>
            <p:nvPr/>
          </p:nvSpPr>
          <p:spPr bwMode="auto">
            <a:xfrm>
              <a:off x="2751" y="3201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68" name="AutoShape 38"/>
            <p:cNvSpPr>
              <a:spLocks noChangeArrowheads="1"/>
            </p:cNvSpPr>
            <p:nvPr/>
          </p:nvSpPr>
          <p:spPr bwMode="auto">
            <a:xfrm>
              <a:off x="2751" y="3464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175110" name="Line 39"/>
          <p:cNvSpPr>
            <a:spLocks noChangeShapeType="1"/>
          </p:cNvSpPr>
          <p:nvPr/>
        </p:nvSpPr>
        <p:spPr bwMode="auto">
          <a:xfrm>
            <a:off x="5070475" y="4419600"/>
            <a:ext cx="0" cy="674688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75111" name="Group 40"/>
          <p:cNvGrpSpPr>
            <a:grpSpLocks/>
          </p:cNvGrpSpPr>
          <p:nvPr/>
        </p:nvGrpSpPr>
        <p:grpSpPr bwMode="auto">
          <a:xfrm>
            <a:off x="4030663" y="3519490"/>
            <a:ext cx="2201862" cy="719137"/>
            <a:chOff x="2808" y="884"/>
            <a:chExt cx="1502" cy="453"/>
          </a:xfrm>
        </p:grpSpPr>
        <p:sp>
          <p:nvSpPr>
            <p:cNvPr id="175154" name="AutoShape 41"/>
            <p:cNvSpPr>
              <a:spLocks noChangeArrowheads="1"/>
            </p:cNvSpPr>
            <p:nvPr/>
          </p:nvSpPr>
          <p:spPr bwMode="auto">
            <a:xfrm>
              <a:off x="2892" y="905"/>
              <a:ext cx="1418" cy="166"/>
            </a:xfrm>
            <a:prstGeom prst="parallelogram">
              <a:avLst>
                <a:gd name="adj" fmla="val 213554"/>
              </a:avLst>
            </a:prstGeom>
            <a:solidFill>
              <a:srgbClr val="9EC9F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55" name="WordArt 42"/>
            <p:cNvSpPr>
              <a:spLocks noChangeArrowheads="1" noChangeShapeType="1" noTextEdit="1"/>
            </p:cNvSpPr>
            <p:nvPr/>
          </p:nvSpPr>
          <p:spPr bwMode="auto">
            <a:xfrm rot="488133">
              <a:off x="3148" y="884"/>
              <a:ext cx="907" cy="208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Atmosphere model</a:t>
              </a:r>
            </a:p>
          </p:txBody>
        </p:sp>
        <p:sp>
          <p:nvSpPr>
            <p:cNvPr id="175156" name="AutoShape 43"/>
            <p:cNvSpPr>
              <a:spLocks noChangeArrowheads="1"/>
            </p:cNvSpPr>
            <p:nvPr/>
          </p:nvSpPr>
          <p:spPr bwMode="auto">
            <a:xfrm>
              <a:off x="2808" y="1160"/>
              <a:ext cx="1418" cy="167"/>
            </a:xfrm>
            <a:prstGeom prst="parallelogram">
              <a:avLst>
                <a:gd name="adj" fmla="val 212275"/>
              </a:avLst>
            </a:prstGeom>
            <a:solidFill>
              <a:srgbClr val="A2BBB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57" name="WordArt 44"/>
            <p:cNvSpPr>
              <a:spLocks noChangeArrowheads="1" noChangeShapeType="1" noTextEdit="1"/>
            </p:cNvSpPr>
            <p:nvPr/>
          </p:nvSpPr>
          <p:spPr bwMode="auto">
            <a:xfrm rot="448262">
              <a:off x="3086" y="1170"/>
              <a:ext cx="737" cy="167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Ocean+WAM model</a:t>
              </a:r>
            </a:p>
          </p:txBody>
        </p:sp>
        <p:grpSp>
          <p:nvGrpSpPr>
            <p:cNvPr id="175158" name="Group 45"/>
            <p:cNvGrpSpPr>
              <a:grpSpLocks/>
            </p:cNvGrpSpPr>
            <p:nvPr/>
          </p:nvGrpSpPr>
          <p:grpSpPr bwMode="auto">
            <a:xfrm>
              <a:off x="3289" y="1071"/>
              <a:ext cx="540" cy="125"/>
              <a:chOff x="2694" y="2773"/>
              <a:chExt cx="540" cy="125"/>
            </a:xfrm>
          </p:grpSpPr>
          <p:sp>
            <p:nvSpPr>
              <p:cNvPr id="175159" name="AutoShape 46"/>
              <p:cNvSpPr>
                <a:spLocks noChangeArrowheads="1"/>
              </p:cNvSpPr>
              <p:nvPr/>
            </p:nvSpPr>
            <p:spPr bwMode="auto">
              <a:xfrm flipV="1">
                <a:off x="2694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60" name="AutoShape 47"/>
              <p:cNvSpPr>
                <a:spLocks noChangeArrowheads="1"/>
              </p:cNvSpPr>
              <p:nvPr/>
            </p:nvSpPr>
            <p:spPr bwMode="auto">
              <a:xfrm flipV="1">
                <a:off x="3120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61" name="AutoShape 48"/>
              <p:cNvSpPr>
                <a:spLocks noChangeArrowheads="1"/>
              </p:cNvSpPr>
              <p:nvPr/>
            </p:nvSpPr>
            <p:spPr bwMode="auto">
              <a:xfrm flipV="1">
                <a:off x="2907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</p:grpSp>
      <p:grpSp>
        <p:nvGrpSpPr>
          <p:cNvPr id="175112" name="Group 49"/>
          <p:cNvGrpSpPr>
            <a:grpSpLocks/>
          </p:cNvGrpSpPr>
          <p:nvPr/>
        </p:nvGrpSpPr>
        <p:grpSpPr bwMode="auto">
          <a:xfrm>
            <a:off x="4073529" y="5184775"/>
            <a:ext cx="2201863" cy="719138"/>
            <a:chOff x="2808" y="884"/>
            <a:chExt cx="1502" cy="453"/>
          </a:xfrm>
        </p:grpSpPr>
        <p:sp>
          <p:nvSpPr>
            <p:cNvPr id="175146" name="AutoShape 50"/>
            <p:cNvSpPr>
              <a:spLocks noChangeArrowheads="1"/>
            </p:cNvSpPr>
            <p:nvPr/>
          </p:nvSpPr>
          <p:spPr bwMode="auto">
            <a:xfrm>
              <a:off x="2892" y="905"/>
              <a:ext cx="1418" cy="166"/>
            </a:xfrm>
            <a:prstGeom prst="parallelogram">
              <a:avLst>
                <a:gd name="adj" fmla="val 213554"/>
              </a:avLst>
            </a:prstGeom>
            <a:solidFill>
              <a:srgbClr val="9EC9F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7" name="WordArt 51"/>
            <p:cNvSpPr>
              <a:spLocks noChangeArrowheads="1" noChangeShapeType="1" noTextEdit="1"/>
            </p:cNvSpPr>
            <p:nvPr/>
          </p:nvSpPr>
          <p:spPr bwMode="auto">
            <a:xfrm rot="488133">
              <a:off x="3148" y="884"/>
              <a:ext cx="907" cy="208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Atmosphere model</a:t>
              </a:r>
            </a:p>
          </p:txBody>
        </p:sp>
        <p:sp>
          <p:nvSpPr>
            <p:cNvPr id="175148" name="AutoShape 52"/>
            <p:cNvSpPr>
              <a:spLocks noChangeArrowheads="1"/>
            </p:cNvSpPr>
            <p:nvPr/>
          </p:nvSpPr>
          <p:spPr bwMode="auto">
            <a:xfrm>
              <a:off x="2808" y="1160"/>
              <a:ext cx="1418" cy="167"/>
            </a:xfrm>
            <a:prstGeom prst="parallelogram">
              <a:avLst>
                <a:gd name="adj" fmla="val 212275"/>
              </a:avLst>
            </a:prstGeom>
            <a:solidFill>
              <a:srgbClr val="A2BBBC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9" name="WordArt 53"/>
            <p:cNvSpPr>
              <a:spLocks noChangeArrowheads="1" noChangeShapeType="1" noTextEdit="1"/>
            </p:cNvSpPr>
            <p:nvPr/>
          </p:nvSpPr>
          <p:spPr bwMode="auto">
            <a:xfrm rot="448262">
              <a:off x="3086" y="1170"/>
              <a:ext cx="737" cy="167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47903"/>
                </a:avLst>
              </a:prstTxWarp>
            </a:bodyPr>
            <a:lstStyle/>
            <a:p>
              <a:r>
                <a:rPr lang="en-GB" sz="36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Ocean+WAM model</a:t>
              </a:r>
            </a:p>
          </p:txBody>
        </p:sp>
        <p:grpSp>
          <p:nvGrpSpPr>
            <p:cNvPr id="175150" name="Group 54"/>
            <p:cNvGrpSpPr>
              <a:grpSpLocks/>
            </p:cNvGrpSpPr>
            <p:nvPr/>
          </p:nvGrpSpPr>
          <p:grpSpPr bwMode="auto">
            <a:xfrm>
              <a:off x="3289" y="1071"/>
              <a:ext cx="540" cy="125"/>
              <a:chOff x="2694" y="2773"/>
              <a:chExt cx="540" cy="125"/>
            </a:xfrm>
          </p:grpSpPr>
          <p:sp>
            <p:nvSpPr>
              <p:cNvPr id="175151" name="AutoShape 55"/>
              <p:cNvSpPr>
                <a:spLocks noChangeArrowheads="1"/>
              </p:cNvSpPr>
              <p:nvPr/>
            </p:nvSpPr>
            <p:spPr bwMode="auto">
              <a:xfrm flipV="1">
                <a:off x="2694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990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52" name="AutoShape 56"/>
              <p:cNvSpPr>
                <a:spLocks noChangeArrowheads="1"/>
              </p:cNvSpPr>
              <p:nvPr/>
            </p:nvSpPr>
            <p:spPr bwMode="auto">
              <a:xfrm flipV="1">
                <a:off x="3120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  <p:sp>
            <p:nvSpPr>
              <p:cNvPr id="175153" name="AutoShape 57"/>
              <p:cNvSpPr>
                <a:spLocks noChangeArrowheads="1"/>
              </p:cNvSpPr>
              <p:nvPr/>
            </p:nvSpPr>
            <p:spPr bwMode="auto">
              <a:xfrm flipV="1">
                <a:off x="2907" y="2773"/>
                <a:ext cx="114" cy="125"/>
              </a:xfrm>
              <a:prstGeom prst="upDownArrow">
                <a:avLst>
                  <a:gd name="adj1" fmla="val 50000"/>
                  <a:gd name="adj2" fmla="val 21930"/>
                </a:avLst>
              </a:prstGeom>
              <a:solidFill>
                <a:srgbClr val="CC99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0" hangingPunct="0"/>
                <a:endParaRPr lang="en-US"/>
              </a:p>
            </p:txBody>
          </p:sp>
        </p:grpSp>
      </p:grpSp>
      <p:grpSp>
        <p:nvGrpSpPr>
          <p:cNvPr id="175113" name="Group 58"/>
          <p:cNvGrpSpPr>
            <a:grpSpLocks/>
          </p:cNvGrpSpPr>
          <p:nvPr/>
        </p:nvGrpSpPr>
        <p:grpSpPr bwMode="auto">
          <a:xfrm>
            <a:off x="6149980" y="1722443"/>
            <a:ext cx="290513" cy="3959225"/>
            <a:chOff x="4367" y="1085"/>
            <a:chExt cx="198" cy="2494"/>
          </a:xfrm>
        </p:grpSpPr>
        <p:sp>
          <p:nvSpPr>
            <p:cNvPr id="175140" name="AutoShape 59"/>
            <p:cNvSpPr>
              <a:spLocks noChangeArrowheads="1"/>
            </p:cNvSpPr>
            <p:nvPr/>
          </p:nvSpPr>
          <p:spPr bwMode="auto">
            <a:xfrm>
              <a:off x="4367" y="1085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1" name="AutoShape 60"/>
            <p:cNvSpPr>
              <a:spLocks noChangeArrowheads="1"/>
            </p:cNvSpPr>
            <p:nvPr/>
          </p:nvSpPr>
          <p:spPr bwMode="auto">
            <a:xfrm>
              <a:off x="4367" y="1602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2" name="AutoShape 61"/>
            <p:cNvSpPr>
              <a:spLocks noChangeArrowheads="1"/>
            </p:cNvSpPr>
            <p:nvPr/>
          </p:nvSpPr>
          <p:spPr bwMode="auto">
            <a:xfrm>
              <a:off x="4367" y="2126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3" name="AutoShape 62"/>
            <p:cNvSpPr>
              <a:spLocks noChangeArrowheads="1"/>
            </p:cNvSpPr>
            <p:nvPr/>
          </p:nvSpPr>
          <p:spPr bwMode="auto">
            <a:xfrm>
              <a:off x="4367" y="2651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4" name="AutoShape 63"/>
            <p:cNvSpPr>
              <a:spLocks noChangeArrowheads="1"/>
            </p:cNvSpPr>
            <p:nvPr/>
          </p:nvSpPr>
          <p:spPr bwMode="auto">
            <a:xfrm>
              <a:off x="4367" y="3175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45" name="AutoShape 64"/>
            <p:cNvSpPr>
              <a:spLocks noChangeArrowheads="1"/>
            </p:cNvSpPr>
            <p:nvPr/>
          </p:nvSpPr>
          <p:spPr bwMode="auto">
            <a:xfrm>
              <a:off x="4367" y="3438"/>
              <a:ext cx="198" cy="141"/>
            </a:xfrm>
            <a:prstGeom prst="rightArrow">
              <a:avLst>
                <a:gd name="adj1" fmla="val 50000"/>
                <a:gd name="adj2" fmla="val 35106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grpSp>
        <p:nvGrpSpPr>
          <p:cNvPr id="175114" name="Group 65"/>
          <p:cNvGrpSpPr>
            <a:grpSpLocks/>
          </p:cNvGrpSpPr>
          <p:nvPr/>
        </p:nvGrpSpPr>
        <p:grpSpPr bwMode="auto">
          <a:xfrm>
            <a:off x="4114804" y="1222375"/>
            <a:ext cx="2119313" cy="450850"/>
            <a:chOff x="2780" y="799"/>
            <a:chExt cx="1559" cy="284"/>
          </a:xfrm>
        </p:grpSpPr>
        <p:sp>
          <p:nvSpPr>
            <p:cNvPr id="175138" name="Text Box 66"/>
            <p:cNvSpPr txBox="1">
              <a:spLocks noChangeArrowheads="1"/>
            </p:cNvSpPr>
            <p:nvPr/>
          </p:nvSpPr>
          <p:spPr bwMode="auto">
            <a:xfrm>
              <a:off x="2864" y="828"/>
              <a:ext cx="147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400">
                  <a:latin typeface="Arial Black" pitchFamily="34" charset="0"/>
                </a:rPr>
                <a:t>COUPLED MODEL</a:t>
              </a:r>
            </a:p>
          </p:txBody>
        </p:sp>
        <p:sp>
          <p:nvSpPr>
            <p:cNvPr id="175139" name="Rectangle 67"/>
            <p:cNvSpPr>
              <a:spLocks noChangeArrowheads="1"/>
            </p:cNvSpPr>
            <p:nvPr/>
          </p:nvSpPr>
          <p:spPr bwMode="auto">
            <a:xfrm>
              <a:off x="2780" y="799"/>
              <a:ext cx="1502" cy="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175115" name="Line 68"/>
          <p:cNvSpPr>
            <a:spLocks noChangeShapeType="1"/>
          </p:cNvSpPr>
          <p:nvPr/>
        </p:nvSpPr>
        <p:spPr bwMode="auto">
          <a:xfrm>
            <a:off x="5070475" y="2663825"/>
            <a:ext cx="0" cy="674688"/>
          </a:xfrm>
          <a:prstGeom prst="line">
            <a:avLst/>
          </a:prstGeom>
          <a:noFill/>
          <a:ln w="38100">
            <a:solidFill>
              <a:schemeClr val="bg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5116" name="Text Box 70"/>
          <p:cNvSpPr txBox="1">
            <a:spLocks noChangeArrowheads="1"/>
          </p:cNvSpPr>
          <p:nvPr/>
        </p:nvSpPr>
        <p:spPr bwMode="auto">
          <a:xfrm>
            <a:off x="6978650" y="1212865"/>
            <a:ext cx="195262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400" b="1" dirty="0">
                <a:latin typeface="Arial Black" pitchFamily="34" charset="0"/>
              </a:rPr>
              <a:t>Tailored Forecast  PRODUCTS</a:t>
            </a:r>
          </a:p>
          <a:p>
            <a:pPr>
              <a:spcBef>
                <a:spcPct val="50000"/>
              </a:spcBef>
            </a:pPr>
            <a:endParaRPr lang="en-GB" sz="1400" b="1" dirty="0">
              <a:latin typeface="Arial Black" pitchFamily="34" charset="0"/>
            </a:endParaRPr>
          </a:p>
        </p:txBody>
      </p:sp>
      <p:sp>
        <p:nvSpPr>
          <p:cNvPr id="175117" name="AutoShape 71"/>
          <p:cNvSpPr>
            <a:spLocks noChangeArrowheads="1"/>
          </p:cNvSpPr>
          <p:nvPr/>
        </p:nvSpPr>
        <p:spPr bwMode="auto">
          <a:xfrm>
            <a:off x="6399218" y="6354773"/>
            <a:ext cx="2701925" cy="414337"/>
          </a:xfrm>
          <a:prstGeom prst="hexagon">
            <a:avLst>
              <a:gd name="adj" fmla="val 21556"/>
              <a:gd name="vf" fmla="val 115470"/>
            </a:avLst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grpSp>
        <p:nvGrpSpPr>
          <p:cNvPr id="175118" name="Group 72"/>
          <p:cNvGrpSpPr>
            <a:grpSpLocks/>
          </p:cNvGrpSpPr>
          <p:nvPr/>
        </p:nvGrpSpPr>
        <p:grpSpPr bwMode="auto">
          <a:xfrm>
            <a:off x="168275" y="6354773"/>
            <a:ext cx="8975725" cy="414337"/>
            <a:chOff x="115" y="4059"/>
            <a:chExt cx="6125" cy="261"/>
          </a:xfrm>
        </p:grpSpPr>
        <p:sp>
          <p:nvSpPr>
            <p:cNvPr id="175133" name="AutoShape 73"/>
            <p:cNvSpPr>
              <a:spLocks noChangeArrowheads="1"/>
            </p:cNvSpPr>
            <p:nvPr/>
          </p:nvSpPr>
          <p:spPr bwMode="auto">
            <a:xfrm>
              <a:off x="115" y="4059"/>
              <a:ext cx="2325" cy="261"/>
            </a:xfrm>
            <a:prstGeom prst="hexagon">
              <a:avLst>
                <a:gd name="adj" fmla="val 27178"/>
                <a:gd name="vf" fmla="val 115470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34" name="AutoShape 74"/>
            <p:cNvSpPr>
              <a:spLocks noChangeArrowheads="1"/>
            </p:cNvSpPr>
            <p:nvPr/>
          </p:nvSpPr>
          <p:spPr bwMode="auto">
            <a:xfrm>
              <a:off x="2440" y="4059"/>
              <a:ext cx="1956" cy="261"/>
            </a:xfrm>
            <a:prstGeom prst="hexagon">
              <a:avLst>
                <a:gd name="adj" fmla="val 22864"/>
                <a:gd name="vf" fmla="val 115470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175135" name="Text Box 75"/>
            <p:cNvSpPr txBox="1">
              <a:spLocks noChangeArrowheads="1"/>
            </p:cNvSpPr>
            <p:nvPr/>
          </p:nvSpPr>
          <p:spPr bwMode="auto">
            <a:xfrm>
              <a:off x="427" y="4070"/>
              <a:ext cx="155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400" b="1"/>
                <a:t>Initialization</a:t>
              </a:r>
            </a:p>
          </p:txBody>
        </p:sp>
        <p:sp>
          <p:nvSpPr>
            <p:cNvPr id="175136" name="Text Box 76"/>
            <p:cNvSpPr txBox="1">
              <a:spLocks noChangeArrowheads="1"/>
            </p:cNvSpPr>
            <p:nvPr/>
          </p:nvSpPr>
          <p:spPr bwMode="auto">
            <a:xfrm>
              <a:off x="2553" y="4059"/>
              <a:ext cx="181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400" b="1"/>
                <a:t>Forward Integration</a:t>
              </a:r>
            </a:p>
          </p:txBody>
        </p:sp>
        <p:sp>
          <p:nvSpPr>
            <p:cNvPr id="175137" name="Text Box 77"/>
            <p:cNvSpPr txBox="1">
              <a:spLocks noChangeArrowheads="1"/>
            </p:cNvSpPr>
            <p:nvPr/>
          </p:nvSpPr>
          <p:spPr bwMode="auto">
            <a:xfrm>
              <a:off x="4426" y="4059"/>
              <a:ext cx="181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400" b="1"/>
                <a:t>Forecast Calibration</a:t>
              </a:r>
            </a:p>
          </p:txBody>
        </p:sp>
      </p:grpSp>
      <p:sp>
        <p:nvSpPr>
          <p:cNvPr id="175119" name="Text Box 78"/>
          <p:cNvSpPr txBox="1">
            <a:spLocks noChangeArrowheads="1"/>
          </p:cNvSpPr>
          <p:nvPr/>
        </p:nvSpPr>
        <p:spPr bwMode="auto">
          <a:xfrm>
            <a:off x="1289054" y="4059238"/>
            <a:ext cx="623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000" b="1">
                <a:solidFill>
                  <a:schemeClr val="bg1"/>
                </a:solidFill>
                <a:latin typeface="Times New Roman" pitchFamily="18" charset="0"/>
              </a:rPr>
              <a:t>OCEAN</a:t>
            </a:r>
          </a:p>
        </p:txBody>
      </p:sp>
      <p:grpSp>
        <p:nvGrpSpPr>
          <p:cNvPr id="175120" name="Group 82"/>
          <p:cNvGrpSpPr>
            <a:grpSpLocks/>
          </p:cNvGrpSpPr>
          <p:nvPr/>
        </p:nvGrpSpPr>
        <p:grpSpPr bwMode="auto">
          <a:xfrm>
            <a:off x="6448443" y="1493838"/>
            <a:ext cx="700091" cy="4724400"/>
            <a:chOff x="4400" y="941"/>
            <a:chExt cx="478" cy="2976"/>
          </a:xfrm>
        </p:grpSpPr>
        <p:sp>
          <p:nvSpPr>
            <p:cNvPr id="175131" name="Text Box 83"/>
            <p:cNvSpPr txBox="1">
              <a:spLocks noChangeArrowheads="1"/>
            </p:cNvSpPr>
            <p:nvPr/>
          </p:nvSpPr>
          <p:spPr bwMode="auto">
            <a:xfrm rot="16200000">
              <a:off x="3017" y="2324"/>
              <a:ext cx="2976" cy="21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400" b="1" dirty="0">
                  <a:solidFill>
                    <a:schemeClr val="bg1"/>
                  </a:solidFill>
                  <a:latin typeface="Times New Roman" pitchFamily="18" charset="0"/>
                </a:rPr>
                <a:t>PROBABILISTIC CALIBRATED FORECAST</a:t>
              </a:r>
            </a:p>
          </p:txBody>
        </p:sp>
        <p:sp>
          <p:nvSpPr>
            <p:cNvPr id="175132" name="AutoShape 84"/>
            <p:cNvSpPr>
              <a:spLocks noChangeArrowheads="1"/>
            </p:cNvSpPr>
            <p:nvPr/>
          </p:nvSpPr>
          <p:spPr bwMode="auto">
            <a:xfrm>
              <a:off x="4594" y="2245"/>
              <a:ext cx="284" cy="255"/>
            </a:xfrm>
            <a:prstGeom prst="rightArrow">
              <a:avLst>
                <a:gd name="adj1" fmla="val 50000"/>
                <a:gd name="adj2" fmla="val 27843"/>
              </a:avLst>
            </a:prstGeom>
            <a:solidFill>
              <a:schemeClr val="accent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pic>
        <p:nvPicPr>
          <p:cNvPr id="175121" name="Picture 85" descr="NINO34_Jan200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82704" y="4995075"/>
            <a:ext cx="1395413" cy="1485900"/>
          </a:xfrm>
          <a:prstGeom prst="rect">
            <a:avLst/>
          </a:prstGeom>
          <a:solidFill>
            <a:schemeClr val="bg1"/>
          </a:solidFill>
          <a:ln w="28575">
            <a:solidFill>
              <a:srgbClr val="9EC9FC"/>
            </a:solidFill>
            <a:miter lim="800000"/>
            <a:headEnd/>
            <a:tailEnd/>
          </a:ln>
        </p:spPr>
      </p:pic>
      <p:pic>
        <p:nvPicPr>
          <p:cNvPr id="175122" name="Picture 86" descr="ecmw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6"/>
          <a:stretch>
            <a:fillRect/>
          </a:stretch>
        </p:blipFill>
        <p:spPr bwMode="auto">
          <a:xfrm>
            <a:off x="6715919" y="3766344"/>
            <a:ext cx="1952729" cy="1339850"/>
          </a:xfrm>
          <a:prstGeom prst="rect">
            <a:avLst/>
          </a:prstGeom>
          <a:solidFill>
            <a:schemeClr val="bg1"/>
          </a:solidFill>
          <a:ln w="38100">
            <a:solidFill>
              <a:srgbClr val="9EC9FC"/>
            </a:solidFill>
            <a:miter lim="800000"/>
            <a:headEnd/>
            <a:tailEnd/>
          </a:ln>
        </p:spPr>
      </p:pic>
      <p:sp>
        <p:nvSpPr>
          <p:cNvPr id="27" name="U-Turn Arrow 26"/>
          <p:cNvSpPr/>
          <p:nvPr/>
        </p:nvSpPr>
        <p:spPr bwMode="auto">
          <a:xfrm>
            <a:off x="1631209" y="962027"/>
            <a:ext cx="6135687" cy="304800"/>
          </a:xfrm>
          <a:prstGeom prst="uturnArrow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GB"/>
          </a:p>
        </p:txBody>
      </p:sp>
      <p:sp>
        <p:nvSpPr>
          <p:cNvPr id="175124" name="TextBox 27"/>
          <p:cNvSpPr txBox="1">
            <a:spLocks noChangeArrowheads="1"/>
          </p:cNvSpPr>
          <p:nvPr/>
        </p:nvSpPr>
        <p:spPr bwMode="auto">
          <a:xfrm>
            <a:off x="7572375" y="4754573"/>
            <a:ext cx="1358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800"/>
              <a:t>Seasonal forecasts of Tropical  cyclones</a:t>
            </a:r>
          </a:p>
        </p:txBody>
      </p:sp>
      <p:sp>
        <p:nvSpPr>
          <p:cNvPr id="175125" name="TextBox 28"/>
          <p:cNvSpPr txBox="1">
            <a:spLocks noChangeArrowheads="1"/>
          </p:cNvSpPr>
          <p:nvPr/>
        </p:nvSpPr>
        <p:spPr bwMode="auto">
          <a:xfrm>
            <a:off x="7148513" y="5973763"/>
            <a:ext cx="11033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000"/>
              <a:t>ENSO outlook</a:t>
            </a:r>
          </a:p>
        </p:txBody>
      </p:sp>
      <p:pic>
        <p:nvPicPr>
          <p:cNvPr id="1751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941" y="1676400"/>
            <a:ext cx="1493838" cy="94456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5127" name="Group 30"/>
          <p:cNvGrpSpPr>
            <a:grpSpLocks/>
          </p:cNvGrpSpPr>
          <p:nvPr/>
        </p:nvGrpSpPr>
        <p:grpSpPr bwMode="auto">
          <a:xfrm>
            <a:off x="7088664" y="2720976"/>
            <a:ext cx="1200150" cy="914400"/>
            <a:chOff x="7331803" y="2941635"/>
            <a:chExt cx="1200767" cy="914402"/>
          </a:xfrm>
        </p:grpSpPr>
        <p:pic>
          <p:nvPicPr>
            <p:cNvPr id="175129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55" b="8168"/>
            <a:stretch>
              <a:fillRect/>
            </a:stretch>
          </p:blipFill>
          <p:spPr bwMode="auto">
            <a:xfrm>
              <a:off x="7331803" y="2941635"/>
              <a:ext cx="1200767" cy="91440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7338156" y="2959097"/>
              <a:ext cx="1194414" cy="3385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GB" sz="800" dirty="0"/>
                <a:t>Extreme Forecast Index</a:t>
              </a:r>
            </a:p>
          </p:txBody>
        </p:sp>
      </p:grpSp>
      <p:sp>
        <p:nvSpPr>
          <p:cNvPr id="90" name="U-Turn Arrow 89"/>
          <p:cNvSpPr/>
          <p:nvPr/>
        </p:nvSpPr>
        <p:spPr bwMode="auto">
          <a:xfrm flipV="1">
            <a:off x="1752600" y="6053148"/>
            <a:ext cx="6134100" cy="306387"/>
          </a:xfrm>
          <a:prstGeom prst="uturnArrow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716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7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5" y="188913"/>
            <a:ext cx="8064822" cy="608012"/>
          </a:xfrm>
        </p:spPr>
        <p:txBody>
          <a:bodyPr/>
          <a:lstStyle/>
          <a:p>
            <a:r>
              <a:rPr lang="en-GB" sz="2800" b="1" dirty="0" smtClean="0"/>
              <a:t>Ocean versus Atmosphere: some facts</a:t>
            </a:r>
          </a:p>
        </p:txBody>
      </p:sp>
      <p:sp>
        <p:nvSpPr>
          <p:cNvPr id="3317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5" y="908054"/>
            <a:ext cx="8640763" cy="547211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1600" b="1" u="sng" dirty="0" smtClean="0"/>
              <a:t>Spatial/time scales </a:t>
            </a:r>
            <a:r>
              <a:rPr lang="en-GB" sz="1600" dirty="0" smtClean="0"/>
              <a:t>The radius of deformation in the ocean is small (~30km) compared to the atmosphere (~3000km). </a:t>
            </a:r>
          </a:p>
          <a:p>
            <a:pPr lvl="1">
              <a:buFont typeface="Wingdings" pitchFamily="2" charset="2"/>
              <a:buNone/>
            </a:pPr>
            <a:r>
              <a:rPr lang="en-GB" sz="1400" dirty="0" smtClean="0">
                <a:solidFill>
                  <a:srgbClr val="0000CC"/>
                </a:solidFill>
              </a:rPr>
              <a:t>Radius of deformation =c/f where c= speed of gravity waves.  </a:t>
            </a:r>
          </a:p>
          <a:p>
            <a:pPr lvl="1">
              <a:buFont typeface="Wingdings" pitchFamily="2" charset="2"/>
              <a:buNone/>
            </a:pPr>
            <a:r>
              <a:rPr lang="en-GB" sz="1400" dirty="0" smtClean="0">
                <a:solidFill>
                  <a:srgbClr val="0000CC"/>
                </a:solidFill>
              </a:rPr>
              <a:t>In the ocean c~&lt;3m/s for </a:t>
            </a:r>
            <a:r>
              <a:rPr lang="en-GB" sz="1400" dirty="0" err="1" smtClean="0">
                <a:solidFill>
                  <a:srgbClr val="0000CC"/>
                </a:solidFill>
              </a:rPr>
              <a:t>baroclinic</a:t>
            </a:r>
            <a:r>
              <a:rPr lang="en-GB" sz="1400" dirty="0" smtClean="0">
                <a:solidFill>
                  <a:srgbClr val="0000CC"/>
                </a:solidFill>
              </a:rPr>
              <a:t> processes. </a:t>
            </a:r>
          </a:p>
          <a:p>
            <a:pPr lvl="1">
              <a:buFont typeface="Wingdings" pitchFamily="2" charset="2"/>
              <a:buNone/>
            </a:pPr>
            <a:r>
              <a:rPr lang="en-GB" sz="1400" dirty="0" smtClean="0">
                <a:solidFill>
                  <a:srgbClr val="0000CC"/>
                </a:solidFill>
              </a:rPr>
              <a:t>Smaller spatial scales and Longer time scales</a:t>
            </a:r>
          </a:p>
          <a:p>
            <a:pPr marL="0" indent="0">
              <a:lnSpc>
                <a:spcPct val="100000"/>
              </a:lnSpc>
              <a:spcAft>
                <a:spcPct val="0"/>
              </a:spcAft>
              <a:buNone/>
            </a:pPr>
            <a:endParaRPr lang="en-GB" sz="1600" dirty="0" smtClean="0"/>
          </a:p>
          <a:p>
            <a:pPr>
              <a:lnSpc>
                <a:spcPct val="100000"/>
              </a:lnSpc>
            </a:pPr>
            <a:r>
              <a:rPr lang="en-GB" sz="1600" b="1" u="sng" dirty="0" smtClean="0"/>
              <a:t>The ocean is strongly stratified in the vertical, </a:t>
            </a:r>
            <a:r>
              <a:rPr lang="en-GB" sz="1600" dirty="0" smtClean="0"/>
              <a:t>although deep convection also occurs</a:t>
            </a:r>
          </a:p>
          <a:p>
            <a:pPr lvl="1">
              <a:buFont typeface="Wingdings" pitchFamily="2" charset="2"/>
              <a:buNone/>
            </a:pPr>
            <a:r>
              <a:rPr lang="en-GB" sz="1400" dirty="0" smtClean="0">
                <a:solidFill>
                  <a:srgbClr val="0000CC"/>
                </a:solidFill>
              </a:rPr>
              <a:t>Density is determined by Temperature and Salinity</a:t>
            </a:r>
          </a:p>
          <a:p>
            <a:pPr lvl="1"/>
            <a:endParaRPr lang="en-GB" sz="1400" dirty="0" smtClean="0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</a:pPr>
            <a:r>
              <a:rPr lang="en-GB" sz="1600" b="1" u="sng" dirty="0" smtClean="0">
                <a:solidFill>
                  <a:srgbClr val="0D0D0D"/>
                </a:solidFill>
              </a:rPr>
              <a:t>The ocean is forced at the surface</a:t>
            </a:r>
            <a:r>
              <a:rPr lang="en-GB" sz="1600" dirty="0" smtClean="0">
                <a:solidFill>
                  <a:srgbClr val="0D0D0D"/>
                </a:solidFill>
              </a:rPr>
              <a:t> by the wind/waves, by heating/cooling, and by fresh-water fluxes. </a:t>
            </a:r>
          </a:p>
          <a:p>
            <a:pPr marL="566738" lvl="1" indent="0">
              <a:lnSpc>
                <a:spcPct val="90000"/>
              </a:lnSpc>
              <a:buNone/>
            </a:pPr>
            <a:r>
              <a:rPr lang="en-GB" sz="1400" dirty="0">
                <a:solidFill>
                  <a:srgbClr val="0000CC"/>
                </a:solidFill>
              </a:rPr>
              <a:t>U</a:t>
            </a:r>
            <a:r>
              <a:rPr lang="en-GB" sz="1400" dirty="0" smtClean="0">
                <a:solidFill>
                  <a:srgbClr val="0000CC"/>
                </a:solidFill>
              </a:rPr>
              <a:t>ncertainty </a:t>
            </a:r>
            <a:r>
              <a:rPr lang="en-GB" sz="1400" dirty="0">
                <a:solidFill>
                  <a:srgbClr val="0000CC"/>
                </a:solidFill>
              </a:rPr>
              <a:t>in forcing fluxes contributes to uncertainty in model </a:t>
            </a:r>
            <a:r>
              <a:rPr lang="en-GB" sz="1400" dirty="0" smtClean="0">
                <a:solidFill>
                  <a:srgbClr val="0000CC"/>
                </a:solidFill>
              </a:rPr>
              <a:t>results.</a:t>
            </a:r>
          </a:p>
          <a:p>
            <a:pPr marL="566738" lvl="1" indent="0">
              <a:lnSpc>
                <a:spcPct val="90000"/>
              </a:lnSpc>
              <a:buNone/>
            </a:pPr>
            <a:r>
              <a:rPr lang="en-GB" sz="1400" dirty="0" smtClean="0">
                <a:solidFill>
                  <a:srgbClr val="0000CC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GB" sz="1600" b="1" u="sng" dirty="0"/>
              <a:t>The electromagnetic radiation does not penetrate into the ocean</a:t>
            </a:r>
            <a:r>
              <a:rPr lang="en-GB" sz="1600" dirty="0"/>
              <a:t>, which makes the deep ocean difficult to observe from satellites</a:t>
            </a:r>
            <a:r>
              <a:rPr lang="en-GB" sz="2000" dirty="0"/>
              <a:t>.</a:t>
            </a:r>
          </a:p>
          <a:p>
            <a:pPr marL="566738" lvl="1" indent="0">
              <a:lnSpc>
                <a:spcPct val="90000"/>
              </a:lnSpc>
              <a:buNone/>
            </a:pPr>
            <a:r>
              <a:rPr lang="en-GB" sz="1400" dirty="0">
                <a:solidFill>
                  <a:srgbClr val="0000CC"/>
                </a:solidFill>
              </a:rPr>
              <a:t>The surface of the ocean can however be observed from </a:t>
            </a:r>
            <a:r>
              <a:rPr lang="en-GB" sz="1400" dirty="0" smtClean="0">
                <a:solidFill>
                  <a:srgbClr val="0000CC"/>
                </a:solidFill>
              </a:rPr>
              <a:t>space</a:t>
            </a:r>
          </a:p>
          <a:p>
            <a:pPr marL="90488" indent="0">
              <a:lnSpc>
                <a:spcPct val="90000"/>
              </a:lnSpc>
              <a:buNone/>
            </a:pPr>
            <a:endParaRPr lang="en-GB" sz="1400" dirty="0">
              <a:solidFill>
                <a:srgbClr val="0000CC"/>
              </a:solidFill>
            </a:endParaRPr>
          </a:p>
          <a:p>
            <a:pPr indent="-285750">
              <a:lnSpc>
                <a:spcPct val="90000"/>
              </a:lnSpc>
            </a:pPr>
            <a:r>
              <a:rPr lang="en-GB" sz="1600" b="1" u="sng" dirty="0" smtClean="0"/>
              <a:t>The ocean has continental boundaries; </a:t>
            </a:r>
            <a:r>
              <a:rPr lang="en-GB" sz="1600" dirty="0" smtClean="0"/>
              <a:t>dealing with them is not trivial in data assimilation</a:t>
            </a:r>
          </a:p>
        </p:txBody>
      </p:sp>
    </p:spTree>
    <p:extLst>
      <p:ext uri="{BB962C8B-B14F-4D97-AF65-F5344CB8AC3E}">
        <p14:creationId xmlns:p14="http://schemas.microsoft.com/office/powerpoint/2010/main" val="198700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802" name="Image 8" descr="Seawinds.png"/>
          <p:cNvPicPr>
            <a:picLocks noChangeAspect="1"/>
          </p:cNvPicPr>
          <p:nvPr/>
        </p:nvPicPr>
        <p:blipFill rotWithShape="1">
          <a:blip r:embed="rId3" cstate="print"/>
          <a:srcRect t="5345"/>
          <a:stretch/>
        </p:blipFill>
        <p:spPr bwMode="auto">
          <a:xfrm>
            <a:off x="323528" y="1196752"/>
            <a:ext cx="4662488" cy="238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2803" name="Text Box 42"/>
          <p:cNvSpPr txBox="1">
            <a:spLocks noChangeArrowheads="1"/>
          </p:cNvSpPr>
          <p:nvPr/>
        </p:nvSpPr>
        <p:spPr bwMode="auto">
          <a:xfrm>
            <a:off x="4951348" y="2979929"/>
            <a:ext cx="4268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rgbClr val="3333FF"/>
                </a:solidFill>
                <a:latin typeface="Calibri" pitchFamily="34" charset="0"/>
              </a:rPr>
              <a:t>1/12 </a:t>
            </a:r>
            <a:r>
              <a:rPr lang="en-GB" sz="1800" dirty="0" smtClean="0">
                <a:solidFill>
                  <a:srgbClr val="3333FF"/>
                </a:solidFill>
                <a:latin typeface="Calibri" pitchFamily="34" charset="0"/>
              </a:rPr>
              <a:t>NEMO </a:t>
            </a:r>
            <a:r>
              <a:rPr lang="en-GB" sz="1800" dirty="0" smtClean="0">
                <a:solidFill>
                  <a:srgbClr val="3333FF"/>
                </a:solidFill>
                <a:latin typeface="Calibri" pitchFamily="34" charset="0"/>
              </a:rPr>
              <a:t>Ocean </a:t>
            </a:r>
            <a:r>
              <a:rPr lang="en-GB" sz="1800" dirty="0">
                <a:solidFill>
                  <a:srgbClr val="3333FF"/>
                </a:solidFill>
                <a:latin typeface="Calibri" pitchFamily="34" charset="0"/>
              </a:rPr>
              <a:t>current </a:t>
            </a:r>
            <a:r>
              <a:rPr lang="en-GB" sz="1800" dirty="0" smtClean="0">
                <a:solidFill>
                  <a:srgbClr val="3333FF"/>
                </a:solidFill>
                <a:latin typeface="Calibri" pitchFamily="34" charset="0"/>
              </a:rPr>
              <a:t>speed (cm/s)</a:t>
            </a:r>
            <a:endParaRPr lang="en-GB" sz="1200" dirty="0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332804" name="Text Box 42"/>
          <p:cNvSpPr txBox="1">
            <a:spLocks noChangeArrowheads="1"/>
          </p:cNvSpPr>
          <p:nvPr/>
        </p:nvSpPr>
        <p:spPr bwMode="auto">
          <a:xfrm>
            <a:off x="839788" y="914136"/>
            <a:ext cx="3997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rgbClr val="3333FF"/>
                </a:solidFill>
                <a:latin typeface="Calibri" pitchFamily="34" charset="0"/>
              </a:rPr>
              <a:t>Atmospheric wind speed  </a:t>
            </a:r>
            <a:r>
              <a:rPr lang="en-GB" sz="1800" dirty="0" smtClean="0">
                <a:solidFill>
                  <a:srgbClr val="3333FF"/>
                </a:solidFill>
                <a:latin typeface="Calibri" pitchFamily="34" charset="0"/>
              </a:rPr>
              <a:t>(m/s) </a:t>
            </a:r>
            <a:endParaRPr lang="en-GB" sz="1800" dirty="0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332806" name="ZoneTexte 10"/>
          <p:cNvSpPr txBox="1">
            <a:spLocks noChangeArrowheads="1"/>
          </p:cNvSpPr>
          <p:nvPr/>
        </p:nvSpPr>
        <p:spPr bwMode="auto">
          <a:xfrm>
            <a:off x="323529" y="784281"/>
            <a:ext cx="1341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0" dirty="0">
                <a:latin typeface="Calibri" pitchFamily="34" charset="0"/>
              </a:rPr>
              <a:t>(Zhang et al., )</a:t>
            </a:r>
          </a:p>
        </p:txBody>
      </p:sp>
      <p:sp>
        <p:nvSpPr>
          <p:cNvPr id="332808" name="Text Box 5"/>
          <p:cNvSpPr txBox="1">
            <a:spLocks noChangeArrowheads="1"/>
          </p:cNvSpPr>
          <p:nvPr/>
        </p:nvSpPr>
        <p:spPr bwMode="auto">
          <a:xfrm>
            <a:off x="7481890" y="2"/>
            <a:ext cx="1662112" cy="3095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0">
                <a:solidFill>
                  <a:schemeClr val="bg1"/>
                </a:solidFill>
                <a:latin typeface="Calibri" pitchFamily="34" charset="0"/>
              </a:rPr>
              <a:t>2 - Ocean Weather </a:t>
            </a:r>
            <a:endParaRPr lang="fr-FR" sz="1400" b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49288" y="155575"/>
            <a:ext cx="8375650" cy="6096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2pPr>
            <a:lvl3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3pPr>
            <a:lvl4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4pPr>
            <a:lvl5pPr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5pPr>
            <a:lvl6pPr marL="4572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6pPr>
            <a:lvl7pPr marL="9144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7pPr>
            <a:lvl8pPr marL="13716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8pPr>
            <a:lvl9pPr marL="1828800" algn="l" rtl="0" eaLnBrk="0" fontAlgn="base" hangingPunct="0">
              <a:lnSpc>
                <a:spcPts val="32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GB" sz="2400" b="1" kern="0" dirty="0" smtClean="0"/>
              <a:t>Ocean spatial scales</a:t>
            </a:r>
            <a:endParaRPr lang="en-US" sz="2400" b="1" kern="0" dirty="0" smtClean="0"/>
          </a:p>
        </p:txBody>
      </p:sp>
      <p:pic>
        <p:nvPicPr>
          <p:cNvPr id="25602" name="Picture 2" descr="https://auraoupa.github.io/template4/assets/img/DRAKKAR-ORCA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422364"/>
            <a:ext cx="4823936" cy="291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1432396"/>
            <a:ext cx="2722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Wind speed up to 20m/s</a:t>
            </a:r>
          </a:p>
          <a:p>
            <a:r>
              <a:rPr lang="en-GB" sz="1600" b="0" dirty="0" smtClean="0"/>
              <a:t>With large spatial scales</a:t>
            </a:r>
            <a:endParaRPr lang="en-GB" sz="1600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603406" y="4589004"/>
            <a:ext cx="3536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/>
              <a:t>Ocean current speed up to 1m/s</a:t>
            </a:r>
          </a:p>
          <a:p>
            <a:r>
              <a:rPr lang="en-GB" sz="1600" b="0" dirty="0" smtClean="0"/>
              <a:t>With smaller spatial scales</a:t>
            </a:r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33317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/>
              <a:t>Ocean time scales: from hours to centuries </a:t>
            </a:r>
            <a:endParaRPr lang="en-US" sz="2400" b="1" dirty="0" smtClean="0"/>
          </a:p>
        </p:txBody>
      </p:sp>
      <p:pic>
        <p:nvPicPr>
          <p:cNvPr id="4" name="Picture 3" descr="conveyer_new"/>
          <p:cNvPicPr>
            <a:picLocks noChangeAspect="1" noChangeArrowheads="1"/>
          </p:cNvPicPr>
          <p:nvPr/>
        </p:nvPicPr>
        <p:blipFill rotWithShape="1">
          <a:blip r:embed="rId3" cstate="print"/>
          <a:srcRect b="14558"/>
          <a:stretch/>
        </p:blipFill>
        <p:spPr bwMode="auto">
          <a:xfrm>
            <a:off x="467544" y="2060848"/>
            <a:ext cx="6912768" cy="449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774930"/>
            <a:ext cx="4967208" cy="276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3928" y="920941"/>
            <a:ext cx="3384376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ts val="1800"/>
              </a:lnSpc>
              <a:spcAft>
                <a:spcPts val="0"/>
              </a:spcAft>
              <a:buClr>
                <a:srgbClr val="000000"/>
              </a:buClr>
            </a:pPr>
            <a:r>
              <a:rPr lang="en-GB" sz="1200" kern="0" dirty="0">
                <a:solidFill>
                  <a:srgbClr val="000000"/>
                </a:solidFill>
                <a:latin typeface="Verdana"/>
              </a:rPr>
              <a:t>Wind </a:t>
            </a:r>
            <a:r>
              <a:rPr lang="en-GB" sz="1200" kern="0" dirty="0" smtClean="0">
                <a:solidFill>
                  <a:srgbClr val="000000"/>
                </a:solidFill>
                <a:latin typeface="Verdana"/>
              </a:rPr>
              <a:t>Driven</a:t>
            </a:r>
            <a:r>
              <a:rPr lang="en-GB" sz="1200" b="0" kern="0" dirty="0" smtClean="0">
                <a:solidFill>
                  <a:srgbClr val="000000"/>
                </a:solidFill>
                <a:latin typeface="Verdana"/>
              </a:rPr>
              <a:t>: Gyres, Western </a:t>
            </a:r>
            <a:r>
              <a:rPr lang="en-GB" sz="1200" b="0" kern="0" dirty="0">
                <a:solidFill>
                  <a:srgbClr val="000000"/>
                </a:solidFill>
                <a:latin typeface="Verdana"/>
              </a:rPr>
              <a:t>Boundary </a:t>
            </a:r>
            <a:r>
              <a:rPr lang="en-GB" sz="1200" b="0" kern="0" dirty="0" smtClean="0">
                <a:solidFill>
                  <a:srgbClr val="000000"/>
                </a:solidFill>
                <a:latin typeface="Verdana"/>
              </a:rPr>
              <a:t>Currents, Upwelling </a:t>
            </a:r>
            <a:r>
              <a:rPr lang="en-GB" sz="1200" b="0" kern="0" dirty="0">
                <a:solidFill>
                  <a:srgbClr val="000000"/>
                </a:solidFill>
                <a:latin typeface="Verdana"/>
              </a:rPr>
              <a:t>regions (coastal, equatorial</a:t>
            </a:r>
            <a:r>
              <a:rPr lang="en-GB" sz="1200" b="0" kern="0" dirty="0" smtClean="0">
                <a:solidFill>
                  <a:srgbClr val="000000"/>
                </a:solidFill>
                <a:latin typeface="Verdana"/>
              </a:rPr>
              <a:t>), Ekman pumping  </a:t>
            </a:r>
            <a:r>
              <a:rPr lang="en-GB" sz="1200" b="0" kern="0" dirty="0">
                <a:solidFill>
                  <a:srgbClr val="000000"/>
                </a:solidFill>
                <a:latin typeface="Verdana"/>
              </a:rPr>
              <a:t>and </a:t>
            </a:r>
            <a:r>
              <a:rPr lang="en-GB" sz="1200" b="0" kern="0" dirty="0" err="1">
                <a:solidFill>
                  <a:srgbClr val="000000"/>
                </a:solidFill>
                <a:latin typeface="Verdana"/>
              </a:rPr>
              <a:t>subduction</a:t>
            </a:r>
            <a:endParaRPr lang="en-GB" sz="1200" b="0" kern="0" dirty="0">
              <a:solidFill>
                <a:srgbClr val="000000"/>
              </a:solidFill>
              <a:latin typeface="Verdana"/>
            </a:endParaRPr>
          </a:p>
          <a:p>
            <a:pPr marL="852488" lvl="1" indent="-285750" algn="l">
              <a:spcBef>
                <a:spcPct val="20000"/>
              </a:spcBef>
            </a:pPr>
            <a:endParaRPr lang="en-GB" sz="1200" b="0" kern="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3419872" y="1412776"/>
            <a:ext cx="57606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48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8104" y="4365104"/>
            <a:ext cx="1637670" cy="86248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1200" b="1" dirty="0" smtClean="0"/>
              <a:t>Density Driven: </a:t>
            </a:r>
            <a:r>
              <a:rPr lang="en-GB" sz="1200" dirty="0" err="1" smtClean="0"/>
              <a:t>Thermohaline</a:t>
            </a:r>
            <a:r>
              <a:rPr lang="en-GB" sz="1200" dirty="0" smtClean="0"/>
              <a:t> Circulation</a:t>
            </a:r>
          </a:p>
          <a:p>
            <a:pPr marL="0" indent="0">
              <a:lnSpc>
                <a:spcPct val="150000"/>
              </a:lnSpc>
              <a:buNone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65882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200900" cy="576262"/>
          </a:xfrm>
        </p:spPr>
        <p:txBody>
          <a:bodyPr/>
          <a:lstStyle/>
          <a:p>
            <a:r>
              <a:rPr lang="en-GB" sz="2400" b="1" dirty="0" smtClean="0"/>
              <a:t>The Ocean Observing system</a:t>
            </a:r>
            <a:endParaRPr lang="en-US" sz="2400" b="1" dirty="0" smtClean="0"/>
          </a:p>
        </p:txBody>
      </p:sp>
      <p:grpSp>
        <p:nvGrpSpPr>
          <p:cNvPr id="30724" name="Group 9"/>
          <p:cNvGrpSpPr>
            <a:grpSpLocks/>
          </p:cNvGrpSpPr>
          <p:nvPr/>
        </p:nvGrpSpPr>
        <p:grpSpPr bwMode="auto">
          <a:xfrm>
            <a:off x="6418268" y="500042"/>
            <a:ext cx="2725737" cy="2406650"/>
            <a:chOff x="4209" y="663"/>
            <a:chExt cx="1723" cy="1516"/>
          </a:xfrm>
        </p:grpSpPr>
        <p:pic>
          <p:nvPicPr>
            <p:cNvPr id="30740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09" y="1071"/>
              <a:ext cx="1014" cy="714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</p:pic>
        <p:sp>
          <p:nvSpPr>
            <p:cNvPr id="30741" name="Text Box 11"/>
            <p:cNvSpPr txBox="1">
              <a:spLocks noChangeArrowheads="1"/>
            </p:cNvSpPr>
            <p:nvPr/>
          </p:nvSpPr>
          <p:spPr bwMode="auto">
            <a:xfrm>
              <a:off x="4254" y="663"/>
              <a:ext cx="1633" cy="446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 dirty="0" smtClean="0">
                  <a:latin typeface="Helvetica" pitchFamily="34" charset="0"/>
                </a:rPr>
                <a:t>Ship based (XBT, CTD)</a:t>
              </a:r>
              <a:endParaRPr lang="en-US" sz="2000" dirty="0">
                <a:latin typeface="Helvetica" pitchFamily="34" charset="0"/>
              </a:endParaRPr>
            </a:p>
          </p:txBody>
        </p:sp>
        <p:pic>
          <p:nvPicPr>
            <p:cNvPr id="30742" name="Picture 12" descr="splash-bar-sm"/>
            <p:cNvPicPr>
              <a:picLocks noChangeAspect="1" noChangeArrowheads="1"/>
            </p:cNvPicPr>
            <p:nvPr/>
          </p:nvPicPr>
          <p:blipFill>
            <a:blip r:embed="rId4" cstate="print"/>
            <a:srcRect l="37175" r="45782"/>
            <a:stretch>
              <a:fillRect/>
            </a:stretch>
          </p:blipFill>
          <p:spPr bwMode="auto">
            <a:xfrm>
              <a:off x="4934" y="1570"/>
              <a:ext cx="998" cy="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85720" y="1000108"/>
            <a:ext cx="2659063" cy="3816350"/>
            <a:chOff x="2939" y="1207"/>
            <a:chExt cx="1811" cy="3494"/>
          </a:xfrm>
        </p:grpSpPr>
        <p:grpSp>
          <p:nvGrpSpPr>
            <p:cNvPr id="30733" name="Group 14"/>
            <p:cNvGrpSpPr>
              <a:grpSpLocks/>
            </p:cNvGrpSpPr>
            <p:nvPr/>
          </p:nvGrpSpPr>
          <p:grpSpPr bwMode="auto">
            <a:xfrm>
              <a:off x="2939" y="1253"/>
              <a:ext cx="1811" cy="3448"/>
              <a:chOff x="0" y="527"/>
              <a:chExt cx="1811" cy="3448"/>
            </a:xfrm>
          </p:grpSpPr>
          <p:pic>
            <p:nvPicPr>
              <p:cNvPr id="30735" name="Picture 1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0" y="527"/>
                <a:ext cx="1424" cy="1266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  <p:pic>
            <p:nvPicPr>
              <p:cNvPr id="30736" name="Picture 16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0" y="2478"/>
                <a:ext cx="807" cy="1497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  <p:pic>
            <p:nvPicPr>
              <p:cNvPr id="30737" name="Picture 1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52" y="1991"/>
                <a:ext cx="1459" cy="6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738" name="Picture 1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07" y="2478"/>
                <a:ext cx="944" cy="709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  <p:pic>
            <p:nvPicPr>
              <p:cNvPr id="30739" name="Picture 19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716" y="3203"/>
                <a:ext cx="1026" cy="692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</p:grpSp>
        <p:sp>
          <p:nvSpPr>
            <p:cNvPr id="30734" name="Text Box 20"/>
            <p:cNvSpPr txBox="1">
              <a:spLocks noChangeArrowheads="1"/>
            </p:cNvSpPr>
            <p:nvPr/>
          </p:nvSpPr>
          <p:spPr bwMode="auto">
            <a:xfrm>
              <a:off x="3391" y="1207"/>
              <a:ext cx="999" cy="36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>
                  <a:latin typeface="Helvetica" pitchFamily="34" charset="0"/>
                </a:rPr>
                <a:t>Moorings</a:t>
              </a:r>
              <a:endParaRPr lang="en-US" sz="2000">
                <a:latin typeface="Helvetica" pitchFamily="34" charset="0"/>
              </a:endParaRP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437313" y="3143250"/>
            <a:ext cx="2706687" cy="2713037"/>
            <a:chOff x="4254" y="2387"/>
            <a:chExt cx="1847" cy="1709"/>
          </a:xfrm>
        </p:grpSpPr>
        <p:pic>
          <p:nvPicPr>
            <p:cNvPr id="30727" name="Picture 22" descr="splash-bar-sm"/>
            <p:cNvPicPr>
              <a:picLocks noChangeAspect="1" noChangeArrowheads="1"/>
            </p:cNvPicPr>
            <p:nvPr/>
          </p:nvPicPr>
          <p:blipFill>
            <a:blip r:embed="rId4" cstate="print"/>
            <a:srcRect l="-17" r="85297"/>
            <a:stretch>
              <a:fillRect/>
            </a:stretch>
          </p:blipFill>
          <p:spPr bwMode="auto">
            <a:xfrm>
              <a:off x="5116" y="2387"/>
              <a:ext cx="862" cy="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8" name="Text Box 23"/>
            <p:cNvSpPr txBox="1">
              <a:spLocks noChangeArrowheads="1"/>
            </p:cNvSpPr>
            <p:nvPr/>
          </p:nvSpPr>
          <p:spPr bwMode="auto">
            <a:xfrm>
              <a:off x="4345" y="2387"/>
              <a:ext cx="1723" cy="25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>
                  <a:latin typeface="Helvetica" pitchFamily="34" charset="0"/>
                </a:rPr>
                <a:t>Satellite</a:t>
              </a:r>
              <a:endParaRPr lang="en-US" sz="2000">
                <a:latin typeface="Helvetica" pitchFamily="34" charset="0"/>
              </a:endParaRPr>
            </a:p>
          </p:txBody>
        </p:sp>
        <p:pic>
          <p:nvPicPr>
            <p:cNvPr id="30729" name="Picture 24" descr="splash-bar-sm"/>
            <p:cNvPicPr>
              <a:picLocks noChangeAspect="1" noChangeArrowheads="1"/>
            </p:cNvPicPr>
            <p:nvPr/>
          </p:nvPicPr>
          <p:blipFill>
            <a:blip r:embed="rId4" cstate="print"/>
            <a:srcRect l="54202" r="27202"/>
            <a:stretch>
              <a:fillRect/>
            </a:stretch>
          </p:blipFill>
          <p:spPr bwMode="auto">
            <a:xfrm>
              <a:off x="4299" y="2795"/>
              <a:ext cx="1089" cy="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Text Box 25"/>
            <p:cNvSpPr txBox="1">
              <a:spLocks noChangeArrowheads="1"/>
            </p:cNvSpPr>
            <p:nvPr/>
          </p:nvSpPr>
          <p:spPr bwMode="auto">
            <a:xfrm>
              <a:off x="4254" y="2750"/>
              <a:ext cx="499" cy="25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>
                  <a:solidFill>
                    <a:schemeClr val="bg1"/>
                  </a:solidFill>
                  <a:latin typeface="Helvetica" pitchFamily="34" charset="0"/>
                </a:rPr>
                <a:t>SST</a:t>
              </a:r>
              <a:endParaRPr lang="en-US" sz="2000">
                <a:solidFill>
                  <a:schemeClr val="bg1"/>
                </a:solidFill>
                <a:latin typeface="Helvetica" pitchFamily="34" charset="0"/>
              </a:endParaRPr>
            </a:p>
          </p:txBody>
        </p:sp>
        <p:pic>
          <p:nvPicPr>
            <p:cNvPr id="30731" name="Picture 26" descr="10Nov97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52" y="3249"/>
              <a:ext cx="849" cy="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2" name="Text Box 27"/>
            <p:cNvSpPr txBox="1">
              <a:spLocks noChangeArrowheads="1"/>
            </p:cNvSpPr>
            <p:nvPr/>
          </p:nvSpPr>
          <p:spPr bwMode="auto">
            <a:xfrm>
              <a:off x="5207" y="3249"/>
              <a:ext cx="862" cy="446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>
                  <a:solidFill>
                    <a:schemeClr val="bg1"/>
                  </a:solidFill>
                  <a:latin typeface="Helvetica" pitchFamily="34" charset="0"/>
                </a:rPr>
                <a:t>Sea Level</a:t>
              </a:r>
              <a:endParaRPr lang="en-US" sz="2000">
                <a:solidFill>
                  <a:schemeClr val="bg1"/>
                </a:solidFill>
                <a:latin typeface="Helvetica" pitchFamily="34" charset="0"/>
              </a:endParaRPr>
            </a:p>
          </p:txBody>
        </p:sp>
      </p:grpSp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3071807" y="857232"/>
            <a:ext cx="3455988" cy="4586288"/>
            <a:chOff x="1805" y="572"/>
            <a:chExt cx="2358" cy="2889"/>
          </a:xfrm>
        </p:grpSpPr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077" y="1344"/>
              <a:ext cx="452" cy="58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50800">
              <a:noFill/>
              <a:miter lim="800000"/>
              <a:headEnd/>
              <a:tailEnd/>
            </a:ln>
          </p:spPr>
        </p:pic>
        <p:grpSp>
          <p:nvGrpSpPr>
            <p:cNvPr id="37" name="Group 5"/>
            <p:cNvGrpSpPr>
              <a:grpSpLocks/>
            </p:cNvGrpSpPr>
            <p:nvPr/>
          </p:nvGrpSpPr>
          <p:grpSpPr bwMode="auto">
            <a:xfrm>
              <a:off x="1986" y="890"/>
              <a:ext cx="2177" cy="2571"/>
              <a:chOff x="1986" y="890"/>
              <a:chExt cx="2177" cy="2571"/>
            </a:xfrm>
          </p:grpSpPr>
          <p:pic>
            <p:nvPicPr>
              <p:cNvPr id="39" name="Picture 6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530" y="890"/>
                <a:ext cx="1219" cy="914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  <p:pic>
            <p:nvPicPr>
              <p:cNvPr id="40" name="Picture 7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1986" y="2024"/>
                <a:ext cx="2177" cy="1437"/>
              </a:xfrm>
              <a:prstGeom prst="rect">
                <a:avLst/>
              </a:prstGeom>
              <a:noFill/>
              <a:ln w="50800">
                <a:noFill/>
                <a:miter lim="800000"/>
                <a:headEnd/>
                <a:tailEnd/>
              </a:ln>
            </p:spPr>
          </p:pic>
        </p:grpSp>
        <p:sp>
          <p:nvSpPr>
            <p:cNvPr id="38" name="Text Box 8"/>
            <p:cNvSpPr txBox="1">
              <a:spLocks noChangeArrowheads="1"/>
            </p:cNvSpPr>
            <p:nvPr/>
          </p:nvSpPr>
          <p:spPr bwMode="auto">
            <a:xfrm>
              <a:off x="1805" y="572"/>
              <a:ext cx="1587" cy="250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GB" sz="2000">
                  <a:latin typeface="Helvetica" pitchFamily="34" charset="0"/>
                </a:rPr>
                <a:t>ARGO floats</a:t>
              </a:r>
              <a:endParaRPr lang="en-US" sz="2000">
                <a:latin typeface="Helvetica" pitchFamily="34" charset="0"/>
              </a:endParaRPr>
            </a:p>
          </p:txBody>
        </p:sp>
      </p:grpSp>
      <p:grpSp>
        <p:nvGrpSpPr>
          <p:cNvPr id="41" name="Group 3"/>
          <p:cNvGrpSpPr>
            <a:grpSpLocks/>
          </p:cNvGrpSpPr>
          <p:nvPr/>
        </p:nvGrpSpPr>
        <p:grpSpPr bwMode="auto">
          <a:xfrm rot="10800000" flipV="1">
            <a:off x="571472" y="4857760"/>
            <a:ext cx="2010305" cy="1525346"/>
            <a:chOff x="1805" y="555"/>
            <a:chExt cx="1944" cy="1050"/>
          </a:xfrm>
        </p:grpSpPr>
        <p:pic>
          <p:nvPicPr>
            <p:cNvPr id="45" name="Picture 6"/>
            <p:cNvPicPr>
              <a:picLocks noChangeAspect="1" noChangeArrowheads="1"/>
            </p:cNvPicPr>
            <p:nvPr/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1924" y="832"/>
              <a:ext cx="1825" cy="773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</p:pic>
        <p:sp>
          <p:nvSpPr>
            <p:cNvPr id="44" name="Text Box 8"/>
            <p:cNvSpPr txBox="1">
              <a:spLocks noChangeArrowheads="1"/>
            </p:cNvSpPr>
            <p:nvPr/>
          </p:nvSpPr>
          <p:spPr bwMode="auto">
            <a:xfrm>
              <a:off x="1805" y="555"/>
              <a:ext cx="1934" cy="275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2000" dirty="0" smtClean="0">
                  <a:latin typeface="Helvetica" pitchFamily="34" charset="0"/>
                </a:rPr>
                <a:t>Elephant seals</a:t>
              </a:r>
              <a:endParaRPr lang="en-US" sz="2000" dirty="0">
                <a:latin typeface="Helvetica" pitchFamily="34" charset="0"/>
              </a:endParaRPr>
            </a:p>
          </p:txBody>
        </p:sp>
      </p:grpSp>
      <p:pic>
        <p:nvPicPr>
          <p:cNvPr id="31" name="Picture 29" descr="H:\Figures\ECMWF_Ocean_DA\OSTIA_icecov_20070901_Arctic.pn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6" t="19257" r="19772" b="4772"/>
          <a:stretch/>
        </p:blipFill>
        <p:spPr bwMode="auto">
          <a:xfrm>
            <a:off x="5931088" y="5015362"/>
            <a:ext cx="1978025" cy="1427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6933616" y="6089516"/>
            <a:ext cx="1263162" cy="32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l"/>
            <a:r>
              <a:rPr lang="en-GB" sz="1502" dirty="0" smtClean="0">
                <a:latin typeface="Helvetica" pitchFamily="34" charset="0"/>
              </a:rPr>
              <a:t>Sea Ice</a:t>
            </a:r>
            <a:endParaRPr lang="en-US" sz="1502" dirty="0">
              <a:latin typeface="Helvetic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2706" y="5729286"/>
            <a:ext cx="2883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b="0" dirty="0" smtClean="0">
                <a:latin typeface="Calibri" panose="020F0502020204030204" pitchFamily="34" charset="0"/>
              </a:rPr>
              <a:t>XBT: Expendable </a:t>
            </a:r>
            <a:r>
              <a:rPr lang="en-GB" sz="1200" b="0" dirty="0" err="1" smtClean="0">
                <a:latin typeface="Calibri" panose="020F0502020204030204" pitchFamily="34" charset="0"/>
              </a:rPr>
              <a:t>BathyThermograph</a:t>
            </a:r>
            <a:endParaRPr lang="en-GB" sz="1200" b="0" dirty="0" smtClean="0">
              <a:latin typeface="Calibri" panose="020F0502020204030204" pitchFamily="34" charset="0"/>
            </a:endParaRPr>
          </a:p>
          <a:p>
            <a:pPr algn="l"/>
            <a:r>
              <a:rPr lang="en-GB" sz="1200" b="0" dirty="0" smtClean="0">
                <a:latin typeface="Calibri" panose="020F0502020204030204" pitchFamily="34" charset="0"/>
              </a:rPr>
              <a:t>CTD</a:t>
            </a:r>
            <a:r>
              <a:rPr lang="en-GB" sz="1200" b="0" dirty="0">
                <a:latin typeface="Calibri" panose="020F0502020204030204" pitchFamily="34" charset="0"/>
              </a:rPr>
              <a:t>: </a:t>
            </a:r>
            <a:r>
              <a:rPr lang="en-GB" sz="1200" b="0" dirty="0" smtClean="0">
                <a:latin typeface="Calibri" panose="020F0502020204030204" pitchFamily="34" charset="0"/>
              </a:rPr>
              <a:t>Conductivity, Temperature and Depth</a:t>
            </a:r>
            <a:endParaRPr lang="en-GB" sz="1200" b="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theme/theme1.xml><?xml version="1.0" encoding="utf-8"?>
<a:theme xmlns:a="http://schemas.openxmlformats.org/drawingml/2006/main" name="Microsoft Office 98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Microsoft Office 9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icrosoft Office 9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crosoft Office 98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crosoft Office 9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41890</TotalTime>
  <Words>2839</Words>
  <Application>Microsoft Office PowerPoint</Application>
  <PresentationFormat>On-screen Show (4:3)</PresentationFormat>
  <Paragraphs>391</Paragraphs>
  <Slides>35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Arial Black</vt:lpstr>
      <vt:lpstr>Calibri</vt:lpstr>
      <vt:lpstr>Helvetica</vt:lpstr>
      <vt:lpstr>Times</vt:lpstr>
      <vt:lpstr>Times New Roman</vt:lpstr>
      <vt:lpstr>Verdana</vt:lpstr>
      <vt:lpstr>Wingdings</vt:lpstr>
      <vt:lpstr>Microsoft Office 98</vt:lpstr>
      <vt:lpstr>Equation</vt:lpstr>
      <vt:lpstr>PowerPoint Presentation</vt:lpstr>
      <vt:lpstr>Outline of lecture</vt:lpstr>
      <vt:lpstr>OCEAN DA: components</vt:lpstr>
      <vt:lpstr>Why do we do ocean DA?</vt:lpstr>
      <vt:lpstr>End-To-End Coupled Forecasting System</vt:lpstr>
      <vt:lpstr>Ocean versus Atmosphere: some facts</vt:lpstr>
      <vt:lpstr>PowerPoint Presentation</vt:lpstr>
      <vt:lpstr>Ocean time scales: from hours to centuries </vt:lpstr>
      <vt:lpstr>The Ocean Observing system</vt:lpstr>
      <vt:lpstr>Changes to the T/S obs. network </vt:lpstr>
      <vt:lpstr>No. of Temperature obs. as function of time</vt:lpstr>
      <vt:lpstr>SSH observation coverage</vt:lpstr>
      <vt:lpstr>Ocean assimilation systems</vt:lpstr>
      <vt:lpstr>NEMOVAR assimilation systems</vt:lpstr>
      <vt:lpstr>NEMOVAR 3D-Var FGAT</vt:lpstr>
      <vt:lpstr>NEMOVAR algorithm</vt:lpstr>
      <vt:lpstr>Linearized balance operator </vt:lpstr>
      <vt:lpstr>Components of the balance operator</vt:lpstr>
      <vt:lpstr>Background Errors for Ocean DA.</vt:lpstr>
      <vt:lpstr>BGE correlation length-scales</vt:lpstr>
      <vt:lpstr>Horizontal cross-correlation of T at 100m</vt:lpstr>
      <vt:lpstr>PowerPoint Presentation</vt:lpstr>
      <vt:lpstr>Radar altimeter SLA</vt:lpstr>
      <vt:lpstr>Assimilation of SLA</vt:lpstr>
      <vt:lpstr>Why a bias correction scheme?</vt:lpstr>
      <vt:lpstr>PowerPoint Presentation</vt:lpstr>
      <vt:lpstr>Bias Correction Algorithm</vt:lpstr>
      <vt:lpstr>Effect of bias correction on the time-evolution</vt:lpstr>
      <vt:lpstr>PowerPoint Presentation</vt:lpstr>
      <vt:lpstr>PowerPoint Presentation</vt:lpstr>
      <vt:lpstr>OCEAN5 model resolutions</vt:lpstr>
      <vt:lpstr>OCEAN5 Ensemble generation</vt:lpstr>
      <vt:lpstr>Monitoring of OCEAN5 daily analysis: Temperature</vt:lpstr>
      <vt:lpstr>Summary</vt:lpstr>
      <vt:lpstr>Further Readings</vt:lpstr>
    </vt:vector>
  </TitlesOfParts>
  <Company>E.C.M.W.F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data assimilation  David Anderson</dc:title>
  <dc:creator>David Anderson</dc:creator>
  <cp:lastModifiedBy>Hao- Zuo</cp:lastModifiedBy>
  <cp:revision>495</cp:revision>
  <cp:lastPrinted>2009-04-17T18:48:15Z</cp:lastPrinted>
  <dcterms:created xsi:type="dcterms:W3CDTF">2002-05-09T15:45:44Z</dcterms:created>
  <dcterms:modified xsi:type="dcterms:W3CDTF">2017-03-30T11:34:48Z</dcterms:modified>
</cp:coreProperties>
</file>