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2"/>
  </p:notesMasterIdLst>
  <p:sldIdLst>
    <p:sldId id="260" r:id="rId2"/>
    <p:sldId id="1584" r:id="rId3"/>
    <p:sldId id="1585" r:id="rId4"/>
    <p:sldId id="1587" r:id="rId5"/>
    <p:sldId id="1586" r:id="rId6"/>
    <p:sldId id="775" r:id="rId7"/>
    <p:sldId id="1588" r:id="rId8"/>
    <p:sldId id="1589" r:id="rId9"/>
    <p:sldId id="1591" r:id="rId10"/>
    <p:sldId id="159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3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F497D"/>
    <a:srgbClr val="0768B9"/>
    <a:srgbClr val="2108B8"/>
    <a:srgbClr val="003399"/>
    <a:srgbClr val="00CC00"/>
    <a:srgbClr val="262699"/>
    <a:srgbClr val="0988F1"/>
    <a:srgbClr val="6D08B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75811" autoAdjust="0"/>
  </p:normalViewPr>
  <p:slideViewPr>
    <p:cSldViewPr snapToGrid="0">
      <p:cViewPr varScale="1">
        <p:scale>
          <a:sx n="50" d="100"/>
          <a:sy n="50" d="100"/>
        </p:scale>
        <p:origin x="1292" y="44"/>
      </p:cViewPr>
      <p:guideLst>
        <p:guide orient="horz" pos="2160"/>
        <p:guide pos="13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A0F8E-242E-4D70-94E0-96A0FC3F6E44}" type="datetimeFigureOut">
              <a:rPr lang="en-GB" smtClean="0"/>
              <a:t>02/06/2023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268D6-4B4F-4C04-AC5B-7BBFBB9670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744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41" tIns="47770" rIns="95541" bIns="47770" anchor="ctr"/>
          <a:lstStyle>
            <a:lvl1pPr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 sz="2500"/>
          </a:p>
        </p:txBody>
      </p:sp>
      <p:sp>
        <p:nvSpPr>
          <p:cNvPr id="45059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77" tIns="33478" rIns="66577" bIns="33478"/>
          <a:lstStyle/>
          <a:p>
            <a:pPr marL="0" marR="0" lvl="0" indent="0" algn="l" defTabSz="914400" rtl="0" eaLnBrk="1" fontAlgn="auto" latinLnBrk="0" hangingPunct="1">
              <a:lnSpc>
                <a:spcPct val="102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kumimoji="1" lang="en-GB" altLang="ja-JP" sz="8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5188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268D6-4B4F-4C04-AC5B-7BBFBB9670B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969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Other snow DA changes in CY49R1</a:t>
            </a:r>
          </a:p>
          <a:p>
            <a:pPr marL="171450" indent="-171450">
              <a:buFontTx/>
              <a:buChar char="-"/>
            </a:pPr>
            <a:r>
              <a:rPr kumimoji="1" lang="en-US" altLang="ja-JP" dirty="0"/>
              <a:t>Reject IMS on IMS mask</a:t>
            </a:r>
          </a:p>
          <a:p>
            <a:pPr marL="171450" indent="-171450">
              <a:buFontTx/>
              <a:buChar char="-"/>
            </a:pPr>
            <a:r>
              <a:rPr kumimoji="1" lang="en-US" altLang="ja-JP" dirty="0"/>
              <a:t>Change </a:t>
            </a:r>
            <a:r>
              <a:rPr lang="en-US" altLang="ja-JP" b="0" i="0" dirty="0">
                <a:solidFill>
                  <a:srgbClr val="172B4D"/>
                </a:solidFill>
                <a:effectLst/>
                <a:latin typeface="Hiragino Kaku Gothic Pro"/>
              </a:rPr>
              <a:t>SCAN_RAD from 3000km to 300km (reduce computational cost)</a:t>
            </a:r>
            <a:endParaRPr kumimoji="1" lang="en-US" altLang="ja-JP" dirty="0"/>
          </a:p>
          <a:p>
            <a:pPr marL="171450" indent="-171450">
              <a:buFontTx/>
              <a:buChar char="-"/>
            </a:pPr>
            <a:r>
              <a:rPr kumimoji="1" lang="en-US" altLang="ja-JP"/>
              <a:t>Fix the first-guess </a:t>
            </a:r>
            <a:r>
              <a:rPr kumimoji="1" lang="en-US" altLang="ja-JP" dirty="0"/>
              <a:t>interpolation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for</a:t>
            </a:r>
            <a:r>
              <a:rPr kumimoji="1" lang="ja-JP" altLang="en-US" dirty="0"/>
              <a:t> </a:t>
            </a:r>
            <a:r>
              <a:rPr kumimoji="1" lang="en-US" altLang="ja-JP" dirty="0"/>
              <a:t>OI</a:t>
            </a:r>
          </a:p>
          <a:p>
            <a:pPr marL="171450" indent="-171450">
              <a:buFontTx/>
              <a:buChar char="-"/>
            </a:pPr>
            <a:r>
              <a:rPr kumimoji="1" lang="en-US" altLang="ja-JP" dirty="0"/>
              <a:t>Improve number of O-A in ODB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268D6-4B4F-4C04-AC5B-7BBFBB9670B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930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268D6-4B4F-4C04-AC5B-7BBFBB9670B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162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563" y="1294198"/>
            <a:ext cx="787165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563" y="1980000"/>
            <a:ext cx="787165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563" y="2700002"/>
            <a:ext cx="787165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563" y="3121225"/>
            <a:ext cx="787165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563" y="3429000"/>
            <a:ext cx="7871650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 defTabSz="457200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17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563" y="360000"/>
            <a:ext cx="787165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60562" y="936000"/>
            <a:ext cx="787165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7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/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294808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844" y="360000"/>
            <a:ext cx="571108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844" y="936000"/>
            <a:ext cx="5711087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6650" y="6308256"/>
            <a:ext cx="1465563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/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356455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281" y="360000"/>
            <a:ext cx="10032213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281" y="936000"/>
            <a:ext cx="10032213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6650" y="6308256"/>
            <a:ext cx="1465563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/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1810005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/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85741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82928" cy="6858000"/>
          </a:xfrm>
          <a:prstGeom prst="rect">
            <a:avLst/>
          </a:prstGeom>
        </p:spPr>
      </p:pic>
      <p:pic>
        <p:nvPicPr>
          <p:cNvPr id="6" name="Picture 5" descr="ECMWF_Master_Logo_RGB_nostrap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43735" y="6438616"/>
            <a:ext cx="1342722" cy="230658"/>
          </a:xfrm>
          <a:prstGeom prst="rect">
            <a:avLst/>
          </a:prstGeom>
        </p:spPr>
      </p:pic>
      <p:sp>
        <p:nvSpPr>
          <p:cNvPr id="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 defTabSz="457200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8" name="Date Placeholder 10"/>
          <p:cNvSpPr txBox="1">
            <a:spLocks/>
          </p:cNvSpPr>
          <p:nvPr userDrawn="1"/>
        </p:nvSpPr>
        <p:spPr>
          <a:xfrm>
            <a:off x="9703043" y="6304149"/>
            <a:ext cx="1953575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srgbClr val="064E83"/>
                </a:solidFill>
              </a:rPr>
              <a:t>© ECMWF</a:t>
            </a:r>
          </a:p>
        </p:txBody>
      </p:sp>
    </p:spTree>
    <p:extLst>
      <p:ext uri="{BB962C8B-B14F-4D97-AF65-F5344CB8AC3E}">
        <p14:creationId xmlns:p14="http://schemas.microsoft.com/office/powerpoint/2010/main" val="15406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>
            <a:extLst>
              <a:ext uri="{FF2B5EF4-FFF2-40B4-BE49-F238E27FC236}">
                <a16:creationId xmlns:a16="http://schemas.microsoft.com/office/drawing/2014/main" id="{F53E39F2-0324-2AB6-AA78-AE25EB9DD2A4}"/>
              </a:ext>
            </a:extLst>
          </p:cNvPr>
          <p:cNvSpPr txBox="1"/>
          <p:nvPr/>
        </p:nvSpPr>
        <p:spPr>
          <a:xfrm>
            <a:off x="848342" y="109708"/>
            <a:ext cx="10495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ECMWF-Met Office land surface data assimilation meeting</a:t>
            </a:r>
          </a:p>
          <a:p>
            <a:pPr algn="ctr"/>
            <a:r>
              <a:rPr lang="en-US" sz="1600" b="1" dirty="0"/>
              <a:t>5 June 2023, University of Reading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FF496B1-5A8B-14C4-AA68-4B7C940BBD35}"/>
              </a:ext>
            </a:extLst>
          </p:cNvPr>
          <p:cNvGrpSpPr/>
          <p:nvPr/>
        </p:nvGrpSpPr>
        <p:grpSpPr>
          <a:xfrm>
            <a:off x="1429779" y="2531137"/>
            <a:ext cx="9913876" cy="1795726"/>
            <a:chOff x="1429779" y="3030612"/>
            <a:chExt cx="9913876" cy="1795726"/>
          </a:xfrm>
        </p:grpSpPr>
        <p:sp>
          <p:nvSpPr>
            <p:cNvPr id="6" name="Text Placeholder 9">
              <a:extLst>
                <a:ext uri="{FF2B5EF4-FFF2-40B4-BE49-F238E27FC236}">
                  <a16:creationId xmlns:a16="http://schemas.microsoft.com/office/drawing/2014/main" id="{D98FE8C4-F1B8-A119-A63D-D702C198071F}"/>
                </a:ext>
              </a:extLst>
            </p:cNvPr>
            <p:cNvSpPr txBox="1">
              <a:spLocks/>
            </p:cNvSpPr>
            <p:nvPr/>
          </p:nvSpPr>
          <p:spPr>
            <a:xfrm>
              <a:off x="1429779" y="3030612"/>
              <a:ext cx="9913876" cy="512961"/>
            </a:xfrm>
            <a:prstGeom prst="rect">
              <a:avLst/>
            </a:prstGeom>
          </p:spPr>
          <p:txBody>
            <a:bodyPr vert="horz" lIns="0" tIns="0" rIns="0" bIns="0" anchor="b" anchorCtr="0">
              <a:spAutoFit/>
            </a:bodyPr>
            <a:lstStyle>
              <a:lvl1pPr marL="0" indent="0" algn="l" defTabSz="457200" rtl="0" eaLnBrk="1" latinLnBrk="0" hangingPunct="1">
                <a:lnSpc>
                  <a:spcPts val="4000"/>
                </a:lnSpc>
                <a:spcBef>
                  <a:spcPts val="0"/>
                </a:spcBef>
                <a:buClr>
                  <a:schemeClr val="bg1"/>
                </a:buClr>
                <a:buFont typeface="Arial"/>
                <a:buNone/>
                <a:defRPr kumimoji="1" sz="3600" b="1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/>
                <a:buChar char="–"/>
                <a:defRPr kumimoji="1" sz="28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/>
                <a:buChar char="•"/>
                <a:defRPr kumimoji="1" sz="2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/>
                <a:buChar char="–"/>
                <a:defRPr kumimoji="1" sz="20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/>
                <a:buChar char="»"/>
                <a:defRPr kumimoji="1" sz="20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ts val="4000"/>
                </a:lnSpc>
                <a:spcBef>
                  <a:spcPts val="0"/>
                </a:spcBef>
                <a:spcAft>
                  <a:spcPts val="0"/>
                </a:spcAft>
                <a:buClr>
                  <a:sysClr val="window" lastClr="FFFFFF"/>
                </a:buClr>
                <a:buSzTx/>
                <a:buFont typeface="Arial"/>
                <a:buNone/>
                <a:tabLst/>
                <a:defRPr/>
              </a:pPr>
              <a:r>
                <a:rPr kumimoji="1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4F81BD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Recent snow DA development at ECMWF</a:t>
              </a:r>
              <a:endParaRPr kumimoji="1" lang="en-GB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Text Placeholder 11">
              <a:extLst>
                <a:ext uri="{FF2B5EF4-FFF2-40B4-BE49-F238E27FC236}">
                  <a16:creationId xmlns:a16="http://schemas.microsoft.com/office/drawing/2014/main" id="{12128160-7A36-71AC-9315-75ECCED74FF2}"/>
                </a:ext>
              </a:extLst>
            </p:cNvPr>
            <p:cNvSpPr txBox="1">
              <a:spLocks/>
            </p:cNvSpPr>
            <p:nvPr/>
          </p:nvSpPr>
          <p:spPr>
            <a:xfrm>
              <a:off x="1732934" y="4479384"/>
              <a:ext cx="9489532" cy="346954"/>
            </a:xfrm>
            <a:prstGeom prst="rect">
              <a:avLst/>
            </a:prstGeom>
          </p:spPr>
          <p:txBody>
            <a:bodyPr vert="horz" wrap="square" lIns="0" tIns="0" rIns="0" bIns="0">
              <a:spAutoFit/>
            </a:bodyPr>
            <a:lstStyle>
              <a:lvl1pPr marL="0" indent="0" algn="l" defTabSz="457200" rtl="0" eaLnBrk="1" latinLnBrk="0" hangingPunct="1">
                <a:lnSpc>
                  <a:spcPts val="3000"/>
                </a:lnSpc>
                <a:spcBef>
                  <a:spcPts val="0"/>
                </a:spcBef>
                <a:buClr>
                  <a:schemeClr val="bg1"/>
                </a:buClr>
                <a:buFont typeface="Arial"/>
                <a:buNone/>
                <a:defRPr kumimoji="1" sz="24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/>
                <a:buChar char="–"/>
                <a:defRPr kumimoji="1" sz="28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/>
                <a:buChar char="•"/>
                <a:defRPr kumimoji="1" sz="24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/>
                <a:buChar char="–"/>
                <a:defRPr kumimoji="1" sz="20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/>
                <a:buChar char="»"/>
                <a:defRPr kumimoji="1" sz="20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buClr>
                  <a:sysClr val="window" lastClr="FFFFFF"/>
                </a:buClr>
                <a:buSzTx/>
                <a:buFont typeface="Arial"/>
                <a:buNone/>
                <a:tabLst/>
                <a:defRPr/>
              </a:pPr>
              <a:r>
                <a:rPr kumimoji="1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F81BD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Kenta Ochi, </a:t>
              </a: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F81BD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ＭＳ Ｐゴシック" panose="020B0600070205080204" pitchFamily="50" charset="-128"/>
                  <a:cs typeface="+mn-cs"/>
                </a:rPr>
                <a:t>Patricia de Rosnay, </a:t>
              </a:r>
              <a:r>
                <a:rPr kumimoji="1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F81BD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Gabriele Arduini, Gianpaolo Balsamo</a:t>
              </a:r>
            </a:p>
          </p:txBody>
        </p:sp>
      </p:grp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3C2E95AA-6D89-4093-44F0-A3D7CE431B43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A56947-DEA1-B2FF-870B-84D408063892}"/>
              </a:ext>
            </a:extLst>
          </p:cNvPr>
          <p:cNvSpPr txBox="1">
            <a:spLocks/>
          </p:cNvSpPr>
          <p:nvPr/>
        </p:nvSpPr>
        <p:spPr>
          <a:xfrm>
            <a:off x="669926" y="247265"/>
            <a:ext cx="10852148" cy="402087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b="1" dirty="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Vertical correlation function</a:t>
            </a:r>
            <a:endParaRPr kumimoji="0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87AED32-DB83-F58C-2213-5BA541C83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062" y="1108075"/>
            <a:ext cx="5707875" cy="349026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E61198F-58B6-973F-8C8E-CAD34D59F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4546" y="4956174"/>
            <a:ext cx="3848100" cy="108585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AC95C01-E77D-5C1D-4F40-3A5D94A195EB}"/>
              </a:ext>
            </a:extLst>
          </p:cNvPr>
          <p:cNvSpPr txBox="1"/>
          <p:nvPr/>
        </p:nvSpPr>
        <p:spPr>
          <a:xfrm>
            <a:off x="6589355" y="5268266"/>
            <a:ext cx="4721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/>
              <a:t>h</a:t>
            </a:r>
            <a:r>
              <a:rPr kumimoji="1" lang="en-US" altLang="ja-JP" sz="2400" dirty="0"/>
              <a:t> is changed from </a:t>
            </a:r>
            <a:r>
              <a:rPr kumimoji="1" lang="en-US" altLang="ja-JP" sz="2400" b="1" dirty="0">
                <a:solidFill>
                  <a:srgbClr val="00B050"/>
                </a:solidFill>
              </a:rPr>
              <a:t>800m</a:t>
            </a:r>
            <a:r>
              <a:rPr kumimoji="1" lang="en-US" altLang="ja-JP" sz="2400" dirty="0"/>
              <a:t> to </a:t>
            </a:r>
            <a:r>
              <a:rPr kumimoji="1" lang="en-US" altLang="ja-JP" sz="2400" b="1" dirty="0">
                <a:solidFill>
                  <a:srgbClr val="FF0000"/>
                </a:solidFill>
              </a:rPr>
              <a:t>500m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矢印: 左 7">
            <a:extLst>
              <a:ext uri="{FF2B5EF4-FFF2-40B4-BE49-F238E27FC236}">
                <a16:creationId xmlns:a16="http://schemas.microsoft.com/office/drawing/2014/main" id="{08394EA0-E848-8DD2-4F8F-EBE9B1B723B3}"/>
              </a:ext>
            </a:extLst>
          </p:cNvPr>
          <p:cNvSpPr/>
          <p:nvPr/>
        </p:nvSpPr>
        <p:spPr>
          <a:xfrm>
            <a:off x="5765801" y="5326532"/>
            <a:ext cx="647700" cy="345131"/>
          </a:xfrm>
          <a:prstGeom prst="leftArrow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98AB63-9F0B-3D14-09C1-89870CB961CA}"/>
              </a:ext>
            </a:extLst>
          </p:cNvPr>
          <p:cNvSpPr txBox="1"/>
          <p:nvPr/>
        </p:nvSpPr>
        <p:spPr>
          <a:xfrm>
            <a:off x="8949937" y="422325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[m]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4091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246151C9-0B77-6A45-8CBD-C83C09D61F80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A41EEAAA-5D12-6178-1084-EE2593116E96}"/>
              </a:ext>
            </a:extLst>
          </p:cNvPr>
          <p:cNvSpPr txBox="1">
            <a:spLocks/>
          </p:cNvSpPr>
          <p:nvPr/>
        </p:nvSpPr>
        <p:spPr>
          <a:xfrm>
            <a:off x="669926" y="247265"/>
            <a:ext cx="10852148" cy="402087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Snow data assimilation </a:t>
            </a:r>
            <a:r>
              <a:rPr lang="en-US" altLang="ja-JP" sz="2800" b="1" dirty="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</a:t>
            </a:r>
            <a:r>
              <a:rPr lang="ja-JP" altLang="en-US" sz="2800" b="1" dirty="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ECMWF</a:t>
            </a:r>
            <a:endParaRPr kumimoji="0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6" name="コンテンツ プレースホルダー 2">
            <a:extLst>
              <a:ext uri="{FF2B5EF4-FFF2-40B4-BE49-F238E27FC236}">
                <a16:creationId xmlns:a16="http://schemas.microsoft.com/office/drawing/2014/main" id="{C1202B79-E61B-04EF-F5A3-792A6DEE02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11480" y="1112519"/>
            <a:ext cx="9601200" cy="5044441"/>
          </a:xfrm>
        </p:spPr>
        <p:txBody>
          <a:bodyPr/>
          <a:lstStyle/>
          <a:p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Observations:</a:t>
            </a:r>
            <a:endParaRPr lang="en-US" altLang="ja-JP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Conventional snow depth data: </a:t>
            </a:r>
            <a:r>
              <a:rPr lang="en-US" altLang="ja-JP" sz="1800" b="1" dirty="0">
                <a:solidFill>
                  <a:srgbClr val="000000"/>
                </a:solidFill>
                <a:latin typeface="+mn-lt"/>
              </a:rPr>
              <a:t>SYNOP and National networks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Snow cover extent: </a:t>
            </a:r>
            <a:r>
              <a:rPr lang="en-US" altLang="ja-JP" sz="1800" b="1" dirty="0">
                <a:solidFill>
                  <a:srgbClr val="000000"/>
                </a:solidFill>
                <a:latin typeface="+mn-lt"/>
              </a:rPr>
              <a:t>NOAA NESDIS/IMS daily product</a:t>
            </a:r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 (4km)</a:t>
            </a:r>
          </a:p>
          <a:p>
            <a:pPr lvl="2"/>
            <a:r>
              <a:rPr lang="en-GB" altLang="ja-JP" sz="1600" dirty="0">
                <a:solidFill>
                  <a:srgbClr val="000000"/>
                </a:solidFill>
                <a:cs typeface="Arial" charset="0"/>
              </a:rPr>
              <a:t>Available daily at 23 UTC, assimilated in the next analysis at 00UTC</a:t>
            </a:r>
          </a:p>
          <a:p>
            <a:pPr lvl="3"/>
            <a:endParaRPr lang="en-GB" altLang="ja-JP" sz="1400" b="1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Data assimilation:</a:t>
            </a:r>
          </a:p>
          <a:p>
            <a:pPr lvl="1"/>
            <a:r>
              <a:rPr lang="en-US" altLang="ja-JP" sz="1800" b="1" dirty="0">
                <a:solidFill>
                  <a:srgbClr val="000000"/>
                </a:solidFill>
                <a:latin typeface="+mn-lt"/>
              </a:rPr>
              <a:t>Optimal Interpolation (OI)</a:t>
            </a:r>
            <a:endParaRPr lang="en-US" altLang="ja-JP" sz="1800" dirty="0">
              <a:solidFill>
                <a:srgbClr val="000000"/>
              </a:solidFill>
              <a:latin typeface="+mn-lt"/>
            </a:endParaRPr>
          </a:p>
          <a:p>
            <a:pPr lvl="2"/>
            <a:r>
              <a:rPr lang="en-US" altLang="ja-JP" sz="1600" dirty="0">
                <a:solidFill>
                  <a:srgbClr val="000000"/>
                </a:solidFill>
                <a:latin typeface="+mn-lt"/>
              </a:rPr>
              <a:t>Based on horizontal and vertical structure function in </a:t>
            </a:r>
            <a:r>
              <a:rPr lang="en-US" altLang="ja-JP" sz="1600" dirty="0" err="1">
                <a:solidFill>
                  <a:srgbClr val="000000"/>
                </a:solidFill>
                <a:latin typeface="+mn-lt"/>
              </a:rPr>
              <a:t>Brasnett</a:t>
            </a:r>
            <a:r>
              <a:rPr lang="en-US" altLang="ja-JP" sz="1600" dirty="0">
                <a:solidFill>
                  <a:srgbClr val="000000"/>
                </a:solidFill>
                <a:latin typeface="+mn-lt"/>
              </a:rPr>
              <a:t> (1999)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The result of the data assimilation is used to initialize NWP</a:t>
            </a:r>
          </a:p>
          <a:p>
            <a:pPr lvl="2"/>
            <a:endParaRPr lang="en-US" altLang="ja-JP" sz="1600" dirty="0">
              <a:solidFill>
                <a:srgbClr val="000000"/>
              </a:solidFill>
            </a:endParaRPr>
          </a:p>
          <a:p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One of current issues: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IMS assimilation below 1500m only, leading to excess snow depth on high mountains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Especially on the Tibetan Plateau (</a:t>
            </a:r>
            <a:r>
              <a:rPr lang="en-US" altLang="ja-JP" sz="1800" dirty="0" err="1">
                <a:solidFill>
                  <a:srgbClr val="000000"/>
                </a:solidFill>
                <a:latin typeface="+mn-lt"/>
              </a:rPr>
              <a:t>Orsolini</a:t>
            </a:r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 et al, 2019)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9AA2BFE7-9E1A-533F-942F-583366CC1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558" y="439889"/>
            <a:ext cx="4587442" cy="2102094"/>
          </a:xfrm>
          <a:prstGeom prst="rect">
            <a:avLst/>
          </a:prstGeom>
        </p:spPr>
      </p:pic>
      <p:pic>
        <p:nvPicPr>
          <p:cNvPr id="17" name="図 16" descr="グラフ, 概略図, レーダー チャート&#10;&#10;自動的に生成された説明">
            <a:extLst>
              <a:ext uri="{FF2B5EF4-FFF2-40B4-BE49-F238E27FC236}">
                <a16:creationId xmlns:a16="http://schemas.microsoft.com/office/drawing/2014/main" id="{F988D309-C177-AE7E-B98B-5A6E656C23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0899" y="2600093"/>
            <a:ext cx="2500681" cy="250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64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246151C9-0B77-6A45-8CBD-C83C09D61F80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A41EEAAA-5D12-6178-1084-EE2593116E96}"/>
              </a:ext>
            </a:extLst>
          </p:cNvPr>
          <p:cNvSpPr txBox="1">
            <a:spLocks/>
          </p:cNvSpPr>
          <p:nvPr/>
        </p:nvSpPr>
        <p:spPr>
          <a:xfrm>
            <a:off x="669926" y="247265"/>
            <a:ext cx="10852148" cy="402087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Snow </a:t>
            </a:r>
            <a:r>
              <a:rPr lang="en-US" altLang="ja-JP" sz="2800" b="1" dirty="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 and related model </a:t>
            </a: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changes proposed for CY49R1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BAEA012C-DA2F-D389-9C3E-160D749B58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746220"/>
              </p:ext>
            </p:extLst>
          </p:nvPr>
        </p:nvGraphicFramePr>
        <p:xfrm>
          <a:off x="534718" y="924560"/>
          <a:ext cx="11274964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05762">
                  <a:extLst>
                    <a:ext uri="{9D8B030D-6E8A-4147-A177-3AD203B41FA5}">
                      <a16:colId xmlns:a16="http://schemas.microsoft.com/office/drawing/2014/main" val="1244442917"/>
                    </a:ext>
                  </a:extLst>
                </a:gridCol>
                <a:gridCol w="3474720">
                  <a:extLst>
                    <a:ext uri="{9D8B030D-6E8A-4147-A177-3AD203B41FA5}">
                      <a16:colId xmlns:a16="http://schemas.microsoft.com/office/drawing/2014/main" val="97256487"/>
                    </a:ext>
                  </a:extLst>
                </a:gridCol>
                <a:gridCol w="4494482">
                  <a:extLst>
                    <a:ext uri="{9D8B030D-6E8A-4147-A177-3AD203B41FA5}">
                      <a16:colId xmlns:a16="http://schemas.microsoft.com/office/drawing/2014/main" val="6588264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Current system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Proposed for CY49R1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718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IMS mask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based on altitude (&gt;1500m)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based on SDFOR* (&gt;250m)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99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IMS thinning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select 1 from every 36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select closest 1 to a gaussian grid of 40km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523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IMS snow depth (SD</a:t>
                      </a:r>
                      <a:r>
                        <a:rPr kumimoji="1" lang="en-US" altLang="ja-JP" sz="18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IMS</a:t>
                      </a:r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5cm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3cm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143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 to assimilate SD</a:t>
                      </a:r>
                      <a:r>
                        <a:rPr kumimoji="1" lang="en-US" altLang="ja-JP" sz="18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IMS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IMS=1 &amp; SD</a:t>
                      </a:r>
                      <a:r>
                        <a:rPr kumimoji="1" lang="en-US" altLang="ja-JP" sz="18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</a:t>
                      </a:r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10</a:t>
                      </a:r>
                      <a:r>
                        <a:rPr kumimoji="1" lang="en-US" altLang="ja-JP" sz="18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</a:t>
                      </a:r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IMS=1 &amp; SD</a:t>
                      </a:r>
                      <a:r>
                        <a:rPr kumimoji="1" lang="en-US" altLang="ja-JP" sz="18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</a:t>
                      </a:r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1cm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203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Capping value for snow depth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1.4m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3.0m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7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correlation length in OI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800m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500m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817135"/>
                  </a:ext>
                </a:extLst>
              </a:tr>
            </a:tbl>
          </a:graphicData>
        </a:graphic>
      </p:graphicFrame>
      <p:pic>
        <p:nvPicPr>
          <p:cNvPr id="8" name="図 7">
            <a:extLst>
              <a:ext uri="{FF2B5EF4-FFF2-40B4-BE49-F238E27FC236}">
                <a16:creationId xmlns:a16="http://schemas.microsoft.com/office/drawing/2014/main" id="{9EB62F7B-33A8-6CF7-F107-D51F32B4D3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9396" y="3865569"/>
            <a:ext cx="3990286" cy="23593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9FFBA458-B202-D7F1-AFAE-76DC4EF3C6E8}"/>
                  </a:ext>
                </a:extLst>
              </p:cNvPr>
              <p:cNvSpPr txBox="1"/>
              <p:nvPr/>
            </p:nvSpPr>
            <p:spPr>
              <a:xfrm>
                <a:off x="570385" y="3879348"/>
                <a:ext cx="7217104" cy="21793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2000" dirty="0"/>
                  <a:t>To improve snow cover fraction for shallow snow,</a:t>
                </a:r>
                <a:br>
                  <a:rPr kumimoji="1" lang="en-US" altLang="ja-JP" sz="2000" dirty="0"/>
                </a:br>
                <a:r>
                  <a:rPr kumimoji="1" lang="en-US" altLang="ja-JP" sz="2000" dirty="0"/>
                  <a:t>the SCF parameterization is changed to </a:t>
                </a:r>
                <a:r>
                  <a:rPr kumimoji="1" lang="en-US" altLang="ja-JP" sz="2000" dirty="0" err="1"/>
                  <a:t>Niu</a:t>
                </a:r>
                <a:r>
                  <a:rPr kumimoji="1" lang="en-US" altLang="ja-JP" sz="2000" dirty="0"/>
                  <a:t> and Yang (2007)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kumimoji="1" lang="en-US" altLang="ja-JP" sz="20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kumimoji="1" lang="en-US" altLang="ja-JP" sz="20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kumimoji="1" lang="en-US" altLang="ja-JP" sz="20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kumimoji="1" lang="en-US" altLang="ja-JP" sz="20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=0.1, </m:t>
                    </m:r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0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=100, 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kumimoji="1" lang="ja-JP" altLang="en-US" sz="2000" dirty="0">
                    <a:cs typeface="Arial" panose="020B0604020202020204" pitchFamily="34" charset="0"/>
                  </a:rPr>
                  <a:t> </a:t>
                </a:r>
                <a:r>
                  <a:rPr lang="en-US" altLang="ja-JP" sz="2000" dirty="0">
                    <a:cs typeface="Arial" panose="020B0604020202020204" pitchFamily="34" charset="0"/>
                  </a:rPr>
                  <a:t>as with</a:t>
                </a:r>
                <a:r>
                  <a:rPr kumimoji="1" lang="en-US" altLang="ja-JP" sz="2000" dirty="0">
                    <a:cs typeface="Arial" panose="020B0604020202020204" pitchFamily="34" charset="0"/>
                  </a:rPr>
                  <a:t> CLM4, CLM4.5</a:t>
                </a:r>
                <a:endParaRPr lang="en-US" altLang="ja-JP" sz="2000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9FFBA458-B202-D7F1-AFAE-76DC4EF3C6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385" y="3879348"/>
                <a:ext cx="7217104" cy="2179379"/>
              </a:xfrm>
              <a:prstGeom prst="rect">
                <a:avLst/>
              </a:prstGeom>
              <a:blipFill>
                <a:blip r:embed="rId4"/>
                <a:stretch>
                  <a:fillRect l="-2029" t="-3352" r="-1183" b="-502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図 9">
            <a:extLst>
              <a:ext uri="{FF2B5EF4-FFF2-40B4-BE49-F238E27FC236}">
                <a16:creationId xmlns:a16="http://schemas.microsoft.com/office/drawing/2014/main" id="{623835AB-6394-1894-AA82-473A6B10DD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679" y="4583209"/>
            <a:ext cx="4592548" cy="10430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AE7133-0630-08A9-8F97-B559D37B632A}"/>
              </a:ext>
            </a:extLst>
          </p:cNvPr>
          <p:cNvSpPr txBox="1"/>
          <p:nvPr/>
        </p:nvSpPr>
        <p:spPr>
          <a:xfrm>
            <a:off x="8157290" y="3539117"/>
            <a:ext cx="403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* Standard deviation of filtered </a:t>
            </a:r>
            <a:r>
              <a:rPr kumimoji="1" lang="en-US" altLang="ja-JP" sz="1400" dirty="0" err="1"/>
              <a:t>subgrid</a:t>
            </a:r>
            <a:r>
              <a:rPr kumimoji="1" lang="en-US" altLang="ja-JP" sz="1400" dirty="0"/>
              <a:t> orography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40966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 descr="テレビゲームの一場面&#10;&#10;低い精度で自動的に生成された説明">
            <a:extLst>
              <a:ext uri="{FF2B5EF4-FFF2-40B4-BE49-F238E27FC236}">
                <a16:creationId xmlns:a16="http://schemas.microsoft.com/office/drawing/2014/main" id="{BD34E790-F1F7-CB08-7212-BDBC7217F9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3"/>
          <a:stretch/>
        </p:blipFill>
        <p:spPr>
          <a:xfrm>
            <a:off x="297910" y="808992"/>
            <a:ext cx="4113118" cy="2598420"/>
          </a:xfrm>
          <a:prstGeom prst="rect">
            <a:avLst/>
          </a:prstGeom>
        </p:spPr>
      </p:pic>
      <p:pic>
        <p:nvPicPr>
          <p:cNvPr id="32" name="図 31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2767C0AE-32C9-25DF-664F-4FA9C62E4D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3" t="11780"/>
          <a:stretch/>
        </p:blipFill>
        <p:spPr>
          <a:xfrm>
            <a:off x="297910" y="3258152"/>
            <a:ext cx="4113117" cy="2292320"/>
          </a:xfrm>
          <a:prstGeom prst="rect">
            <a:avLst/>
          </a:prstGeom>
        </p:spPr>
      </p:pic>
      <p:pic>
        <p:nvPicPr>
          <p:cNvPr id="24" name="図 23" descr="マップ&#10;&#10;自動的に生成された説明">
            <a:extLst>
              <a:ext uri="{FF2B5EF4-FFF2-40B4-BE49-F238E27FC236}">
                <a16:creationId xmlns:a16="http://schemas.microsoft.com/office/drawing/2014/main" id="{B3E677B5-CF6B-92E0-DBD1-A6FBE3B263D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4"/>
          <a:stretch/>
        </p:blipFill>
        <p:spPr>
          <a:xfrm>
            <a:off x="4188400" y="808992"/>
            <a:ext cx="4113113" cy="2598420"/>
          </a:xfrm>
          <a:prstGeom prst="rect">
            <a:avLst/>
          </a:prstGeom>
        </p:spPr>
      </p:pic>
      <p:pic>
        <p:nvPicPr>
          <p:cNvPr id="26" name="図 25" descr="地図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E87A010B-443B-C8F7-1470-B7674378E8A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4" t="11780"/>
          <a:stretch/>
        </p:blipFill>
        <p:spPr>
          <a:xfrm>
            <a:off x="4188400" y="3258150"/>
            <a:ext cx="4113114" cy="2292321"/>
          </a:xfrm>
          <a:prstGeom prst="rect">
            <a:avLst/>
          </a:prstGeom>
        </p:spPr>
      </p:pic>
      <p:pic>
        <p:nvPicPr>
          <p:cNvPr id="28" name="図 27" descr="マップ が含まれている画像&#10;&#10;自動的に生成された説明">
            <a:extLst>
              <a:ext uri="{FF2B5EF4-FFF2-40B4-BE49-F238E27FC236}">
                <a16:creationId xmlns:a16="http://schemas.microsoft.com/office/drawing/2014/main" id="{A856E8B3-A8AC-58FF-FA90-E54D12B0630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4"/>
          <a:stretch/>
        </p:blipFill>
        <p:spPr>
          <a:xfrm>
            <a:off x="8078888" y="2952052"/>
            <a:ext cx="4113113" cy="2598420"/>
          </a:xfrm>
          <a:prstGeom prst="rect">
            <a:avLst/>
          </a:prstGeom>
        </p:spPr>
      </p:pic>
      <p:sp>
        <p:nvSpPr>
          <p:cNvPr id="4" name="タイトル 1">
            <a:extLst>
              <a:ext uri="{FF2B5EF4-FFF2-40B4-BE49-F238E27FC236}">
                <a16:creationId xmlns:a16="http://schemas.microsoft.com/office/drawing/2014/main" id="{D39A508C-67D9-64B6-36A0-F5BADED2518D}"/>
              </a:ext>
            </a:extLst>
          </p:cNvPr>
          <p:cNvSpPr txBox="1">
            <a:spLocks/>
          </p:cNvSpPr>
          <p:nvPr/>
        </p:nvSpPr>
        <p:spPr>
          <a:xfrm>
            <a:off x="669926" y="247265"/>
            <a:ext cx="10852148" cy="402087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Impact on snow depth and snow cover fraction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92679FF-45FC-451D-F5A6-D31E33FA3667}"/>
              </a:ext>
            </a:extLst>
          </p:cNvPr>
          <p:cNvSpPr txBox="1"/>
          <p:nvPr/>
        </p:nvSpPr>
        <p:spPr>
          <a:xfrm>
            <a:off x="1702812" y="800022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B050"/>
                </a:solidFill>
              </a:rPr>
              <a:t>CNTL</a:t>
            </a:r>
            <a:endParaRPr kumimoji="1" lang="ja-JP" altLang="en-US" sz="2400" b="1" dirty="0">
              <a:solidFill>
                <a:srgbClr val="00B05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95749F0-901D-6158-D1E1-EB79111BEAF4}"/>
              </a:ext>
            </a:extLst>
          </p:cNvPr>
          <p:cNvSpPr txBox="1"/>
          <p:nvPr/>
        </p:nvSpPr>
        <p:spPr>
          <a:xfrm>
            <a:off x="5593298" y="800022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</a:rPr>
              <a:t>TEST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7601BE9-0B1B-E524-A572-15817F1A2EB2}"/>
              </a:ext>
            </a:extLst>
          </p:cNvPr>
          <p:cNvSpPr txBox="1"/>
          <p:nvPr/>
        </p:nvSpPr>
        <p:spPr>
          <a:xfrm>
            <a:off x="8622214" y="2877181"/>
            <a:ext cx="2783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IMS</a:t>
            </a:r>
            <a:r>
              <a:rPr kumimoji="1" lang="ja-JP" altLang="en-US" dirty="0"/>
              <a:t> </a:t>
            </a:r>
            <a:r>
              <a:rPr kumimoji="1" lang="en-US" altLang="ja-JP" dirty="0"/>
              <a:t>(SCF&gt;0.5 if IMS=1)</a:t>
            </a:r>
            <a:endParaRPr kumimoji="1" lang="ja-JP" altLang="en-US" b="1" dirty="0"/>
          </a:p>
        </p:txBody>
      </p:sp>
      <p:sp>
        <p:nvSpPr>
          <p:cNvPr id="33" name="コンテンツ プレースホルダー 2">
            <a:extLst>
              <a:ext uri="{FF2B5EF4-FFF2-40B4-BE49-F238E27FC236}">
                <a16:creationId xmlns:a16="http://schemas.microsoft.com/office/drawing/2014/main" id="{3D94A34B-EE0E-4CFC-A468-D465644371D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5562601"/>
            <a:ext cx="11001374" cy="807720"/>
          </a:xfrm>
        </p:spPr>
        <p:txBody>
          <a:bodyPr/>
          <a:lstStyle/>
          <a:p>
            <a:r>
              <a:rPr lang="en-US" altLang="ja-JP" sz="2000" dirty="0"/>
              <a:t>Snow depth is reduced by assimilating IMS on the Tibetan Plateau</a:t>
            </a:r>
          </a:p>
          <a:p>
            <a:r>
              <a:rPr kumimoji="1" lang="en-US" altLang="ja-JP" sz="2000" dirty="0"/>
              <a:t>SCF is improved (increased) on the Tibetan Plateau and around snow lines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by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the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SCF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change</a:t>
            </a:r>
            <a:endParaRPr kumimoji="1" lang="ja-JP" altLang="en-US" sz="20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1D161C8-2025-636D-CBCF-D78A99A0CD6E}"/>
              </a:ext>
            </a:extLst>
          </p:cNvPr>
          <p:cNvSpPr txBox="1"/>
          <p:nvPr/>
        </p:nvSpPr>
        <p:spPr>
          <a:xfrm>
            <a:off x="8358369" y="1508037"/>
            <a:ext cx="3430747" cy="120032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Top</a:t>
            </a:r>
            <a:r>
              <a:rPr kumimoji="1" lang="en-US" altLang="ja-JP" sz="2000" dirty="0"/>
              <a:t>: snow depth</a:t>
            </a:r>
          </a:p>
          <a:p>
            <a:r>
              <a:rPr kumimoji="1" lang="en-US" altLang="ja-JP" sz="2000" b="1" dirty="0"/>
              <a:t>Bottom</a:t>
            </a:r>
            <a:r>
              <a:rPr kumimoji="1" lang="en-US" altLang="ja-JP" sz="2000" dirty="0"/>
              <a:t>: snow cover fraction</a:t>
            </a:r>
          </a:p>
          <a:p>
            <a:endParaRPr kumimoji="1" lang="en-US" altLang="ja-JP" sz="1050" dirty="0"/>
          </a:p>
          <a:p>
            <a:r>
              <a:rPr kumimoji="1" lang="en-US" altLang="ja-JP" sz="2000" dirty="0"/>
              <a:t>on 12th Dec 2021</a:t>
            </a:r>
            <a:endParaRPr kumimoji="1" lang="ja-JP" altLang="en-US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C2FB0F-6630-C21F-52DC-FCA91488B8A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286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42DF4CC-9677-AD49-B5DA-C4642FB4E170}"/>
              </a:ext>
            </a:extLst>
          </p:cNvPr>
          <p:cNvSpPr/>
          <p:nvPr/>
        </p:nvSpPr>
        <p:spPr>
          <a:xfrm>
            <a:off x="639446" y="6337499"/>
            <a:ext cx="5456554" cy="369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9AB8C842-538C-FF78-FE7A-E38603BF3D5B}"/>
              </a:ext>
            </a:extLst>
          </p:cNvPr>
          <p:cNvSpPr txBox="1">
            <a:spLocks/>
          </p:cNvSpPr>
          <p:nvPr/>
        </p:nvSpPr>
        <p:spPr>
          <a:xfrm>
            <a:off x="669926" y="247265"/>
            <a:ext cx="10852148" cy="402087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Impact on forecast skill in 2 winter seasons</a:t>
            </a:r>
          </a:p>
        </p:txBody>
      </p:sp>
      <p:pic>
        <p:nvPicPr>
          <p:cNvPr id="6" name="図 5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3A1D45A3-A786-3E84-296D-C7F34535D5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r="35598" b="15555"/>
          <a:stretch/>
        </p:blipFill>
        <p:spPr>
          <a:xfrm>
            <a:off x="3773675" y="1114351"/>
            <a:ext cx="2457642" cy="5685284"/>
          </a:xfrm>
          <a:prstGeom prst="rect">
            <a:avLst/>
          </a:prstGeom>
        </p:spPr>
      </p:pic>
      <p:pic>
        <p:nvPicPr>
          <p:cNvPr id="8" name="図 7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7B4A3500-20E6-16C5-AB25-DACAC022B7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r="35598" b="15555"/>
          <a:stretch/>
        </p:blipFill>
        <p:spPr>
          <a:xfrm>
            <a:off x="910081" y="1114351"/>
            <a:ext cx="2457642" cy="568528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EA51428-1149-0A3E-81E8-7B314FFB290A}"/>
              </a:ext>
            </a:extLst>
          </p:cNvPr>
          <p:cNvSpPr txBox="1"/>
          <p:nvPr/>
        </p:nvSpPr>
        <p:spPr>
          <a:xfrm>
            <a:off x="1150811" y="775201"/>
            <a:ext cx="197618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Winter 2020/21</a:t>
            </a:r>
            <a:endParaRPr kumimoji="1" lang="ja-JP" altLang="en-US" sz="2000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8674CB8-CF97-288A-154C-D86B74262BCF}"/>
              </a:ext>
            </a:extLst>
          </p:cNvPr>
          <p:cNvSpPr txBox="1"/>
          <p:nvPr/>
        </p:nvSpPr>
        <p:spPr>
          <a:xfrm>
            <a:off x="4014405" y="775201"/>
            <a:ext cx="197618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Winter 2021/22</a:t>
            </a:r>
            <a:endParaRPr kumimoji="1" lang="ja-JP" altLang="en-US" sz="2000" b="1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D1BCD239-0837-E570-9AE4-91A3888977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889" r="57360" b="50000"/>
          <a:stretch/>
        </p:blipFill>
        <p:spPr>
          <a:xfrm>
            <a:off x="6890699" y="1276335"/>
            <a:ext cx="4315580" cy="254933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8A53463D-FF27-9CEB-FD3A-FBC9C2F149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926" t="9100" r="4915" b="8000"/>
          <a:stretch/>
        </p:blipFill>
        <p:spPr>
          <a:xfrm>
            <a:off x="11385178" y="1046024"/>
            <a:ext cx="225796" cy="3008337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EE0B855-06AA-2E01-55D8-A6D6F2C75847}"/>
              </a:ext>
            </a:extLst>
          </p:cNvPr>
          <p:cNvSpPr txBox="1"/>
          <p:nvPr/>
        </p:nvSpPr>
        <p:spPr>
          <a:xfrm>
            <a:off x="6689766" y="1012957"/>
            <a:ext cx="4717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Normalized diff in RMSE for wind fields at 500hPa</a:t>
            </a:r>
            <a:endParaRPr kumimoji="1" lang="ja-JP" altLang="en-US" sz="16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B371AEF5-762D-E6A6-B415-5CD8176E1FAB}"/>
              </a:ext>
            </a:extLst>
          </p:cNvPr>
          <p:cNvCxnSpPr/>
          <p:nvPr/>
        </p:nvCxnSpPr>
        <p:spPr>
          <a:xfrm>
            <a:off x="10020300" y="1854200"/>
            <a:ext cx="368300" cy="228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3BEB49F-DCDF-1E1F-7922-542184C6C2EA}"/>
              </a:ext>
            </a:extLst>
          </p:cNvPr>
          <p:cNvSpPr txBox="1"/>
          <p:nvPr/>
        </p:nvSpPr>
        <p:spPr>
          <a:xfrm>
            <a:off x="6289682" y="4401958"/>
            <a:ext cx="57920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Significant improvements in the NH, especially in East Asia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Large impact of snow on forecast skill</a:t>
            </a:r>
            <a:endParaRPr kumimoji="1" lang="ja-JP" altLang="en-US" sz="2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4029F84-8563-5E45-897A-421BB56FF7E2}"/>
              </a:ext>
            </a:extLst>
          </p:cNvPr>
          <p:cNvSpPr txBox="1"/>
          <p:nvPr/>
        </p:nvSpPr>
        <p:spPr>
          <a:xfrm>
            <a:off x="8619524" y="3699799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T+48h</a:t>
            </a:r>
            <a:endParaRPr kumimoji="1" lang="ja-JP" altLang="en-US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0731E7-59AC-995B-2214-B994D3F68693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91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4DCF98-3DE1-0A4A-D99B-6C56F02861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5" y="1371600"/>
            <a:ext cx="10852149" cy="4550399"/>
          </a:xfrm>
        </p:spPr>
        <p:txBody>
          <a:bodyPr/>
          <a:lstStyle/>
          <a:p>
            <a:r>
              <a:rPr lang="en-US" altLang="ja-JP" sz="2400" dirty="0"/>
              <a:t>Snow DA and related model changes have been tested for the next cycle</a:t>
            </a:r>
          </a:p>
          <a:p>
            <a:pPr lvl="2"/>
            <a:endParaRPr lang="en-US" altLang="ja-JP" sz="2000" dirty="0"/>
          </a:p>
          <a:p>
            <a:r>
              <a:rPr lang="en-US" altLang="ja-JP" sz="2400" dirty="0"/>
              <a:t>The snow changes have large impact on forecast skill in the NH</a:t>
            </a:r>
          </a:p>
          <a:p>
            <a:pPr lvl="1"/>
            <a:r>
              <a:rPr lang="en-US" altLang="ja-JP" sz="2200" dirty="0"/>
              <a:t>Not only near surface temperature, but also in the mid-to-upper troposphere</a:t>
            </a:r>
          </a:p>
          <a:p>
            <a:pPr lvl="2"/>
            <a:endParaRPr kumimoji="1" lang="en-US" altLang="ja-JP" sz="2000" dirty="0"/>
          </a:p>
          <a:p>
            <a:r>
              <a:rPr kumimoji="1" lang="en-US" altLang="ja-JP" sz="2400" dirty="0">
                <a:solidFill>
                  <a:schemeClr val="accent6">
                    <a:lumMod val="75000"/>
                  </a:schemeClr>
                </a:solidFill>
              </a:rPr>
              <a:t>Ongoing works:</a:t>
            </a:r>
          </a:p>
          <a:p>
            <a:pPr lvl="1"/>
            <a:r>
              <a:rPr kumimoji="1" lang="en-US" altLang="ja-JP" sz="2000" dirty="0"/>
              <a:t>Implement snow DA in the offline LDAS for SEAS6 and ERA6-Land</a:t>
            </a:r>
          </a:p>
          <a:p>
            <a:pPr lvl="1"/>
            <a:r>
              <a:rPr kumimoji="1" lang="en-US" altLang="ja-JP" sz="2000" dirty="0"/>
              <a:t>ESA CCI Snow assimilation in ERA6</a:t>
            </a:r>
          </a:p>
          <a:p>
            <a:pPr lvl="1"/>
            <a:r>
              <a:rPr kumimoji="1" lang="en-US" altLang="ja-JP" sz="2000" dirty="0"/>
              <a:t>Snow DA in a unified multivariate ensemble-based LDAS (de Rosnay et al, 2022)</a:t>
            </a:r>
            <a:endParaRPr kumimoji="1" lang="en-US" altLang="ja-JP" sz="2400" dirty="0"/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9D59AB0A-ECF8-76C7-FDDA-CDDD4E6AA7BC}"/>
              </a:ext>
            </a:extLst>
          </p:cNvPr>
          <p:cNvSpPr txBox="1">
            <a:spLocks/>
          </p:cNvSpPr>
          <p:nvPr/>
        </p:nvSpPr>
        <p:spPr>
          <a:xfrm>
            <a:off x="669926" y="247265"/>
            <a:ext cx="10852148" cy="402087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Summary </a:t>
            </a:r>
            <a:r>
              <a:rPr kumimoji="0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ongoing </a:t>
            </a: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works</a:t>
            </a:r>
          </a:p>
        </p:txBody>
      </p:sp>
    </p:spTree>
    <p:extLst>
      <p:ext uri="{BB962C8B-B14F-4D97-AF65-F5344CB8AC3E}">
        <p14:creationId xmlns:p14="http://schemas.microsoft.com/office/powerpoint/2010/main" val="2671064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774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マップ&#10;&#10;自動的に生成された説明">
            <a:extLst>
              <a:ext uri="{FF2B5EF4-FFF2-40B4-BE49-F238E27FC236}">
                <a16:creationId xmlns:a16="http://schemas.microsoft.com/office/drawing/2014/main" id="{90790E0A-D1BF-896E-4ADC-7B74E62E34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8"/>
          <a:stretch/>
        </p:blipFill>
        <p:spPr>
          <a:xfrm>
            <a:off x="426720" y="1245870"/>
            <a:ext cx="5669280" cy="3543300"/>
          </a:xfrm>
          <a:prstGeom prst="rect">
            <a:avLst/>
          </a:prstGeom>
        </p:spPr>
      </p:pic>
      <p:pic>
        <p:nvPicPr>
          <p:cNvPr id="8" name="図 7" descr="マップ&#10;&#10;自動的に生成された説明">
            <a:extLst>
              <a:ext uri="{FF2B5EF4-FFF2-40B4-BE49-F238E27FC236}">
                <a16:creationId xmlns:a16="http://schemas.microsoft.com/office/drawing/2014/main" id="{25B24004-37E1-2592-F6C7-9440AD8E68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45870"/>
            <a:ext cx="6015038" cy="354330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C915D439-5485-F20C-5A10-856F13ABC114}"/>
              </a:ext>
            </a:extLst>
          </p:cNvPr>
          <p:cNvSpPr txBox="1">
            <a:spLocks/>
          </p:cNvSpPr>
          <p:nvPr/>
        </p:nvSpPr>
        <p:spPr>
          <a:xfrm>
            <a:off x="669926" y="247265"/>
            <a:ext cx="10852148" cy="402087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IMS mask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811764C-14A0-C182-0F37-157BBE4A169F}"/>
              </a:ext>
            </a:extLst>
          </p:cNvPr>
          <p:cNvSpPr txBox="1"/>
          <p:nvPr/>
        </p:nvSpPr>
        <p:spPr>
          <a:xfrm>
            <a:off x="1283282" y="1245870"/>
            <a:ext cx="3581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B050"/>
                </a:solidFill>
              </a:rPr>
              <a:t>CNTL</a:t>
            </a:r>
            <a:r>
              <a:rPr kumimoji="1" lang="en-US" altLang="ja-JP" sz="2400" dirty="0"/>
              <a:t> (altitude &gt; 1500m)</a:t>
            </a:r>
            <a:endParaRPr kumimoji="1" lang="ja-JP" altLang="en-US" sz="2400" b="1" dirty="0">
              <a:solidFill>
                <a:srgbClr val="00B05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2E9273E-BA8E-415B-8DF7-9C0FC9393E5D}"/>
              </a:ext>
            </a:extLst>
          </p:cNvPr>
          <p:cNvSpPr txBox="1"/>
          <p:nvPr/>
        </p:nvSpPr>
        <p:spPr>
          <a:xfrm>
            <a:off x="7374520" y="1245870"/>
            <a:ext cx="3457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</a:rPr>
              <a:t>TEST</a:t>
            </a:r>
            <a:r>
              <a:rPr kumimoji="1" lang="en-US" altLang="ja-JP" sz="2400" dirty="0"/>
              <a:t> (SDFOR &gt; 250m)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3CDD1F9F-E6D6-D8B5-F81F-986A3FA79C6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5318761"/>
            <a:ext cx="10852148" cy="350519"/>
          </a:xfrm>
        </p:spPr>
        <p:txBody>
          <a:bodyPr/>
          <a:lstStyle/>
          <a:p>
            <a:r>
              <a:rPr lang="en-US" altLang="ja-JP" sz="2400" dirty="0"/>
              <a:t>IMS is </a:t>
            </a:r>
            <a:r>
              <a:rPr lang="en-US" altLang="ja-JP" sz="2400" b="1" dirty="0"/>
              <a:t>not</a:t>
            </a:r>
            <a:r>
              <a:rPr lang="en-US" altLang="ja-JP" sz="2400" dirty="0"/>
              <a:t> assimilated on the areas with red shading</a:t>
            </a:r>
          </a:p>
        </p:txBody>
      </p:sp>
    </p:spTree>
    <p:extLst>
      <p:ext uri="{BB962C8B-B14F-4D97-AF65-F5344CB8AC3E}">
        <p14:creationId xmlns:p14="http://schemas.microsoft.com/office/powerpoint/2010/main" val="1797227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パソコンの画面&#10;&#10;低い精度で自動的に生成された説明">
            <a:extLst>
              <a:ext uri="{FF2B5EF4-FFF2-40B4-BE49-F238E27FC236}">
                <a16:creationId xmlns:a16="http://schemas.microsoft.com/office/drawing/2014/main" id="{43BA476B-DA92-1C96-882F-7901313964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1"/>
          <a:stretch/>
        </p:blipFill>
        <p:spPr>
          <a:xfrm>
            <a:off x="441960" y="1245870"/>
            <a:ext cx="5654040" cy="3543300"/>
          </a:xfrm>
          <a:prstGeom prst="rect">
            <a:avLst/>
          </a:prstGeom>
        </p:spPr>
      </p:pic>
      <p:pic>
        <p:nvPicPr>
          <p:cNvPr id="13" name="図 12" descr="マップ&#10;&#10;自動的に生成された説明">
            <a:extLst>
              <a:ext uri="{FF2B5EF4-FFF2-40B4-BE49-F238E27FC236}">
                <a16:creationId xmlns:a16="http://schemas.microsoft.com/office/drawing/2014/main" id="{7E3A2E48-55BD-B409-8FD3-69C16F9AB7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45870"/>
            <a:ext cx="6015038" cy="354330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C915D439-5485-F20C-5A10-856F13ABC114}"/>
              </a:ext>
            </a:extLst>
          </p:cNvPr>
          <p:cNvSpPr txBox="1">
            <a:spLocks/>
          </p:cNvSpPr>
          <p:nvPr/>
        </p:nvSpPr>
        <p:spPr>
          <a:xfrm>
            <a:off x="669926" y="247265"/>
            <a:ext cx="10852148" cy="402087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b="1" dirty="0">
                <a:solidFill>
                  <a:srgbClr val="1F497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Thinning</a:t>
            </a: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for IMS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811764C-14A0-C182-0F37-157BBE4A169F}"/>
              </a:ext>
            </a:extLst>
          </p:cNvPr>
          <p:cNvSpPr txBox="1"/>
          <p:nvPr/>
        </p:nvSpPr>
        <p:spPr>
          <a:xfrm>
            <a:off x="2572933" y="1245868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B050"/>
                </a:solidFill>
              </a:rPr>
              <a:t>CNTL</a:t>
            </a:r>
            <a:endParaRPr kumimoji="1" lang="ja-JP" altLang="en-US" sz="2400" b="1" dirty="0">
              <a:solidFill>
                <a:srgbClr val="00B05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2E9273E-BA8E-415B-8DF7-9C0FC9393E5D}"/>
              </a:ext>
            </a:extLst>
          </p:cNvPr>
          <p:cNvSpPr txBox="1"/>
          <p:nvPr/>
        </p:nvSpPr>
        <p:spPr>
          <a:xfrm>
            <a:off x="8618450" y="1245868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</a:rPr>
              <a:t>TEST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80B1B32E-A83D-5345-1FC9-D938EBC58AD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4975861"/>
            <a:ext cx="10852148" cy="1145539"/>
          </a:xfrm>
        </p:spPr>
        <p:txBody>
          <a:bodyPr/>
          <a:lstStyle/>
          <a:p>
            <a:r>
              <a:rPr lang="en-US" altLang="ja-JP" sz="2400" dirty="0"/>
              <a:t>Number of IMS is reduced from 251926 to 70125</a:t>
            </a:r>
          </a:p>
          <a:p>
            <a:r>
              <a:rPr lang="en-US" altLang="ja-JP" sz="2400" dirty="0"/>
              <a:t>More effective and efficient use of IMS</a:t>
            </a:r>
          </a:p>
          <a:p>
            <a:pPr lvl="1"/>
            <a:r>
              <a:rPr lang="en-US" altLang="ja-JP" sz="2200" dirty="0"/>
              <a:t>Considering the current horizontal correlation in the OI</a:t>
            </a:r>
          </a:p>
        </p:txBody>
      </p:sp>
    </p:spTree>
    <p:extLst>
      <p:ext uri="{BB962C8B-B14F-4D97-AF65-F5344CB8AC3E}">
        <p14:creationId xmlns:p14="http://schemas.microsoft.com/office/powerpoint/2010/main" val="1647192325"/>
      </p:ext>
    </p:extLst>
  </p:cSld>
  <p:clrMapOvr>
    <a:masterClrMapping/>
  </p:clrMapOvr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9120</TotalTime>
  <Words>557</Words>
  <Application>Microsoft Office PowerPoint</Application>
  <PresentationFormat>ワイド画面</PresentationFormat>
  <Paragraphs>101</Paragraphs>
  <Slides>10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Hiragino Kaku Gothic Pro</vt:lpstr>
      <vt:lpstr>Arial</vt:lpstr>
      <vt:lpstr>Calibri</vt:lpstr>
      <vt:lpstr>Cambria Math</vt:lpstr>
      <vt:lpstr>Times New Roman</vt:lpstr>
      <vt:lpstr>ECMWF Light 16:9 blue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patricia.derosnay@gmail.com</dc:creator>
  <cp:lastModifiedBy>Kenta Ochi</cp:lastModifiedBy>
  <cp:revision>435</cp:revision>
  <dcterms:created xsi:type="dcterms:W3CDTF">2015-04-16T11:15:05Z</dcterms:created>
  <dcterms:modified xsi:type="dcterms:W3CDTF">2023-06-02T10:28:18Z</dcterms:modified>
</cp:coreProperties>
</file>