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2"/>
  </p:notesMasterIdLst>
  <p:handoutMasterIdLst>
    <p:handoutMasterId r:id="rId23"/>
  </p:handoutMasterIdLst>
  <p:sldIdLst>
    <p:sldId id="544" r:id="rId5"/>
    <p:sldId id="1319" r:id="rId6"/>
    <p:sldId id="1366" r:id="rId7"/>
    <p:sldId id="1365" r:id="rId8"/>
    <p:sldId id="1374" r:id="rId9"/>
    <p:sldId id="1380" r:id="rId10"/>
    <p:sldId id="1379" r:id="rId11"/>
    <p:sldId id="1376" r:id="rId12"/>
    <p:sldId id="1377" r:id="rId13"/>
    <p:sldId id="1325" r:id="rId14"/>
    <p:sldId id="1370" r:id="rId15"/>
    <p:sldId id="1360" r:id="rId16"/>
    <p:sldId id="1369" r:id="rId17"/>
    <p:sldId id="1364" r:id="rId18"/>
    <p:sldId id="1371" r:id="rId19"/>
    <p:sldId id="1372" r:id="rId20"/>
    <p:sldId id="1382" r:id="rId21"/>
  </p:sldIdLst>
  <p:sldSz cx="12188825" cy="6858000"/>
  <p:notesSz cx="6731000" cy="9855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816"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3FD9A0F-5582-FD6B-1B34-8DAABFF5C12D}" name=" " initials="" userId="S::roope.tervo@eumetsat.int::66c0114b-cbd3-49c5-ace8-2eb765d86479" providerId="AD"/>
  <p188:author id="{8E717A7E-05EC-37C9-AE79-8CD4A2BF1261}" name="Vasileios Baousis" initials="VB" userId="S::Vasileios.Baousis@ecmwf.int::542e99ca-0924-499d-8cbd-e0e25f610a18" providerId="AD"/>
  <p188:author id="{8F405697-2955-4B84-D4DB-1E6AA68C8770}" name="Umberto Modigliani" initials="UM" userId="S::umberto.modigliani@ecmwf.int::7d46c605-679c-43e1-9726-7dda640e5a11" providerId="AD"/>
  <p188:author id="{C24A539A-2F6C-E6C8-BC91-9D6D8AC33648}" name="Joerg Schulz" initials="JS" userId="S::joerg.schulz_eumetsat.int#ext#@ecmwf.onmicrosoft.com::e4a6fc50-afb0-4d52-a112-b1f25b06f0a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haralampos Kominos" initials="CK" lastIdx="14" clrIdx="0">
    <p:extLst>
      <p:ext uri="{19B8F6BF-5375-455C-9EA6-DF929625EA0E}">
        <p15:presenceInfo xmlns:p15="http://schemas.microsoft.com/office/powerpoint/2012/main" userId="S::charalampos.kominos@ecmwf.int::e507bd6a-626c-455d-af9b-337f6e60ca68" providerId="AD"/>
      </p:ext>
    </p:extLst>
  </p:cmAuthor>
  <p:cmAuthor id="2" name="Vasileios Baousis" initials="VB" lastIdx="7" clrIdx="1">
    <p:extLst>
      <p:ext uri="{19B8F6BF-5375-455C-9EA6-DF929625EA0E}">
        <p15:presenceInfo xmlns:p15="http://schemas.microsoft.com/office/powerpoint/2012/main" userId="S::Vasileios.Baousis@ecmwf.int::542e99ca-0924-499d-8cbd-e0e25f610a18" providerId="AD"/>
      </p:ext>
    </p:extLst>
  </p:cmAuthor>
  <p:cmAuthor id="3" name="Stephan Siemen" initials="SS" lastIdx="1" clrIdx="2">
    <p:extLst>
      <p:ext uri="{19B8F6BF-5375-455C-9EA6-DF929625EA0E}">
        <p15:presenceInfo xmlns:p15="http://schemas.microsoft.com/office/powerpoint/2012/main" userId="S::stephan.siemen@ecmwf.int::174e1eb2-6593-4411-8764-e4849d15f3d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frameSlides="1"/>
  <p:clrMru>
    <a:srgbClr val="064E83"/>
    <a:srgbClr val="6C8AAF"/>
    <a:srgbClr val="2E3F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61E932-7974-BB40-AA09-398C40DBCA97}" v="15" dt="2022-10-13T11:55:56.308"/>
    <p1510:client id="{A30EF94D-E26E-4485-88E2-02D79C4E923D}" v="67" dt="2022-10-13T13:20:20.86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205"/>
        <p:guide pos="3816"/>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 " userId="66c0114b-cbd3-49c5-ace8-2eb765d86479" providerId="ADAL" clId="{2361E932-7974-BB40-AA09-398C40DBCA97}"/>
    <pc:docChg chg="undo custSel addSld delSld modSld delMainMaster">
      <pc:chgData name=" " userId="66c0114b-cbd3-49c5-ace8-2eb765d86479" providerId="ADAL" clId="{2361E932-7974-BB40-AA09-398C40DBCA97}" dt="2022-10-13T11:55:56.308" v="76" actId="2696"/>
      <pc:docMkLst>
        <pc:docMk/>
      </pc:docMkLst>
      <pc:sldChg chg="modSp mod modNotesTx">
        <pc:chgData name=" " userId="66c0114b-cbd3-49c5-ace8-2eb765d86479" providerId="ADAL" clId="{2361E932-7974-BB40-AA09-398C40DBCA97}" dt="2022-10-13T04:44:34.951" v="66" actId="20577"/>
        <pc:sldMkLst>
          <pc:docMk/>
          <pc:sldMk cId="1859927735" sldId="544"/>
        </pc:sldMkLst>
        <pc:spChg chg="mod">
          <ac:chgData name=" " userId="66c0114b-cbd3-49c5-ace8-2eb765d86479" providerId="ADAL" clId="{2361E932-7974-BB40-AA09-398C40DBCA97}" dt="2022-10-13T04:44:34.951" v="66" actId="20577"/>
          <ac:spMkLst>
            <pc:docMk/>
            <pc:sldMk cId="1859927735" sldId="544"/>
            <ac:spMk id="5" creationId="{A64E127E-73C1-4F74-8C6D-50113CB580BF}"/>
          </ac:spMkLst>
        </pc:spChg>
      </pc:sldChg>
      <pc:sldChg chg="addSp delSp modSp add del mod modClrScheme chgLayout">
        <pc:chgData name=" " userId="66c0114b-cbd3-49c5-ace8-2eb765d86479" providerId="ADAL" clId="{2361E932-7974-BB40-AA09-398C40DBCA97}" dt="2022-10-12T08:15:43.484" v="21" actId="14100"/>
        <pc:sldMkLst>
          <pc:docMk/>
          <pc:sldMk cId="1081037790" sldId="615"/>
        </pc:sldMkLst>
        <pc:spChg chg="mod ord">
          <ac:chgData name=" " userId="66c0114b-cbd3-49c5-ace8-2eb765d86479" providerId="ADAL" clId="{2361E932-7974-BB40-AA09-398C40DBCA97}" dt="2022-10-12T08:13:37.941" v="3" actId="700"/>
          <ac:spMkLst>
            <pc:docMk/>
            <pc:sldMk cId="1081037790" sldId="615"/>
            <ac:spMk id="2" creationId="{00000000-0000-0000-0000-000000000000}"/>
          </ac:spMkLst>
        </pc:spChg>
        <pc:spChg chg="add del mod ord">
          <ac:chgData name=" " userId="66c0114b-cbd3-49c5-ace8-2eb765d86479" providerId="ADAL" clId="{2361E932-7974-BB40-AA09-398C40DBCA97}" dt="2022-10-12T08:13:41.946" v="5" actId="478"/>
          <ac:spMkLst>
            <pc:docMk/>
            <pc:sldMk cId="1081037790" sldId="615"/>
            <ac:spMk id="3" creationId="{D66ED8FD-82E6-37E5-B20E-D2BB37C47418}"/>
          </ac:spMkLst>
        </pc:spChg>
        <pc:spChg chg="mod">
          <ac:chgData name=" " userId="66c0114b-cbd3-49c5-ace8-2eb765d86479" providerId="ADAL" clId="{2361E932-7974-BB40-AA09-398C40DBCA97}" dt="2022-10-12T08:14:53.737" v="17" actId="207"/>
          <ac:spMkLst>
            <pc:docMk/>
            <pc:sldMk cId="1081037790" sldId="615"/>
            <ac:spMk id="7" creationId="{00000000-0000-0000-0000-000000000000}"/>
          </ac:spMkLst>
        </pc:spChg>
        <pc:spChg chg="mod">
          <ac:chgData name=" " userId="66c0114b-cbd3-49c5-ace8-2eb765d86479" providerId="ADAL" clId="{2361E932-7974-BB40-AA09-398C40DBCA97}" dt="2022-10-12T08:14:10.480" v="10" actId="208"/>
          <ac:spMkLst>
            <pc:docMk/>
            <pc:sldMk cId="1081037790" sldId="615"/>
            <ac:spMk id="31" creationId="{00000000-0000-0000-0000-000000000000}"/>
          </ac:spMkLst>
        </pc:spChg>
        <pc:spChg chg="mod">
          <ac:chgData name=" " userId="66c0114b-cbd3-49c5-ace8-2eb765d86479" providerId="ADAL" clId="{2361E932-7974-BB40-AA09-398C40DBCA97}" dt="2022-10-12T08:14:32.386" v="12" actId="2085"/>
          <ac:spMkLst>
            <pc:docMk/>
            <pc:sldMk cId="1081037790" sldId="615"/>
            <ac:spMk id="32" creationId="{00000000-0000-0000-0000-000000000000}"/>
          </ac:spMkLst>
        </pc:spChg>
        <pc:spChg chg="mod">
          <ac:chgData name=" " userId="66c0114b-cbd3-49c5-ace8-2eb765d86479" providerId="ADAL" clId="{2361E932-7974-BB40-AA09-398C40DBCA97}" dt="2022-10-12T08:14:10.480" v="10" actId="208"/>
          <ac:spMkLst>
            <pc:docMk/>
            <pc:sldMk cId="1081037790" sldId="615"/>
            <ac:spMk id="34" creationId="{00000000-0000-0000-0000-000000000000}"/>
          </ac:spMkLst>
        </pc:spChg>
        <pc:spChg chg="mod">
          <ac:chgData name=" " userId="66c0114b-cbd3-49c5-ace8-2eb765d86479" providerId="ADAL" clId="{2361E932-7974-BB40-AA09-398C40DBCA97}" dt="2022-10-12T08:14:40.225" v="14" actId="2085"/>
          <ac:spMkLst>
            <pc:docMk/>
            <pc:sldMk cId="1081037790" sldId="615"/>
            <ac:spMk id="35" creationId="{00000000-0000-0000-0000-000000000000}"/>
          </ac:spMkLst>
        </pc:spChg>
        <pc:spChg chg="mod">
          <ac:chgData name=" " userId="66c0114b-cbd3-49c5-ace8-2eb765d86479" providerId="ADAL" clId="{2361E932-7974-BB40-AA09-398C40DBCA97}" dt="2022-10-12T08:14:10.480" v="10" actId="208"/>
          <ac:spMkLst>
            <pc:docMk/>
            <pc:sldMk cId="1081037790" sldId="615"/>
            <ac:spMk id="37" creationId="{00000000-0000-0000-0000-000000000000}"/>
          </ac:spMkLst>
        </pc:spChg>
        <pc:spChg chg="mod">
          <ac:chgData name=" " userId="66c0114b-cbd3-49c5-ace8-2eb765d86479" providerId="ADAL" clId="{2361E932-7974-BB40-AA09-398C40DBCA97}" dt="2022-10-12T08:14:44.437" v="15" actId="2085"/>
          <ac:spMkLst>
            <pc:docMk/>
            <pc:sldMk cId="1081037790" sldId="615"/>
            <ac:spMk id="38" creationId="{00000000-0000-0000-0000-000000000000}"/>
          </ac:spMkLst>
        </pc:spChg>
        <pc:spChg chg="mod">
          <ac:chgData name=" " userId="66c0114b-cbd3-49c5-ace8-2eb765d86479" providerId="ADAL" clId="{2361E932-7974-BB40-AA09-398C40DBCA97}" dt="2022-10-12T08:14:10.480" v="10" actId="208"/>
          <ac:spMkLst>
            <pc:docMk/>
            <pc:sldMk cId="1081037790" sldId="615"/>
            <ac:spMk id="40" creationId="{00000000-0000-0000-0000-000000000000}"/>
          </ac:spMkLst>
        </pc:spChg>
        <pc:spChg chg="mod">
          <ac:chgData name=" " userId="66c0114b-cbd3-49c5-ace8-2eb765d86479" providerId="ADAL" clId="{2361E932-7974-BB40-AA09-398C40DBCA97}" dt="2022-10-12T08:14:49.191" v="16" actId="2085"/>
          <ac:spMkLst>
            <pc:docMk/>
            <pc:sldMk cId="1081037790" sldId="615"/>
            <ac:spMk id="41" creationId="{00000000-0000-0000-0000-000000000000}"/>
          </ac:spMkLst>
        </pc:spChg>
        <pc:spChg chg="mod">
          <ac:chgData name=" " userId="66c0114b-cbd3-49c5-ace8-2eb765d86479" providerId="ADAL" clId="{2361E932-7974-BB40-AA09-398C40DBCA97}" dt="2022-10-12T08:14:10.480" v="10" actId="208"/>
          <ac:spMkLst>
            <pc:docMk/>
            <pc:sldMk cId="1081037790" sldId="615"/>
            <ac:spMk id="43" creationId="{00000000-0000-0000-0000-000000000000}"/>
          </ac:spMkLst>
        </pc:spChg>
        <pc:spChg chg="mod">
          <ac:chgData name=" " userId="66c0114b-cbd3-49c5-ace8-2eb765d86479" providerId="ADAL" clId="{2361E932-7974-BB40-AA09-398C40DBCA97}" dt="2022-10-12T08:14:36.273" v="13" actId="2085"/>
          <ac:spMkLst>
            <pc:docMk/>
            <pc:sldMk cId="1081037790" sldId="615"/>
            <ac:spMk id="44" creationId="{00000000-0000-0000-0000-000000000000}"/>
          </ac:spMkLst>
        </pc:spChg>
        <pc:spChg chg="add del mod">
          <ac:chgData name=" " userId="66c0114b-cbd3-49c5-ace8-2eb765d86479" providerId="ADAL" clId="{2361E932-7974-BB40-AA09-398C40DBCA97}" dt="2022-10-12T08:13:44.329" v="6" actId="478"/>
          <ac:spMkLst>
            <pc:docMk/>
            <pc:sldMk cId="1081037790" sldId="615"/>
            <ac:spMk id="53" creationId="{CF8BC135-F6E1-5415-8207-4C3562D0F465}"/>
          </ac:spMkLst>
        </pc:spChg>
        <pc:grpChg chg="mod">
          <ac:chgData name=" " userId="66c0114b-cbd3-49c5-ace8-2eb765d86479" providerId="ADAL" clId="{2361E932-7974-BB40-AA09-398C40DBCA97}" dt="2022-10-12T08:14:05.718" v="9" actId="207"/>
          <ac:grpSpMkLst>
            <pc:docMk/>
            <pc:sldMk cId="1081037790" sldId="615"/>
            <ac:grpSpMk id="30" creationId="{00000000-0000-0000-0000-000000000000}"/>
          </ac:grpSpMkLst>
        </pc:grpChg>
        <pc:grpChg chg="mod">
          <ac:chgData name=" " userId="66c0114b-cbd3-49c5-ace8-2eb765d86479" providerId="ADAL" clId="{2361E932-7974-BB40-AA09-398C40DBCA97}" dt="2022-10-12T08:14:05.718" v="9" actId="207"/>
          <ac:grpSpMkLst>
            <pc:docMk/>
            <pc:sldMk cId="1081037790" sldId="615"/>
            <ac:grpSpMk id="33" creationId="{00000000-0000-0000-0000-000000000000}"/>
          </ac:grpSpMkLst>
        </pc:grpChg>
        <pc:grpChg chg="mod">
          <ac:chgData name=" " userId="66c0114b-cbd3-49c5-ace8-2eb765d86479" providerId="ADAL" clId="{2361E932-7974-BB40-AA09-398C40DBCA97}" dt="2022-10-12T08:14:05.718" v="9" actId="207"/>
          <ac:grpSpMkLst>
            <pc:docMk/>
            <pc:sldMk cId="1081037790" sldId="615"/>
            <ac:grpSpMk id="36" creationId="{00000000-0000-0000-0000-000000000000}"/>
          </ac:grpSpMkLst>
        </pc:grpChg>
        <pc:grpChg chg="mod">
          <ac:chgData name=" " userId="66c0114b-cbd3-49c5-ace8-2eb765d86479" providerId="ADAL" clId="{2361E932-7974-BB40-AA09-398C40DBCA97}" dt="2022-10-12T08:14:05.718" v="9" actId="207"/>
          <ac:grpSpMkLst>
            <pc:docMk/>
            <pc:sldMk cId="1081037790" sldId="615"/>
            <ac:grpSpMk id="39" creationId="{00000000-0000-0000-0000-000000000000}"/>
          </ac:grpSpMkLst>
        </pc:grpChg>
        <pc:grpChg chg="mod">
          <ac:chgData name=" " userId="66c0114b-cbd3-49c5-ace8-2eb765d86479" providerId="ADAL" clId="{2361E932-7974-BB40-AA09-398C40DBCA97}" dt="2022-10-12T08:14:05.718" v="9" actId="207"/>
          <ac:grpSpMkLst>
            <pc:docMk/>
            <pc:sldMk cId="1081037790" sldId="615"/>
            <ac:grpSpMk id="42" creationId="{00000000-0000-0000-0000-000000000000}"/>
          </ac:grpSpMkLst>
        </pc:grpChg>
        <pc:cxnChg chg="mod">
          <ac:chgData name=" " userId="66c0114b-cbd3-49c5-ace8-2eb765d86479" providerId="ADAL" clId="{2361E932-7974-BB40-AA09-398C40DBCA97}" dt="2022-10-12T08:15:32.997" v="18" actId="13822"/>
          <ac:cxnSpMkLst>
            <pc:docMk/>
            <pc:sldMk cId="1081037790" sldId="615"/>
            <ac:cxnSpMk id="46" creationId="{00000000-0000-0000-0000-000000000000}"/>
          </ac:cxnSpMkLst>
        </pc:cxnChg>
        <pc:cxnChg chg="mod">
          <ac:chgData name=" " userId="66c0114b-cbd3-49c5-ace8-2eb765d86479" providerId="ADAL" clId="{2361E932-7974-BB40-AA09-398C40DBCA97}" dt="2022-10-12T08:15:43.484" v="21" actId="14100"/>
          <ac:cxnSpMkLst>
            <pc:docMk/>
            <pc:sldMk cId="1081037790" sldId="615"/>
            <ac:cxnSpMk id="48" creationId="{00000000-0000-0000-0000-000000000000}"/>
          </ac:cxnSpMkLst>
        </pc:cxnChg>
      </pc:sldChg>
      <pc:sldChg chg="del">
        <pc:chgData name=" " userId="66c0114b-cbd3-49c5-ace8-2eb765d86479" providerId="ADAL" clId="{2361E932-7974-BB40-AA09-398C40DBCA97}" dt="2022-10-13T11:55:56.308" v="76" actId="2696"/>
        <pc:sldMkLst>
          <pc:docMk/>
          <pc:sldMk cId="581022189" sldId="1358"/>
        </pc:sldMkLst>
      </pc:sldChg>
      <pc:sldChg chg="modSp mod modShow">
        <pc:chgData name=" " userId="66c0114b-cbd3-49c5-ace8-2eb765d86479" providerId="ADAL" clId="{2361E932-7974-BB40-AA09-398C40DBCA97}" dt="2022-10-13T08:08:13.806" v="74" actId="1076"/>
        <pc:sldMkLst>
          <pc:docMk/>
          <pc:sldMk cId="1478556029" sldId="1365"/>
        </pc:sldMkLst>
        <pc:spChg chg="mod">
          <ac:chgData name=" " userId="66c0114b-cbd3-49c5-ace8-2eb765d86479" providerId="ADAL" clId="{2361E932-7974-BB40-AA09-398C40DBCA97}" dt="2022-10-13T08:08:13.806" v="74" actId="1076"/>
          <ac:spMkLst>
            <pc:docMk/>
            <pc:sldMk cId="1478556029" sldId="1365"/>
            <ac:spMk id="3" creationId="{E7FFB8F4-6206-46E2-BF29-56EF2947677B}"/>
          </ac:spMkLst>
        </pc:spChg>
      </pc:sldChg>
      <pc:sldChg chg="modSp mod">
        <pc:chgData name=" " userId="66c0114b-cbd3-49c5-ace8-2eb765d86479" providerId="ADAL" clId="{2361E932-7974-BB40-AA09-398C40DBCA97}" dt="2022-10-12T08:27:35.767" v="38" actId="1076"/>
        <pc:sldMkLst>
          <pc:docMk/>
          <pc:sldMk cId="373702361" sldId="1380"/>
        </pc:sldMkLst>
        <pc:picChg chg="mod">
          <ac:chgData name=" " userId="66c0114b-cbd3-49c5-ace8-2eb765d86479" providerId="ADAL" clId="{2361E932-7974-BB40-AA09-398C40DBCA97}" dt="2022-10-12T08:27:35.767" v="38" actId="1076"/>
          <ac:picMkLst>
            <pc:docMk/>
            <pc:sldMk cId="373702361" sldId="1380"/>
            <ac:picMk id="4" creationId="{C7889258-3AD6-43F5-87B4-4B799D42504D}"/>
          </ac:picMkLst>
        </pc:picChg>
      </pc:sldChg>
      <pc:sldChg chg="modSp add del mod modShow addCm modCm">
        <pc:chgData name=" " userId="66c0114b-cbd3-49c5-ace8-2eb765d86479" providerId="ADAL" clId="{2361E932-7974-BB40-AA09-398C40DBCA97}" dt="2022-10-13T08:08:19.992" v="75" actId="2696"/>
        <pc:sldMkLst>
          <pc:docMk/>
          <pc:sldMk cId="3336708410" sldId="1382"/>
        </pc:sldMkLst>
        <pc:spChg chg="mod">
          <ac:chgData name=" " userId="66c0114b-cbd3-49c5-ace8-2eb765d86479" providerId="ADAL" clId="{2361E932-7974-BB40-AA09-398C40DBCA97}" dt="2022-10-12T08:48:38.460" v="43" actId="20577"/>
          <ac:spMkLst>
            <pc:docMk/>
            <pc:sldMk cId="3336708410" sldId="1382"/>
            <ac:spMk id="3" creationId="{E7FFB8F4-6206-46E2-BF29-56EF2947677B}"/>
          </ac:spMkLst>
        </pc:spChg>
      </pc:sldChg>
      <pc:sldMasterChg chg="del delSldLayout">
        <pc:chgData name=" " userId="66c0114b-cbd3-49c5-ace8-2eb765d86479" providerId="ADAL" clId="{2361E932-7974-BB40-AA09-398C40DBCA97}" dt="2022-10-12T08:13:37.941" v="3" actId="700"/>
        <pc:sldMasterMkLst>
          <pc:docMk/>
          <pc:sldMasterMk cId="4049455407" sldId="2147483653"/>
        </pc:sldMasterMkLst>
        <pc:sldLayoutChg chg="del">
          <pc:chgData name=" " userId="66c0114b-cbd3-49c5-ace8-2eb765d86479" providerId="ADAL" clId="{2361E932-7974-BB40-AA09-398C40DBCA97}" dt="2022-10-12T08:13:37.941" v="3" actId="700"/>
          <pc:sldLayoutMkLst>
            <pc:docMk/>
            <pc:sldMasterMk cId="4049455407" sldId="2147483653"/>
            <pc:sldLayoutMk cId="3723722596" sldId="2147483654"/>
          </pc:sldLayoutMkLst>
        </pc:sldLayoutChg>
        <pc:sldLayoutChg chg="del">
          <pc:chgData name=" " userId="66c0114b-cbd3-49c5-ace8-2eb765d86479" providerId="ADAL" clId="{2361E932-7974-BB40-AA09-398C40DBCA97}" dt="2022-10-12T08:13:37.941" v="3" actId="700"/>
          <pc:sldLayoutMkLst>
            <pc:docMk/>
            <pc:sldMasterMk cId="4049455407" sldId="2147483653"/>
            <pc:sldLayoutMk cId="904897995" sldId="2147483655"/>
          </pc:sldLayoutMkLst>
        </pc:sldLayoutChg>
        <pc:sldLayoutChg chg="del">
          <pc:chgData name=" " userId="66c0114b-cbd3-49c5-ace8-2eb765d86479" providerId="ADAL" clId="{2361E932-7974-BB40-AA09-398C40DBCA97}" dt="2022-10-12T08:13:37.941" v="3" actId="700"/>
          <pc:sldLayoutMkLst>
            <pc:docMk/>
            <pc:sldMasterMk cId="4049455407" sldId="2147483653"/>
            <pc:sldLayoutMk cId="3023880447" sldId="2147483656"/>
          </pc:sldLayoutMkLst>
        </pc:sldLayoutChg>
        <pc:sldLayoutChg chg="del">
          <pc:chgData name=" " userId="66c0114b-cbd3-49c5-ace8-2eb765d86479" providerId="ADAL" clId="{2361E932-7974-BB40-AA09-398C40DBCA97}" dt="2022-10-12T08:13:37.941" v="3" actId="700"/>
          <pc:sldLayoutMkLst>
            <pc:docMk/>
            <pc:sldMasterMk cId="4049455407" sldId="2147483653"/>
            <pc:sldLayoutMk cId="2619329530" sldId="2147483657"/>
          </pc:sldLayoutMkLst>
        </pc:sldLayoutChg>
        <pc:sldLayoutChg chg="del">
          <pc:chgData name=" " userId="66c0114b-cbd3-49c5-ace8-2eb765d86479" providerId="ADAL" clId="{2361E932-7974-BB40-AA09-398C40DBCA97}" dt="2022-10-12T08:13:37.941" v="3" actId="700"/>
          <pc:sldLayoutMkLst>
            <pc:docMk/>
            <pc:sldMasterMk cId="4049455407" sldId="2147483653"/>
            <pc:sldLayoutMk cId="2592392594" sldId="2147483658"/>
          </pc:sldLayoutMkLst>
        </pc:sldLayoutChg>
        <pc:sldLayoutChg chg="del">
          <pc:chgData name=" " userId="66c0114b-cbd3-49c5-ace8-2eb765d86479" providerId="ADAL" clId="{2361E932-7974-BB40-AA09-398C40DBCA97}" dt="2022-10-12T08:13:37.941" v="3" actId="700"/>
          <pc:sldLayoutMkLst>
            <pc:docMk/>
            <pc:sldMasterMk cId="4049455407" sldId="2147483653"/>
            <pc:sldLayoutMk cId="3282226697" sldId="2147483659"/>
          </pc:sldLayoutMkLst>
        </pc:sldLayoutChg>
        <pc:sldLayoutChg chg="del">
          <pc:chgData name=" " userId="66c0114b-cbd3-49c5-ace8-2eb765d86479" providerId="ADAL" clId="{2361E932-7974-BB40-AA09-398C40DBCA97}" dt="2022-10-12T08:13:37.941" v="3" actId="700"/>
          <pc:sldLayoutMkLst>
            <pc:docMk/>
            <pc:sldMasterMk cId="4049455407" sldId="2147483653"/>
            <pc:sldLayoutMk cId="2441142222" sldId="2147483660"/>
          </pc:sldLayoutMkLst>
        </pc:sldLayoutChg>
        <pc:sldLayoutChg chg="del">
          <pc:chgData name=" " userId="66c0114b-cbd3-49c5-ace8-2eb765d86479" providerId="ADAL" clId="{2361E932-7974-BB40-AA09-398C40DBCA97}" dt="2022-10-12T08:13:37.941" v="3" actId="700"/>
          <pc:sldLayoutMkLst>
            <pc:docMk/>
            <pc:sldMasterMk cId="4049455407" sldId="2147483653"/>
            <pc:sldLayoutMk cId="3812977560" sldId="2147483661"/>
          </pc:sldLayoutMkLst>
        </pc:sldLayoutChg>
        <pc:sldLayoutChg chg="del">
          <pc:chgData name=" " userId="66c0114b-cbd3-49c5-ace8-2eb765d86479" providerId="ADAL" clId="{2361E932-7974-BB40-AA09-398C40DBCA97}" dt="2022-10-12T08:13:37.941" v="3" actId="700"/>
          <pc:sldLayoutMkLst>
            <pc:docMk/>
            <pc:sldMasterMk cId="4049455407" sldId="2147483653"/>
            <pc:sldLayoutMk cId="3340602009" sldId="2147483662"/>
          </pc:sldLayoutMkLst>
        </pc:sldLayoutChg>
        <pc:sldLayoutChg chg="del">
          <pc:chgData name=" " userId="66c0114b-cbd3-49c5-ace8-2eb765d86479" providerId="ADAL" clId="{2361E932-7974-BB40-AA09-398C40DBCA97}" dt="2022-10-12T08:13:37.941" v="3" actId="700"/>
          <pc:sldLayoutMkLst>
            <pc:docMk/>
            <pc:sldMasterMk cId="4049455407" sldId="2147483653"/>
            <pc:sldLayoutMk cId="882903278" sldId="2147483663"/>
          </pc:sldLayoutMkLst>
        </pc:sldLayoutChg>
      </pc:sldMasterChg>
    </pc:docChg>
  </pc:docChgLst>
  <pc:docChgLst>
    <pc:chgData name="Vasileios Baousis" userId="542e99ca-0924-499d-8cbd-e0e25f610a18" providerId="ADAL" clId="{A30EF94D-E26E-4485-88E2-02D79C4E923D}"/>
    <pc:docChg chg="undo custSel addSld delSld modSld">
      <pc:chgData name="Vasileios Baousis" userId="542e99ca-0924-499d-8cbd-e0e25f610a18" providerId="ADAL" clId="{A30EF94D-E26E-4485-88E2-02D79C4E923D}" dt="2022-10-13T13:20:20.868" v="65" actId="20577"/>
      <pc:docMkLst>
        <pc:docMk/>
      </pc:docMkLst>
      <pc:sldChg chg="modSp mod">
        <pc:chgData name="Vasileios Baousis" userId="542e99ca-0924-499d-8cbd-e0e25f610a18" providerId="ADAL" clId="{A30EF94D-E26E-4485-88E2-02D79C4E923D}" dt="2022-10-13T13:20:00.871" v="38" actId="21"/>
        <pc:sldMkLst>
          <pc:docMk/>
          <pc:sldMk cId="1859927735" sldId="544"/>
        </pc:sldMkLst>
        <pc:spChg chg="mod">
          <ac:chgData name="Vasileios Baousis" userId="542e99ca-0924-499d-8cbd-e0e25f610a18" providerId="ADAL" clId="{A30EF94D-E26E-4485-88E2-02D79C4E923D}" dt="2022-10-13T13:20:00.871" v="38" actId="21"/>
          <ac:spMkLst>
            <pc:docMk/>
            <pc:sldMk cId="1859927735" sldId="544"/>
            <ac:spMk id="5" creationId="{A64E127E-73C1-4F74-8C6D-50113CB580BF}"/>
          </ac:spMkLst>
        </pc:spChg>
      </pc:sldChg>
      <pc:sldChg chg="del">
        <pc:chgData name="Vasileios Baousis" userId="542e99ca-0924-499d-8cbd-e0e25f610a18" providerId="ADAL" clId="{A30EF94D-E26E-4485-88E2-02D79C4E923D}" dt="2022-10-12T12:34:45.613" v="2" actId="47"/>
        <pc:sldMkLst>
          <pc:docMk/>
          <pc:sldMk cId="1081037790" sldId="615"/>
        </pc:sldMkLst>
      </pc:sldChg>
      <pc:sldChg chg="del">
        <pc:chgData name="Vasileios Baousis" userId="542e99ca-0924-499d-8cbd-e0e25f610a18" providerId="ADAL" clId="{A30EF94D-E26E-4485-88E2-02D79C4E923D}" dt="2022-10-13T12:54:03.871" v="7" actId="47"/>
        <pc:sldMkLst>
          <pc:docMk/>
          <pc:sldMk cId="1318579107" sldId="1381"/>
        </pc:sldMkLst>
      </pc:sldChg>
      <pc:sldChg chg="modSp add mod">
        <pc:chgData name="Vasileios Baousis" userId="542e99ca-0924-499d-8cbd-e0e25f610a18" providerId="ADAL" clId="{A30EF94D-E26E-4485-88E2-02D79C4E923D}" dt="2022-10-13T13:20:20.868" v="65" actId="20577"/>
        <pc:sldMkLst>
          <pc:docMk/>
          <pc:sldMk cId="1661205639" sldId="1382"/>
        </pc:sldMkLst>
        <pc:spChg chg="mod">
          <ac:chgData name="Vasileios Baousis" userId="542e99ca-0924-499d-8cbd-e0e25f610a18" providerId="ADAL" clId="{A30EF94D-E26E-4485-88E2-02D79C4E923D}" dt="2022-10-13T13:20:20.868" v="65" actId="20577"/>
          <ac:spMkLst>
            <pc:docMk/>
            <pc:sldMk cId="1661205639" sldId="1382"/>
            <ac:spMk id="5" creationId="{A64E127E-73C1-4F74-8C6D-50113CB580BF}"/>
          </ac:spMkLst>
        </pc:spChg>
      </pc:sldChg>
      <pc:sldChg chg="mod modShow modCm">
        <pc:chgData name="Vasileios Baousis" userId="542e99ca-0924-499d-8cbd-e0e25f610a18" providerId="ADAL" clId="{A30EF94D-E26E-4485-88E2-02D79C4E923D}" dt="2022-10-12T17:09:21.496" v="5" actId="729"/>
        <pc:sldMkLst>
          <pc:docMk/>
          <pc:sldMk cId="3336708410" sldId="1382"/>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6767" cy="49276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12676" y="0"/>
            <a:ext cx="2916767" cy="492760"/>
          </a:xfrm>
          <a:prstGeom prst="rect">
            <a:avLst/>
          </a:prstGeom>
        </p:spPr>
        <p:txBody>
          <a:bodyPr vert="horz" lIns="91440" tIns="45720" rIns="91440" bIns="45720" rtlCol="0"/>
          <a:lstStyle>
            <a:lvl1pPr algn="r">
              <a:defRPr sz="1200"/>
            </a:lvl1pPr>
          </a:lstStyle>
          <a:p>
            <a:fld id="{257351A7-8A0E-BC4A-B507-BC9FBEDEB94D}" type="datetime1">
              <a:rPr lang="en-US" smtClean="0"/>
              <a:pPr/>
              <a:t>10/13/2022</a:t>
            </a:fld>
            <a:endParaRPr lang="en-US"/>
          </a:p>
        </p:txBody>
      </p:sp>
      <p:sp>
        <p:nvSpPr>
          <p:cNvPr id="4" name="Footer Placeholder 3"/>
          <p:cNvSpPr>
            <a:spLocks noGrp="1"/>
          </p:cNvSpPr>
          <p:nvPr>
            <p:ph type="ftr" sz="quarter" idx="2"/>
          </p:nvPr>
        </p:nvSpPr>
        <p:spPr>
          <a:xfrm>
            <a:off x="0" y="9360730"/>
            <a:ext cx="2916767" cy="49276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12676" y="9360730"/>
            <a:ext cx="2916767" cy="492760"/>
          </a:xfrm>
          <a:prstGeom prst="rect">
            <a:avLst/>
          </a:prstGeom>
        </p:spPr>
        <p:txBody>
          <a:bodyPr vert="horz" lIns="91440" tIns="45720" rIns="91440" bIns="45720"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25035805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6767" cy="49276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12676" y="0"/>
            <a:ext cx="2916767" cy="492760"/>
          </a:xfrm>
          <a:prstGeom prst="rect">
            <a:avLst/>
          </a:prstGeom>
        </p:spPr>
        <p:txBody>
          <a:bodyPr vert="horz" lIns="91440" tIns="45720" rIns="91440" bIns="45720" rtlCol="0"/>
          <a:lstStyle>
            <a:lvl1pPr algn="r">
              <a:defRPr sz="1200"/>
            </a:lvl1pPr>
          </a:lstStyle>
          <a:p>
            <a:fld id="{3C0BA50B-6875-0F43-A70A-41BA2A188017}" type="datetime1">
              <a:rPr lang="en-US" smtClean="0"/>
              <a:pPr/>
              <a:t>10/13/2022</a:t>
            </a:fld>
            <a:endParaRPr lang="en-US"/>
          </a:p>
        </p:txBody>
      </p:sp>
      <p:sp>
        <p:nvSpPr>
          <p:cNvPr id="4" name="Slide Image Placeholder 3"/>
          <p:cNvSpPr>
            <a:spLocks noGrp="1" noRot="1" noChangeAspect="1"/>
          </p:cNvSpPr>
          <p:nvPr>
            <p:ph type="sldImg" idx="2"/>
          </p:nvPr>
        </p:nvSpPr>
        <p:spPr>
          <a:xfrm>
            <a:off x="82550" y="739775"/>
            <a:ext cx="6565900" cy="36957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3100" y="4681220"/>
            <a:ext cx="5384800" cy="443484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360730"/>
            <a:ext cx="2916767" cy="49276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12676" y="9360730"/>
            <a:ext cx="2916767" cy="492760"/>
          </a:xfrm>
          <a:prstGeom prst="rect">
            <a:avLst/>
          </a:prstGeom>
        </p:spPr>
        <p:txBody>
          <a:bodyPr vert="horz" lIns="91440" tIns="45720" rIns="91440" bIns="45720"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250096915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en.wikipedia.org/wiki/Responsibility_assignment_matrix"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D03270C-FB42-C54A-AC71-B4EEB4FA7F12}" type="slidenum">
              <a:rPr lang="en-US" smtClean="0"/>
              <a:pPr/>
              <a:t>1</a:t>
            </a:fld>
            <a:endParaRPr lang="en-US"/>
          </a:p>
        </p:txBody>
      </p:sp>
    </p:spTree>
    <p:extLst>
      <p:ext uri="{BB962C8B-B14F-4D97-AF65-F5344CB8AC3E}">
        <p14:creationId xmlns:p14="http://schemas.microsoft.com/office/powerpoint/2010/main" val="11305994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endParaRPr lang="en-GB"/>
          </a:p>
        </p:txBody>
      </p:sp>
      <p:sp>
        <p:nvSpPr>
          <p:cNvPr id="4" name="Slide Number Placeholder 3"/>
          <p:cNvSpPr>
            <a:spLocks noGrp="1"/>
          </p:cNvSpPr>
          <p:nvPr>
            <p:ph type="sldNum" sz="quarter" idx="5"/>
          </p:nvPr>
        </p:nvSpPr>
        <p:spPr/>
        <p:txBody>
          <a:bodyPr/>
          <a:lstStyle/>
          <a:p>
            <a:fld id="{2D03270C-FB42-C54A-AC71-B4EEB4FA7F12}" type="slidenum">
              <a:rPr lang="en-US" smtClean="0"/>
              <a:pPr/>
              <a:t>11</a:t>
            </a:fld>
            <a:endParaRPr lang="en-US"/>
          </a:p>
        </p:txBody>
      </p:sp>
    </p:spTree>
    <p:extLst>
      <p:ext uri="{BB962C8B-B14F-4D97-AF65-F5344CB8AC3E}">
        <p14:creationId xmlns:p14="http://schemas.microsoft.com/office/powerpoint/2010/main" val="12852933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D03270C-FB42-C54A-AC71-B4EEB4FA7F12}" type="slidenum">
              <a:rPr lang="en-US" smtClean="0"/>
              <a:pPr/>
              <a:t>12</a:t>
            </a:fld>
            <a:endParaRPr lang="en-US"/>
          </a:p>
        </p:txBody>
      </p:sp>
    </p:spTree>
    <p:extLst>
      <p:ext uri="{BB962C8B-B14F-4D97-AF65-F5344CB8AC3E}">
        <p14:creationId xmlns:p14="http://schemas.microsoft.com/office/powerpoint/2010/main" val="15981939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D03270C-FB42-C54A-AC71-B4EEB4FA7F12}" type="slidenum">
              <a:rPr lang="en-US" smtClean="0"/>
              <a:pPr/>
              <a:t>13</a:t>
            </a:fld>
            <a:endParaRPr lang="en-US"/>
          </a:p>
        </p:txBody>
      </p:sp>
    </p:spTree>
    <p:extLst>
      <p:ext uri="{BB962C8B-B14F-4D97-AF65-F5344CB8AC3E}">
        <p14:creationId xmlns:p14="http://schemas.microsoft.com/office/powerpoint/2010/main" val="36808042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D03270C-FB42-C54A-AC71-B4EEB4FA7F12}" type="slidenum">
              <a:rPr lang="en-US" smtClean="0"/>
              <a:pPr/>
              <a:t>14</a:t>
            </a:fld>
            <a:endParaRPr lang="en-US"/>
          </a:p>
        </p:txBody>
      </p:sp>
    </p:spTree>
    <p:extLst>
      <p:ext uri="{BB962C8B-B14F-4D97-AF65-F5344CB8AC3E}">
        <p14:creationId xmlns:p14="http://schemas.microsoft.com/office/powerpoint/2010/main" val="42699968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D03270C-FB42-C54A-AC71-B4EEB4FA7F12}" type="slidenum">
              <a:rPr lang="en-US" smtClean="0"/>
              <a:pPr/>
              <a:t>15</a:t>
            </a:fld>
            <a:endParaRPr lang="en-US"/>
          </a:p>
        </p:txBody>
      </p:sp>
    </p:spTree>
    <p:extLst>
      <p:ext uri="{BB962C8B-B14F-4D97-AF65-F5344CB8AC3E}">
        <p14:creationId xmlns:p14="http://schemas.microsoft.com/office/powerpoint/2010/main" val="22853615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D03270C-FB42-C54A-AC71-B4EEB4FA7F12}" type="slidenum">
              <a:rPr lang="en-US" smtClean="0"/>
              <a:pPr/>
              <a:t>16</a:t>
            </a:fld>
            <a:endParaRPr lang="en-US"/>
          </a:p>
        </p:txBody>
      </p:sp>
    </p:spTree>
    <p:extLst>
      <p:ext uri="{BB962C8B-B14F-4D97-AF65-F5344CB8AC3E}">
        <p14:creationId xmlns:p14="http://schemas.microsoft.com/office/powerpoint/2010/main" val="29622932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D03270C-FB42-C54A-AC71-B4EEB4FA7F12}" type="slidenum">
              <a:rPr lang="en-US" smtClean="0"/>
              <a:pPr/>
              <a:t>17</a:t>
            </a:fld>
            <a:endParaRPr lang="en-US"/>
          </a:p>
        </p:txBody>
      </p:sp>
    </p:spTree>
    <p:extLst>
      <p:ext uri="{BB962C8B-B14F-4D97-AF65-F5344CB8AC3E}">
        <p14:creationId xmlns:p14="http://schemas.microsoft.com/office/powerpoint/2010/main" val="675913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a:t>direct interactions b) support interactions c) user workshops; d) questionnaires &amp; user surveys f) usage statistics and analytics</a:t>
            </a:r>
            <a:endParaRPr lang="en-GB"/>
          </a:p>
          <a:p>
            <a:pPr marL="171450" indent="-171450">
              <a:buFontTx/>
              <a:buChar char="-"/>
            </a:pPr>
            <a:endParaRPr lang="en-GB">
              <a:cs typeface="Calibri"/>
            </a:endParaRPr>
          </a:p>
          <a:p>
            <a:pPr marL="171450" indent="-171450">
              <a:buFontTx/>
              <a:buChar char="-"/>
            </a:pPr>
            <a:r>
              <a:rPr lang="en-GB" sz="1200" kern="1200">
                <a:solidFill>
                  <a:schemeClr val="tx1"/>
                </a:solidFill>
                <a:effectLst/>
                <a:latin typeface="+mn-lt"/>
                <a:ea typeface="+mn-ea"/>
                <a:cs typeface="+mn-cs"/>
              </a:rPr>
              <a:t>IaaS introduces a barrier for users with a more limited technical background and prevents a higher user uptake.</a:t>
            </a:r>
            <a:r>
              <a:rPr lang="en-GB"/>
              <a:t> </a:t>
            </a:r>
            <a:r>
              <a:rPr lang="en-GB" sz="1200" kern="1200">
                <a:solidFill>
                  <a:schemeClr val="tx1"/>
                </a:solidFill>
                <a:effectLst/>
                <a:latin typeface="+mn-lt"/>
                <a:ea typeface="+mn-ea"/>
                <a:cs typeface="+mn-cs"/>
              </a:rPr>
              <a:t> The same is also a significant overhead for IT savvy developers due to the requirement to maintain additional operational infrastructure.</a:t>
            </a:r>
            <a:r>
              <a:rPr lang="en-FI"/>
              <a:t> </a:t>
            </a:r>
          </a:p>
          <a:p>
            <a:pPr marL="171450" indent="-171450">
              <a:buFontTx/>
              <a:buChar char="-"/>
            </a:pPr>
            <a:endParaRPr lang="en-GB"/>
          </a:p>
          <a:p>
            <a:pPr marL="171450" indent="-171450">
              <a:buFontTx/>
              <a:buChar char="-"/>
            </a:pPr>
            <a:endParaRPr lang="en-GB"/>
          </a:p>
          <a:p>
            <a:r>
              <a:rPr lang="en-GB"/>
              <a:t>Tenants can provision VMs and host their own applications. </a:t>
            </a:r>
            <a:endParaRPr lang="en-GB">
              <a:cs typeface="Calibri"/>
            </a:endParaRPr>
          </a:p>
          <a:p>
            <a:pPr marL="171450" indent="-171450">
              <a:buFontTx/>
              <a:buChar char="-"/>
            </a:pPr>
            <a:r>
              <a:rPr lang="en-GB"/>
              <a:t>Also very basic level service, such as user management, maintained by the tenants</a:t>
            </a:r>
            <a:endParaRPr lang="en-GB">
              <a:cs typeface="Calibri"/>
            </a:endParaRPr>
          </a:p>
          <a:p>
            <a:pPr marL="171450" indent="-171450">
              <a:buFontTx/>
              <a:buChar char="-"/>
            </a:pPr>
            <a:r>
              <a:rPr lang="en-GB"/>
              <a:t>Benefits are data proximity and community but developing and operating operational services is problematic with just IaaS</a:t>
            </a:r>
            <a:endParaRPr lang="en-GB">
              <a:cs typeface="Calibri"/>
            </a:endParaRPr>
          </a:p>
          <a:p>
            <a:pPr marL="171450" indent="-171450">
              <a:buFontTx/>
              <a:buChar char="-"/>
            </a:pPr>
            <a:endParaRPr lang="en-GB"/>
          </a:p>
        </p:txBody>
      </p:sp>
      <p:sp>
        <p:nvSpPr>
          <p:cNvPr id="4" name="Slide Number Placeholder 3"/>
          <p:cNvSpPr>
            <a:spLocks noGrp="1"/>
          </p:cNvSpPr>
          <p:nvPr>
            <p:ph type="sldNum" sz="quarter" idx="5"/>
          </p:nvPr>
        </p:nvSpPr>
        <p:spPr/>
        <p:txBody>
          <a:bodyPr/>
          <a:lstStyle/>
          <a:p>
            <a:fld id="{2D03270C-FB42-C54A-AC71-B4EEB4FA7F12}" type="slidenum">
              <a:rPr lang="en-US" smtClean="0"/>
              <a:pPr/>
              <a:t>2</a:t>
            </a:fld>
            <a:endParaRPr lang="en-US"/>
          </a:p>
        </p:txBody>
      </p:sp>
    </p:spTree>
    <p:extLst>
      <p:ext uri="{BB962C8B-B14F-4D97-AF65-F5344CB8AC3E}">
        <p14:creationId xmlns:p14="http://schemas.microsoft.com/office/powerpoint/2010/main" val="25729465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Tenants can provision VMs and host their own applications. </a:t>
            </a:r>
          </a:p>
          <a:p>
            <a:pPr marL="171450" indent="-171450">
              <a:buFontTx/>
              <a:buChar char="-"/>
            </a:pPr>
            <a:r>
              <a:rPr lang="en-GB"/>
              <a:t>Also basic level service, such as user management, maintained by the tenants</a:t>
            </a:r>
          </a:p>
          <a:p>
            <a:pPr marL="171450" indent="-171450">
              <a:buFontTx/>
              <a:buChar char="-"/>
            </a:pPr>
            <a:r>
              <a:rPr lang="en-GB"/>
              <a:t>Benefits are data proximity and community but developing and operating operational services is problematic with just IaaS</a:t>
            </a:r>
          </a:p>
          <a:p>
            <a:pPr marL="171450" indent="-171450">
              <a:buFontTx/>
              <a:buChar char="-"/>
            </a:pPr>
            <a:endParaRPr lang="en-GB"/>
          </a:p>
        </p:txBody>
      </p:sp>
      <p:sp>
        <p:nvSpPr>
          <p:cNvPr id="4" name="Slide Number Placeholder 3"/>
          <p:cNvSpPr>
            <a:spLocks noGrp="1"/>
          </p:cNvSpPr>
          <p:nvPr>
            <p:ph type="sldNum" sz="quarter" idx="5"/>
          </p:nvPr>
        </p:nvSpPr>
        <p:spPr/>
        <p:txBody>
          <a:bodyPr/>
          <a:lstStyle/>
          <a:p>
            <a:fld id="{2D03270C-FB42-C54A-AC71-B4EEB4FA7F12}" type="slidenum">
              <a:rPr lang="en-US" smtClean="0"/>
              <a:pPr/>
              <a:t>3</a:t>
            </a:fld>
            <a:endParaRPr lang="en-US"/>
          </a:p>
        </p:txBody>
      </p:sp>
    </p:spTree>
    <p:extLst>
      <p:ext uri="{BB962C8B-B14F-4D97-AF65-F5344CB8AC3E}">
        <p14:creationId xmlns:p14="http://schemas.microsoft.com/office/powerpoint/2010/main" val="15903723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en-GB"/>
              <a:t>Focus on the development is on domain specific applications and especially when</a:t>
            </a:r>
          </a:p>
          <a:p>
            <a:pPr marL="628650" marR="0" lvl="1" indent="-171450" algn="l" defTabSz="457200" rtl="0" eaLnBrk="1" fontAlgn="auto" latinLnBrk="0" hangingPunct="1">
              <a:lnSpc>
                <a:spcPct val="100000"/>
              </a:lnSpc>
              <a:spcBef>
                <a:spcPts val="0"/>
              </a:spcBef>
              <a:spcAft>
                <a:spcPts val="0"/>
              </a:spcAft>
              <a:buClrTx/>
              <a:buSzTx/>
              <a:buFontTx/>
              <a:buChar char="-"/>
              <a:tabLst/>
              <a:defRPr/>
            </a:pPr>
            <a:r>
              <a:rPr lang="en-GB"/>
              <a:t>Multi-cloud applications and environments</a:t>
            </a:r>
          </a:p>
          <a:p>
            <a:pPr marL="628650" marR="0" lvl="1" indent="-171450" algn="l" defTabSz="457200" rtl="0" eaLnBrk="1" fontAlgn="auto" latinLnBrk="0" hangingPunct="1">
              <a:lnSpc>
                <a:spcPct val="100000"/>
              </a:lnSpc>
              <a:spcBef>
                <a:spcPts val="0"/>
              </a:spcBef>
              <a:spcAft>
                <a:spcPts val="0"/>
              </a:spcAft>
              <a:buClrTx/>
              <a:buSzTx/>
              <a:buFontTx/>
              <a:buChar char="-"/>
              <a:tabLst/>
              <a:defRPr/>
            </a:pPr>
            <a:r>
              <a:rPr lang="en-GB"/>
              <a:t>Using large amounts of data, ML/AI</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en-GB"/>
              <a:t>The enhanced application development is tried to be achieved using containers and providing environment to operate and orchestrate them </a:t>
            </a:r>
          </a:p>
          <a:p>
            <a:pPr marL="171450" marR="0" lvl="0" indent="-171450" algn="l" defTabSz="457200" rtl="0" eaLnBrk="1" fontAlgn="auto" latinLnBrk="0" hangingPunct="1">
              <a:lnSpc>
                <a:spcPct val="100000"/>
              </a:lnSpc>
              <a:spcBef>
                <a:spcPts val="0"/>
              </a:spcBef>
              <a:spcAft>
                <a:spcPts val="0"/>
              </a:spcAft>
              <a:buClrTx/>
              <a:buSzTx/>
              <a:buFontTx/>
              <a:buChar char="-"/>
              <a:tabLst/>
              <a:defRPr/>
            </a:pPr>
            <a:endParaRPr lang="en-GB"/>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en-GB"/>
              <a:t>Providing hosted services is not easy</a:t>
            </a:r>
          </a:p>
          <a:p>
            <a:pPr marL="628650" marR="0" lvl="1" indent="-171450" algn="l" defTabSz="457200" rtl="0" eaLnBrk="1" fontAlgn="auto" latinLnBrk="0" hangingPunct="1">
              <a:lnSpc>
                <a:spcPct val="100000"/>
              </a:lnSpc>
              <a:spcBef>
                <a:spcPts val="0"/>
              </a:spcBef>
              <a:spcAft>
                <a:spcPts val="0"/>
              </a:spcAft>
              <a:buClrTx/>
              <a:buSzTx/>
              <a:buFontTx/>
              <a:buChar char="-"/>
              <a:tabLst/>
              <a:defRPr/>
            </a:pPr>
            <a:r>
              <a:rPr lang="en-GB"/>
              <a:t>Maintenance, user and application security, privacy and isolation (certificate creation etc), data privacy need to be considered</a:t>
            </a:r>
          </a:p>
          <a:p>
            <a:pPr marL="628650" marR="0" lvl="1" indent="-171450" algn="l" defTabSz="457200" rtl="0" eaLnBrk="1" fontAlgn="auto" latinLnBrk="0" hangingPunct="1">
              <a:lnSpc>
                <a:spcPct val="100000"/>
              </a:lnSpc>
              <a:spcBef>
                <a:spcPts val="0"/>
              </a:spcBef>
              <a:spcAft>
                <a:spcPts val="0"/>
              </a:spcAft>
              <a:buClrTx/>
              <a:buSzTx/>
              <a:buFontTx/>
              <a:buChar char="-"/>
              <a:tabLst/>
              <a:defRPr/>
            </a:pPr>
            <a:r>
              <a:rPr lang="en-GB"/>
              <a:t>We can provide only carefully selected services</a:t>
            </a:r>
          </a:p>
          <a:p>
            <a:pPr marL="628650" marR="0" lvl="1" indent="-171450" algn="l" defTabSz="457200" rtl="0" eaLnBrk="1" fontAlgn="auto" latinLnBrk="0" hangingPunct="1">
              <a:lnSpc>
                <a:spcPct val="100000"/>
              </a:lnSpc>
              <a:spcBef>
                <a:spcPts val="0"/>
              </a:spcBef>
              <a:spcAft>
                <a:spcPts val="0"/>
              </a:spcAft>
              <a:buClrTx/>
              <a:buSzTx/>
              <a:buFontTx/>
              <a:buChar char="-"/>
              <a:tabLst/>
              <a:defRPr/>
            </a:pPr>
            <a:r>
              <a:rPr lang="en-GB" sz="1200" kern="1200">
                <a:solidFill>
                  <a:schemeClr val="tx1"/>
                </a:solidFill>
                <a:effectLst/>
                <a:latin typeface="+mn-lt"/>
                <a:ea typeface="+mn-ea"/>
                <a:cs typeface="+mn-cs"/>
              </a:rPr>
              <a:t>Nevertheless, often (especially in case of operational applications) corresponding maintenance effort is required from each user and detracts from the actual domain-specific task. Investing effort to develop and maintain centrally hosted platform services provides optimum value when it removes the corresponding maintenance overheads from the Member States</a:t>
            </a:r>
            <a:r>
              <a:rPr lang="en-FI" sz="1200" kern="1200">
                <a:solidFill>
                  <a:schemeClr val="tx1"/>
                </a:solidFill>
                <a:effectLst/>
                <a:latin typeface="+mn-lt"/>
                <a:ea typeface="+mn-ea"/>
                <a:cs typeface="+mn-cs"/>
              </a:rPr>
              <a:t>. </a:t>
            </a:r>
            <a:r>
              <a:rPr lang="en-GB" sz="1200" kern="1200">
                <a:solidFill>
                  <a:schemeClr val="tx1"/>
                </a:solidFill>
                <a:effectLst/>
                <a:latin typeface="+mn-lt"/>
                <a:ea typeface="+mn-ea"/>
                <a:cs typeface="+mn-cs"/>
              </a:rPr>
              <a:t>Notably, hosting centrally a service with a high maintenance workload for part of the users may save in total more than hosting centrally a service with a low maintenance workload for all users. </a:t>
            </a:r>
            <a:endParaRPr lang="en-FI" sz="1200" kern="1200">
              <a:solidFill>
                <a:schemeClr val="tx1"/>
              </a:solidFill>
              <a:effectLst/>
              <a:latin typeface="+mn-lt"/>
              <a:ea typeface="+mn-ea"/>
              <a:cs typeface="+mn-cs"/>
            </a:endParaRPr>
          </a:p>
          <a:p>
            <a:pPr marL="628650" marR="0" lvl="1" indent="-171450" algn="l" defTabSz="457200" rtl="0" eaLnBrk="1" fontAlgn="auto" latinLnBrk="0" hangingPunct="1">
              <a:lnSpc>
                <a:spcPct val="100000"/>
              </a:lnSpc>
              <a:spcBef>
                <a:spcPts val="0"/>
              </a:spcBef>
              <a:spcAft>
                <a:spcPts val="0"/>
              </a:spcAft>
              <a:buClrTx/>
              <a:buSzTx/>
              <a:buFontTx/>
              <a:buChar char="-"/>
              <a:tabLst/>
              <a:defRPr/>
            </a:pPr>
            <a:r>
              <a:rPr lang="en-GB" sz="1200" kern="1200">
                <a:solidFill>
                  <a:schemeClr val="tx1"/>
                </a:solidFill>
                <a:effectLst/>
                <a:latin typeface="+mn-lt"/>
                <a:ea typeface="+mn-ea"/>
                <a:cs typeface="+mn-cs"/>
              </a:rPr>
              <a:t>Notably, hosting centrally a service with a high maintenance workload for part of the users may save in total more than hosting centrally a service with a low maintenance workload for all users. </a:t>
            </a:r>
            <a:endParaRPr lang="en-FI" sz="1200" kern="1200">
              <a:solidFill>
                <a:schemeClr val="tx1"/>
              </a:solidFill>
              <a:effectLst/>
              <a:latin typeface="+mn-lt"/>
              <a:ea typeface="+mn-ea"/>
              <a:cs typeface="+mn-cs"/>
            </a:endParaRPr>
          </a:p>
          <a:p>
            <a:pPr marL="171450" marR="0" lvl="0" indent="-171450" algn="l" defTabSz="457200" rtl="0" eaLnBrk="1" fontAlgn="auto" latinLnBrk="0" hangingPunct="1">
              <a:lnSpc>
                <a:spcPct val="100000"/>
              </a:lnSpc>
              <a:spcBef>
                <a:spcPts val="0"/>
              </a:spcBef>
              <a:spcAft>
                <a:spcPts val="0"/>
              </a:spcAft>
              <a:buClrTx/>
              <a:buSzTx/>
              <a:buFontTx/>
              <a:buChar char="-"/>
              <a:tabLst/>
              <a:defRPr/>
            </a:pPr>
            <a:endParaRPr lang="en-GB"/>
          </a:p>
          <a:p>
            <a:endParaRPr lang="en-GB"/>
          </a:p>
        </p:txBody>
      </p:sp>
      <p:sp>
        <p:nvSpPr>
          <p:cNvPr id="4" name="Slide Number Placeholder 3"/>
          <p:cNvSpPr>
            <a:spLocks noGrp="1"/>
          </p:cNvSpPr>
          <p:nvPr>
            <p:ph type="sldNum" sz="quarter" idx="5"/>
          </p:nvPr>
        </p:nvSpPr>
        <p:spPr/>
        <p:txBody>
          <a:bodyPr/>
          <a:lstStyle/>
          <a:p>
            <a:fld id="{2D03270C-FB42-C54A-AC71-B4EEB4FA7F12}" type="slidenum">
              <a:rPr lang="en-US" smtClean="0"/>
              <a:pPr/>
              <a:t>4</a:t>
            </a:fld>
            <a:endParaRPr lang="en-US"/>
          </a:p>
        </p:txBody>
      </p:sp>
    </p:spTree>
    <p:extLst>
      <p:ext uri="{BB962C8B-B14F-4D97-AF65-F5344CB8AC3E}">
        <p14:creationId xmlns:p14="http://schemas.microsoft.com/office/powerpoint/2010/main" val="26011607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r>
              <a:rPr lang="en-GB">
                <a:cs typeface="Arial"/>
              </a:rPr>
              <a:t>Envisaged to contain one primary GIT repository and several auxiliary channels for content sharing</a:t>
            </a:r>
            <a:endParaRPr lang="en-GB"/>
          </a:p>
          <a:p>
            <a:pPr marL="629920" lvl="1" indent="-269875"/>
            <a:r>
              <a:rPr lang="en-GB">
                <a:cs typeface="Arial"/>
              </a:rPr>
              <a:t>GIT Repositories (hosted and others) / Container registries /VM images</a:t>
            </a:r>
          </a:p>
          <a:p>
            <a:endParaRPr lang="en-GB">
              <a:cs typeface="Calibri"/>
            </a:endParaRPr>
          </a:p>
        </p:txBody>
      </p:sp>
      <p:sp>
        <p:nvSpPr>
          <p:cNvPr id="4" name="Slide Number Placeholder 3"/>
          <p:cNvSpPr>
            <a:spLocks noGrp="1"/>
          </p:cNvSpPr>
          <p:nvPr>
            <p:ph type="sldNum" sz="quarter" idx="5"/>
          </p:nvPr>
        </p:nvSpPr>
        <p:spPr/>
        <p:txBody>
          <a:bodyPr/>
          <a:lstStyle/>
          <a:p>
            <a:fld id="{2D03270C-FB42-C54A-AC71-B4EEB4FA7F12}" type="slidenum">
              <a:rPr lang="en-US" smtClean="0"/>
              <a:pPr/>
              <a:t>5</a:t>
            </a:fld>
            <a:endParaRPr lang="en-US"/>
          </a:p>
        </p:txBody>
      </p:sp>
    </p:spTree>
    <p:extLst>
      <p:ext uri="{BB962C8B-B14F-4D97-AF65-F5344CB8AC3E}">
        <p14:creationId xmlns:p14="http://schemas.microsoft.com/office/powerpoint/2010/main" val="1874978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b="1"/>
              <a:t>Principles</a:t>
            </a:r>
          </a:p>
          <a:p>
            <a:r>
              <a:rPr lang="en-US"/>
              <a:t>Operational services shall be/have:</a:t>
            </a:r>
          </a:p>
          <a:p>
            <a:pPr>
              <a:buFont typeface="Arial" panose="020B0604020202020204" pitchFamily="34" charset="0"/>
              <a:buChar char="•"/>
            </a:pPr>
            <a:r>
              <a:rPr lang="en-US" b="1"/>
              <a:t>Lifecycle management</a:t>
            </a:r>
            <a:endParaRPr lang="en-US"/>
          </a:p>
          <a:p>
            <a:pPr marL="742950" lvl="1" indent="-285750">
              <a:buFont typeface="Arial" panose="020B0604020202020204" pitchFamily="34" charset="0"/>
              <a:buChar char="•"/>
            </a:pPr>
            <a:r>
              <a:rPr lang="en-US"/>
              <a:t>The operational services deployed and supported in the EWC shall have a clearly defined lifecycle. </a:t>
            </a:r>
            <a:r>
              <a:rPr lang="en-US">
                <a:solidFill>
                  <a:srgbClr val="000000"/>
                </a:solidFill>
                <a:effectLst/>
              </a:rPr>
              <a:t>Envisaged lifecycle of each service will be clearly communicated to users so that they can design their architecture and activities respectively.  The operational service lifecycle management would also help in removing deprecated services, and it includes the service description, the roadmap and timeline for the staging of the service from demo to PoC, to beta versions and, if the below principles are satisfied, to Operational deployment, offering and support.   Support model and associated cost in resources should be clearly defined in the service description to assist in any decision to deploy/support of any service.  </a:t>
            </a:r>
            <a:endParaRPr lang="en-US"/>
          </a:p>
          <a:p>
            <a:pPr>
              <a:buFont typeface="Arial" panose="020B0604020202020204" pitchFamily="34" charset="0"/>
              <a:buChar char="•"/>
            </a:pPr>
            <a:r>
              <a:rPr lang="en-US" b="1">
                <a:solidFill>
                  <a:srgbClr val="000000"/>
                </a:solidFill>
                <a:effectLst/>
              </a:rPr>
              <a:t>Inline and compatible to the purpose and objectives of the EWC and its users</a:t>
            </a:r>
            <a:br>
              <a:rPr lang="en-US" b="1">
                <a:solidFill>
                  <a:srgbClr val="000000"/>
                </a:solidFill>
                <a:effectLst/>
              </a:rPr>
            </a:br>
            <a:endParaRPr lang="en-US"/>
          </a:p>
          <a:p>
            <a:pPr marL="742950" lvl="1" indent="-285750">
              <a:buFont typeface="Arial" panose="020B0604020202020204" pitchFamily="34" charset="0"/>
              <a:buChar char="•"/>
            </a:pPr>
            <a:r>
              <a:rPr lang="en-US">
                <a:solidFill>
                  <a:srgbClr val="000000"/>
                </a:solidFill>
                <a:effectLst/>
              </a:rPr>
              <a:t>The main goal of the services is to help MS/CS to achieve their goals and objectives by providing means to utilize their EWC allocated resources in the best efficient manner.  All services should therefore be grounded in a clearly established user need.</a:t>
            </a:r>
            <a:br>
              <a:rPr lang="en-US">
                <a:solidFill>
                  <a:srgbClr val="000000"/>
                </a:solidFill>
                <a:effectLst/>
              </a:rPr>
            </a:br>
            <a:endParaRPr lang="en-US"/>
          </a:p>
          <a:p>
            <a:pPr>
              <a:buFont typeface="Arial" panose="020B0604020202020204" pitchFamily="34" charset="0"/>
              <a:buChar char="•"/>
            </a:pPr>
            <a:r>
              <a:rPr lang="en-US" b="1">
                <a:solidFill>
                  <a:srgbClr val="000000"/>
                </a:solidFill>
                <a:effectLst/>
              </a:rPr>
              <a:t>Proper documentation and established responsibilities</a:t>
            </a:r>
            <a:endParaRPr lang="en-US"/>
          </a:p>
          <a:p>
            <a:pPr marL="742950" lvl="1" indent="-285750">
              <a:buFont typeface="Arial" panose="020B0604020202020204" pitchFamily="34" charset="0"/>
              <a:buChar char="•"/>
            </a:pPr>
            <a:r>
              <a:rPr lang="en-US">
                <a:solidFill>
                  <a:srgbClr val="000000"/>
                </a:solidFill>
                <a:effectLst/>
              </a:rPr>
              <a:t>All operational services shall have a service description and adequate documentation for a third party to be able to understand the service functionality and be in a position to troubleshot issues (1st or 2nd level support)</a:t>
            </a:r>
            <a:endParaRPr lang="en-US"/>
          </a:p>
          <a:p>
            <a:pPr marL="742950" lvl="1" indent="-285750">
              <a:buFont typeface="Arial" panose="020B0604020202020204" pitchFamily="34" charset="0"/>
              <a:buChar char="•"/>
            </a:pPr>
            <a:r>
              <a:rPr lang="en-US">
                <a:solidFill>
                  <a:srgbClr val="000000"/>
                </a:solidFill>
                <a:effectLst/>
              </a:rPr>
              <a:t>Potential training to relevant supporting operators should take place before the service activation. </a:t>
            </a:r>
            <a:endParaRPr lang="en-US"/>
          </a:p>
          <a:p>
            <a:pPr marL="742950" lvl="1" indent="-285750">
              <a:buFont typeface="Arial" panose="020B0604020202020204" pitchFamily="34" charset="0"/>
              <a:buChar char="•"/>
            </a:pPr>
            <a:r>
              <a:rPr lang="en-US">
                <a:solidFill>
                  <a:srgbClr val="000000"/>
                </a:solidFill>
                <a:effectLst/>
              </a:rPr>
              <a:t>Established </a:t>
            </a:r>
            <a:r>
              <a:rPr lang="en-US">
                <a:solidFill>
                  <a:srgbClr val="000000"/>
                </a:solidFill>
                <a:effectLst/>
                <a:hlinkClick r:id="rId3"/>
              </a:rPr>
              <a:t>RACI model</a:t>
            </a:r>
            <a:r>
              <a:rPr lang="en-US">
                <a:solidFill>
                  <a:srgbClr val="000000"/>
                </a:solidFill>
                <a:effectLst/>
              </a:rPr>
              <a:t> for service processes and procedures.</a:t>
            </a:r>
            <a:endParaRPr lang="en-US"/>
          </a:p>
          <a:p>
            <a:pPr marL="742950" lvl="1" indent="-285750">
              <a:buFont typeface="Arial" panose="020B0604020202020204" pitchFamily="34" charset="0"/>
              <a:buChar char="•"/>
            </a:pPr>
            <a:r>
              <a:rPr lang="en-US" u="none" strike="noStrike">
                <a:solidFill>
                  <a:srgbClr val="172B4D"/>
                </a:solidFill>
                <a:effectLst/>
              </a:rPr>
              <a:t>Equal administration access for both organizations is granted to all managed services, whenever possible, excluding key infrastructure services (where changes may reach beyond EWC and impact ECMWF or EUMETSAT internal security or operations). This ensures fast reaction time in case of problems and fluent service to users and increase resiliency. </a:t>
            </a:r>
            <a:br>
              <a:rPr lang="en-US" u="none" strike="noStrike">
                <a:solidFill>
                  <a:srgbClr val="172B4D"/>
                </a:solidFill>
                <a:effectLst/>
              </a:rPr>
            </a:br>
            <a:endParaRPr lang="en-US"/>
          </a:p>
          <a:p>
            <a:pPr marL="742950" lvl="1" indent="-285750">
              <a:buFont typeface="Arial" panose="020B0604020202020204" pitchFamily="34" charset="0"/>
              <a:buChar char="•"/>
            </a:pPr>
            <a:r>
              <a:rPr lang="en-US" u="none" strike="noStrike">
                <a:solidFill>
                  <a:srgbClr val="000000"/>
                </a:solidFill>
                <a:effectLst/>
              </a:rPr>
              <a:t>All services should have established operational processes and procedures for change, access, patch, capacity, event and incident management. Operational Processes and Procedures below summarize the scope of these process and procedures.</a:t>
            </a:r>
            <a:r>
              <a:rPr lang="en-US">
                <a:solidFill>
                  <a:srgbClr val="000000"/>
                </a:solidFill>
                <a:effectLst/>
              </a:rPr>
              <a:t> It should be noted that, i</a:t>
            </a:r>
            <a:r>
              <a:rPr lang="en-US"/>
              <a:t>n general, processes and procedures EWC should be as self-standing as possible from both organizations to ensure the best possible fit for EWC users while also protecting operational services of providing organizations. Thus, using already existing internal services should be avoided.</a:t>
            </a:r>
          </a:p>
          <a:p>
            <a:pPr>
              <a:buFont typeface="Arial" panose="020B0604020202020204" pitchFamily="34" charset="0"/>
              <a:buChar char="•"/>
            </a:pPr>
            <a:r>
              <a:rPr lang="en-US" b="1"/>
              <a:t>Reliable and available. </a:t>
            </a:r>
            <a:r>
              <a:rPr lang="en-US"/>
              <a:t>Essentially all operational services: </a:t>
            </a:r>
            <a:br>
              <a:rPr lang="en-US"/>
            </a:br>
            <a:endParaRPr lang="en-US"/>
          </a:p>
          <a:p>
            <a:pPr marL="742950" lvl="1" indent="-285750">
              <a:buFont typeface="Arial" panose="020B0604020202020204" pitchFamily="34" charset="0"/>
              <a:buChar char="•"/>
            </a:pPr>
            <a:r>
              <a:rPr lang="en-US"/>
              <a:t>Should be deployed in a High Availability (HA) configuration and mechanisms should be deployed to make the services fault tolerant (e.g. service clusters, load balancers, geo-redundancy of service, back-restore mechanisms </a:t>
            </a:r>
            <a:r>
              <a:rPr lang="en-US" err="1"/>
              <a:t>etc</a:t>
            </a:r>
            <a:r>
              <a:rPr lang="en-US"/>
              <a:t>)</a:t>
            </a:r>
          </a:p>
          <a:p>
            <a:pPr marL="742950" lvl="1" indent="-285750">
              <a:buFont typeface="Arial" panose="020B0604020202020204" pitchFamily="34" charset="0"/>
              <a:buChar char="•"/>
            </a:pPr>
            <a:r>
              <a:rPr lang="en-US">
                <a:solidFill>
                  <a:srgbClr val="000000"/>
                </a:solidFill>
                <a:effectLst/>
              </a:rPr>
              <a:t>Should are monitored by the providing organization. Both organizations shall have visibility on monitoring for providing support to the users.</a:t>
            </a:r>
            <a:endParaRPr lang="en-US"/>
          </a:p>
          <a:p>
            <a:pPr marL="742950" lvl="1" indent="-285750">
              <a:buFont typeface="Arial" panose="020B0604020202020204" pitchFamily="34" charset="0"/>
              <a:buChar char="•"/>
            </a:pPr>
            <a:r>
              <a:rPr lang="en-US">
                <a:solidFill>
                  <a:srgbClr val="000000"/>
                </a:solidFill>
                <a:effectLst/>
              </a:rPr>
              <a:t>Shall have a backup service. Backups are taken from all operational services and they are stored independently to EWC or to both sides of EWC. (E&amp;E cloud infrastructures) </a:t>
            </a:r>
            <a:endParaRPr lang="en-US"/>
          </a:p>
          <a:p>
            <a:pPr>
              <a:buFont typeface="Arial" panose="020B0604020202020204" pitchFamily="34" charset="0"/>
              <a:buChar char="•"/>
            </a:pPr>
            <a:r>
              <a:rPr lang="en-US" b="1">
                <a:solidFill>
                  <a:srgbClr val="000000"/>
                </a:solidFill>
                <a:effectLst/>
              </a:rPr>
              <a:t>Secure</a:t>
            </a:r>
            <a:endParaRPr lang="en-US"/>
          </a:p>
          <a:p>
            <a:pPr marL="742950" lvl="1" indent="-285750">
              <a:buFont typeface="Arial" panose="020B0604020202020204" pitchFamily="34" charset="0"/>
              <a:buChar char="•"/>
            </a:pPr>
            <a:r>
              <a:rPr lang="en-US">
                <a:solidFill>
                  <a:srgbClr val="000000"/>
                </a:solidFill>
                <a:effectLst/>
              </a:rPr>
              <a:t>Security by design should be enforced to all offered services. Where possible services may be audited from a 3rd party to identify/verify their security posture.</a:t>
            </a:r>
            <a:br>
              <a:rPr lang="en-US">
                <a:solidFill>
                  <a:srgbClr val="000000"/>
                </a:solidFill>
                <a:effectLst/>
              </a:rPr>
            </a:br>
            <a:endParaRPr lang="en-US"/>
          </a:p>
          <a:p>
            <a:pPr marL="742950" lvl="1" indent="-285750">
              <a:buFont typeface="Arial" panose="020B0604020202020204" pitchFamily="34" charset="0"/>
              <a:buChar char="•"/>
            </a:pPr>
            <a:r>
              <a:rPr lang="en-US">
                <a:solidFill>
                  <a:srgbClr val="000000"/>
                </a:solidFill>
                <a:effectLst/>
              </a:rPr>
              <a:t>Should be compliant (wherever is applicable) with any relevant security standard : </a:t>
            </a:r>
            <a:r>
              <a:rPr lang="en-US" err="1">
                <a:solidFill>
                  <a:srgbClr val="000000"/>
                </a:solidFill>
                <a:effectLst/>
              </a:rPr>
              <a:t>i.e</a:t>
            </a:r>
            <a:r>
              <a:rPr lang="en-US">
                <a:solidFill>
                  <a:srgbClr val="000000"/>
                </a:solidFill>
                <a:effectLst/>
              </a:rPr>
              <a:t> GDRP, PCI DSS etc. </a:t>
            </a:r>
            <a:endParaRPr lang="en-US"/>
          </a:p>
          <a:p>
            <a:pPr>
              <a:buFont typeface="Arial" panose="020B0604020202020204" pitchFamily="34" charset="0"/>
              <a:buChar char="•"/>
            </a:pPr>
            <a:r>
              <a:rPr lang="en-US" b="1">
                <a:solidFill>
                  <a:srgbClr val="000000"/>
                </a:solidFill>
                <a:effectLst/>
              </a:rPr>
              <a:t>Supported and resourced</a:t>
            </a:r>
            <a:endParaRPr lang="en-US"/>
          </a:p>
          <a:p>
            <a:pPr marL="742950" lvl="1" indent="-285750">
              <a:buFont typeface="Arial" panose="020B0604020202020204" pitchFamily="34" charset="0"/>
              <a:buChar char="•"/>
            </a:pPr>
            <a:r>
              <a:rPr lang="en-US">
                <a:solidFill>
                  <a:srgbClr val="000000"/>
                </a:solidFill>
                <a:effectLst/>
              </a:rPr>
              <a:t>Support model and associated cost in resources should be clearly defined to assist in any decision to deploy/support of the service.  </a:t>
            </a:r>
            <a:endParaRPr lang="en-US"/>
          </a:p>
          <a:p>
            <a:pPr marL="742950" lvl="1" indent="-285750">
              <a:buFont typeface="Arial" panose="020B0604020202020204" pitchFamily="34" charset="0"/>
              <a:buChar char="•"/>
            </a:pPr>
            <a:r>
              <a:rPr lang="en-US"/>
              <a:t>Enough resources should be available for the support of the operational services, adhering to resources needed to maintain the enforced support model of each service. </a:t>
            </a:r>
            <a:r>
              <a:rPr lang="en-US">
                <a:solidFill>
                  <a:srgbClr val="000000"/>
                </a:solidFill>
                <a:effectLst/>
              </a:rPr>
              <a:t>Quality of each service will be dependent on the actual resources allocated versus the resources needed to support each service.</a:t>
            </a:r>
            <a:endParaRPr lang="en-US"/>
          </a:p>
          <a:p>
            <a:endParaRPr lang="en-GB"/>
          </a:p>
          <a:p>
            <a:endParaRPr lang="en-GB"/>
          </a:p>
        </p:txBody>
      </p:sp>
      <p:sp>
        <p:nvSpPr>
          <p:cNvPr id="4" name="Slide Number Placeholder 3"/>
          <p:cNvSpPr>
            <a:spLocks noGrp="1"/>
          </p:cNvSpPr>
          <p:nvPr>
            <p:ph type="sldNum" sz="quarter" idx="5"/>
          </p:nvPr>
        </p:nvSpPr>
        <p:spPr/>
        <p:txBody>
          <a:bodyPr/>
          <a:lstStyle/>
          <a:p>
            <a:fld id="{2D03270C-FB42-C54A-AC71-B4EEB4FA7F12}" type="slidenum">
              <a:rPr lang="en-US" smtClean="0"/>
              <a:pPr/>
              <a:t>7</a:t>
            </a:fld>
            <a:endParaRPr lang="en-US"/>
          </a:p>
        </p:txBody>
      </p:sp>
    </p:spTree>
    <p:extLst>
      <p:ext uri="{BB962C8B-B14F-4D97-AF65-F5344CB8AC3E}">
        <p14:creationId xmlns:p14="http://schemas.microsoft.com/office/powerpoint/2010/main" val="32249737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sz="1800">
                <a:effectLst/>
                <a:latin typeface="Times New Roman" panose="02020603050405020304" pitchFamily="18" charset="0"/>
                <a:ea typeface="Times New Roman" panose="02020603050405020304" pitchFamily="18" charset="0"/>
              </a:rPr>
              <a:t> </a:t>
            </a:r>
          </a:p>
          <a:p>
            <a:pPr algn="just">
              <a:lnSpc>
                <a:spcPct val="120000"/>
              </a:lnSpc>
              <a:spcAft>
                <a:spcPts val="600"/>
              </a:spcAft>
            </a:pPr>
            <a:r>
              <a:rPr lang="en-GB" sz="1800">
                <a:effectLst/>
                <a:latin typeface="Times New Roman" panose="02020603050405020304" pitchFamily="18" charset="0"/>
                <a:ea typeface="Times New Roman" panose="02020603050405020304" pitchFamily="18" charset="0"/>
              </a:rPr>
              <a:t>General approach to develop and enrol new services is to launch first beta version with no quality of service (QoS) targets. During the beta phase, proof of usage is gathered along with feasibility check in terms of required resources, maintenance, and support effort. The length of the beta phase depends on the service. After the beta phase, services may be shut down or transformed to as operational services. Also, operational services may be shut down if they have very little usage or are particularly challenging to maintain. The envisaged lifecycle and all changes to it will be clearly communicated to the users well in advance. </a:t>
            </a:r>
          </a:p>
          <a:p>
            <a:endParaRPr lang="en-GB"/>
          </a:p>
        </p:txBody>
      </p:sp>
      <p:sp>
        <p:nvSpPr>
          <p:cNvPr id="4" name="Slide Number Placeholder 3"/>
          <p:cNvSpPr>
            <a:spLocks noGrp="1"/>
          </p:cNvSpPr>
          <p:nvPr>
            <p:ph type="sldNum" sz="quarter" idx="5"/>
          </p:nvPr>
        </p:nvSpPr>
        <p:spPr/>
        <p:txBody>
          <a:bodyPr/>
          <a:lstStyle/>
          <a:p>
            <a:fld id="{2D03270C-FB42-C54A-AC71-B4EEB4FA7F12}" type="slidenum">
              <a:rPr lang="en-US" smtClean="0"/>
              <a:pPr/>
              <a:t>8</a:t>
            </a:fld>
            <a:endParaRPr lang="en-US"/>
          </a:p>
        </p:txBody>
      </p:sp>
    </p:spTree>
    <p:extLst>
      <p:ext uri="{BB962C8B-B14F-4D97-AF65-F5344CB8AC3E}">
        <p14:creationId xmlns:p14="http://schemas.microsoft.com/office/powerpoint/2010/main" val="30303197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gn="just">
              <a:lnSpc>
                <a:spcPct val="120000"/>
              </a:lnSpc>
              <a:spcAft>
                <a:spcPts val="600"/>
              </a:spcAft>
            </a:pPr>
            <a:r>
              <a:rPr lang="en-GB" sz="1800">
                <a:effectLst/>
                <a:latin typeface="Times New Roman" panose="02020603050405020304" pitchFamily="18" charset="0"/>
                <a:ea typeface="Times New Roman" panose="02020603050405020304" pitchFamily="18" charset="0"/>
              </a:rPr>
              <a:t>The service level of centrally managed services may vary depending on their lifecycle phase, function, and importance for operations. The service level of operational phase shall be defined to each service individually. </a:t>
            </a:r>
          </a:p>
          <a:p>
            <a:pPr algn="just">
              <a:lnSpc>
                <a:spcPct val="120000"/>
              </a:lnSpc>
              <a:spcAft>
                <a:spcPts val="600"/>
              </a:spcAft>
            </a:pPr>
            <a:r>
              <a:rPr lang="en-GB" sz="1800">
                <a:effectLst/>
                <a:latin typeface="Times New Roman" panose="02020603050405020304" pitchFamily="18" charset="0"/>
                <a:ea typeface="Times New Roman" panose="02020603050405020304" pitchFamily="18" charset="0"/>
              </a:rPr>
              <a:t>The initial service level of currently envisaged services are listed in . The service levels are reviewed regularly based on their usage and user feedback. Generally, the services can be categories to three categories:</a:t>
            </a:r>
          </a:p>
          <a:p>
            <a:pPr marL="342900" lvl="0" indent="-342900" algn="l">
              <a:lnSpc>
                <a:spcPct val="120000"/>
              </a:lnSpc>
              <a:spcAft>
                <a:spcPts val="600"/>
              </a:spcAft>
              <a:buFont typeface="Calibri" panose="020F0502020204030204" pitchFamily="34" charset="0"/>
              <a:buChar char="-"/>
            </a:pPr>
            <a:r>
              <a:rPr lang="en-GB" sz="1800">
                <a:effectLst/>
                <a:latin typeface="Times New Roman" panose="02020603050405020304" pitchFamily="18" charset="0"/>
                <a:ea typeface="Times New Roman" panose="02020603050405020304" pitchFamily="18" charset="0"/>
                <a:cs typeface="Times New Roman" panose="02020603050405020304" pitchFamily="18" charset="0"/>
              </a:rPr>
              <a:t>Critical services: problems investigated within next business day;</a:t>
            </a:r>
          </a:p>
          <a:p>
            <a:pPr marL="342900" lvl="0" indent="-342900" algn="l">
              <a:lnSpc>
                <a:spcPct val="120000"/>
              </a:lnSpc>
              <a:spcAft>
                <a:spcPts val="600"/>
              </a:spcAft>
              <a:buFont typeface="Calibri" panose="020F0502020204030204" pitchFamily="34" charset="0"/>
              <a:buChar char="-"/>
            </a:pPr>
            <a:r>
              <a:rPr lang="en-GB" sz="1800">
                <a:effectLst/>
                <a:latin typeface="Times New Roman" panose="02020603050405020304" pitchFamily="18" charset="0"/>
                <a:ea typeface="Times New Roman" panose="02020603050405020304" pitchFamily="18" charset="0"/>
                <a:cs typeface="Times New Roman" panose="02020603050405020304" pitchFamily="18" charset="0"/>
              </a:rPr>
              <a:t>Additional service: problems investigated within three or more business days; </a:t>
            </a:r>
          </a:p>
          <a:p>
            <a:pPr marL="342900" lvl="0" indent="-342900" algn="l">
              <a:lnSpc>
                <a:spcPct val="120000"/>
              </a:lnSpc>
              <a:spcAft>
                <a:spcPts val="600"/>
              </a:spcAft>
              <a:buFont typeface="Calibri" panose="020F0502020204030204" pitchFamily="34" charset="0"/>
              <a:buChar char="-"/>
            </a:pPr>
            <a:r>
              <a:rPr lang="en-GB" sz="1800">
                <a:effectLst/>
                <a:latin typeface="Times New Roman" panose="02020603050405020304" pitchFamily="18" charset="0"/>
                <a:ea typeface="Times New Roman" panose="02020603050405020304" pitchFamily="18" charset="0"/>
                <a:cs typeface="Times New Roman" panose="02020603050405020304" pitchFamily="18" charset="0"/>
              </a:rPr>
              <a:t>Beta services: best effort. </a:t>
            </a:r>
          </a:p>
          <a:p>
            <a:r>
              <a:rPr lang="en-GB" sz="1800">
                <a:solidFill>
                  <a:srgbClr val="000000"/>
                </a:solidFill>
                <a:effectLst/>
                <a:latin typeface="Times New Roman" panose="02020603050405020304" pitchFamily="18" charset="0"/>
                <a:ea typeface="Times New Roman" panose="02020603050405020304" pitchFamily="18" charset="0"/>
              </a:rPr>
              <a:t>Full 24/7 for centrally managed services would have significant cost implications and is not seen feasible in the beginning of operations. Consequently, EWC users are required to design their application architecture respectively. The operational level of each service will be reviewed </a:t>
            </a:r>
            <a:endParaRPr lang="en-GB"/>
          </a:p>
        </p:txBody>
      </p:sp>
      <p:sp>
        <p:nvSpPr>
          <p:cNvPr id="4" name="Slide Number Placeholder 3"/>
          <p:cNvSpPr>
            <a:spLocks noGrp="1"/>
          </p:cNvSpPr>
          <p:nvPr>
            <p:ph type="sldNum" sz="quarter" idx="5"/>
          </p:nvPr>
        </p:nvSpPr>
        <p:spPr/>
        <p:txBody>
          <a:bodyPr/>
          <a:lstStyle/>
          <a:p>
            <a:fld id="{2D03270C-FB42-C54A-AC71-B4EEB4FA7F12}" type="slidenum">
              <a:rPr lang="en-US" smtClean="0"/>
              <a:pPr/>
              <a:t>9</a:t>
            </a:fld>
            <a:endParaRPr lang="en-US"/>
          </a:p>
        </p:txBody>
      </p:sp>
    </p:spTree>
    <p:extLst>
      <p:ext uri="{BB962C8B-B14F-4D97-AF65-F5344CB8AC3E}">
        <p14:creationId xmlns:p14="http://schemas.microsoft.com/office/powerpoint/2010/main" val="42021650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D03270C-FB42-C54A-AC71-B4EEB4FA7F12}" type="slidenum">
              <a:rPr lang="en-US" smtClean="0"/>
              <a:pPr/>
              <a:t>10</a:t>
            </a:fld>
            <a:endParaRPr lang="en-US"/>
          </a:p>
        </p:txBody>
      </p:sp>
    </p:spTree>
    <p:extLst>
      <p:ext uri="{BB962C8B-B14F-4D97-AF65-F5344CB8AC3E}">
        <p14:creationId xmlns:p14="http://schemas.microsoft.com/office/powerpoint/2010/main" val="26370261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Date Placeholder 10"/>
          <p:cNvSpPr txBox="1">
            <a:spLocks/>
          </p:cNvSpPr>
          <p:nvPr userDrawn="1"/>
        </p:nvSpPr>
        <p:spPr>
          <a:xfrm>
            <a:off x="8076534" y="5984875"/>
            <a:ext cx="1953066"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064E83"/>
              </a:solidFill>
              <a:effectLst/>
              <a:uLnTx/>
              <a:uFillTx/>
              <a:latin typeface="+mn-lt"/>
              <a:ea typeface="+mn-ea"/>
              <a:cs typeface="+mn-cs"/>
            </a:endParaRPr>
          </a:p>
        </p:txBody>
      </p:sp>
      <p:sp>
        <p:nvSpPr>
          <p:cNvPr id="13" name="Text Placeholder 12"/>
          <p:cNvSpPr>
            <a:spLocks noGrp="1"/>
          </p:cNvSpPr>
          <p:nvPr>
            <p:ph type="body" sz="quarter" idx="10" hasCustomPrompt="1"/>
          </p:nvPr>
        </p:nvSpPr>
        <p:spPr>
          <a:xfrm>
            <a:off x="2160000" y="1294198"/>
            <a:ext cx="7869600"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defRPr>
            </a:lvl1pPr>
          </a:lstStyle>
          <a:p>
            <a:pPr lvl="0"/>
            <a:r>
              <a:rPr lang="en-GB"/>
              <a:t>Title of Presentation</a:t>
            </a:r>
          </a:p>
        </p:txBody>
      </p:sp>
      <p:sp>
        <p:nvSpPr>
          <p:cNvPr id="14" name="Text Placeholder 12"/>
          <p:cNvSpPr>
            <a:spLocks noGrp="1"/>
          </p:cNvSpPr>
          <p:nvPr>
            <p:ph type="body" sz="quarter" idx="11" hasCustomPrompt="1"/>
          </p:nvPr>
        </p:nvSpPr>
        <p:spPr>
          <a:xfrm>
            <a:off x="2160000" y="1980000"/>
            <a:ext cx="7869600"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defRPr>
            </a:lvl1pPr>
          </a:lstStyle>
          <a:p>
            <a:pPr lvl="0"/>
            <a:r>
              <a:rPr lang="en-GB"/>
              <a:t>Subtitle of Presentation</a:t>
            </a:r>
          </a:p>
        </p:txBody>
      </p:sp>
      <p:sp>
        <p:nvSpPr>
          <p:cNvPr id="15" name="Text Placeholder 12"/>
          <p:cNvSpPr>
            <a:spLocks noGrp="1"/>
          </p:cNvSpPr>
          <p:nvPr>
            <p:ph type="body" sz="quarter" idx="12" hasCustomPrompt="1"/>
          </p:nvPr>
        </p:nvSpPr>
        <p:spPr>
          <a:xfrm>
            <a:off x="2160000" y="2700001"/>
            <a:ext cx="7869600"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a:t>Author’s Name</a:t>
            </a:r>
          </a:p>
        </p:txBody>
      </p:sp>
      <p:sp>
        <p:nvSpPr>
          <p:cNvPr id="16" name="Text Placeholder 12"/>
          <p:cNvSpPr>
            <a:spLocks noGrp="1"/>
          </p:cNvSpPr>
          <p:nvPr>
            <p:ph type="body" sz="quarter" idx="13" hasCustomPrompt="1"/>
          </p:nvPr>
        </p:nvSpPr>
        <p:spPr>
          <a:xfrm>
            <a:off x="2160000" y="3121224"/>
            <a:ext cx="7869600"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a:t>Author’s Address</a:t>
            </a:r>
          </a:p>
        </p:txBody>
      </p:sp>
      <p:sp>
        <p:nvSpPr>
          <p:cNvPr id="17" name="Text Placeholder 12"/>
          <p:cNvSpPr>
            <a:spLocks noGrp="1"/>
          </p:cNvSpPr>
          <p:nvPr>
            <p:ph type="body" sz="quarter" idx="14" hasCustomPrompt="1"/>
          </p:nvPr>
        </p:nvSpPr>
        <p:spPr>
          <a:xfrm>
            <a:off x="2160000" y="3429000"/>
            <a:ext cx="7869600" cy="228268"/>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err="1"/>
              <a:t>email@ddress</a:t>
            </a:r>
            <a:endParaRPr lang="en-GB"/>
          </a:p>
        </p:txBody>
      </p:sp>
      <p:pic>
        <p:nvPicPr>
          <p:cNvPr id="12" name="Picture 11" descr="ECMWF_Master_Logo_RGB_nostrap.png">
            <a:extLst>
              <a:ext uri="{FF2B5EF4-FFF2-40B4-BE49-F238E27FC236}">
                <a16:creationId xmlns:a16="http://schemas.microsoft.com/office/drawing/2014/main" id="{A9E0CA5A-EBD9-4C88-85C8-7A9AE689F90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08486" y="6293597"/>
            <a:ext cx="1342372" cy="230658"/>
          </a:xfrm>
          <a:prstGeom prst="rect">
            <a:avLst/>
          </a:prstGeom>
        </p:spPr>
      </p:pic>
      <p:pic>
        <p:nvPicPr>
          <p:cNvPr id="10" name="Picture 9">
            <a:extLst>
              <a:ext uri="{FF2B5EF4-FFF2-40B4-BE49-F238E27FC236}">
                <a16:creationId xmlns:a16="http://schemas.microsoft.com/office/drawing/2014/main" id="{28F685A4-CE56-4979-9F91-BCAABA67CB48}"/>
              </a:ext>
            </a:extLst>
          </p:cNvPr>
          <p:cNvPicPr>
            <a:picLocks noChangeAspect="1"/>
          </p:cNvPicPr>
          <p:nvPr userDrawn="1"/>
        </p:nvPicPr>
        <p:blipFill rotWithShape="1">
          <a:blip r:embed="rId3"/>
          <a:srcRect t="21820" b="26060"/>
          <a:stretch/>
        </p:blipFill>
        <p:spPr>
          <a:xfrm>
            <a:off x="2204719" y="6144449"/>
            <a:ext cx="1649025" cy="481306"/>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708486" y="344219"/>
            <a:ext cx="7869600" cy="369332"/>
          </a:xfrm>
          <a:prstGeom prst="rect">
            <a:avLst/>
          </a:prstGeom>
        </p:spPr>
        <p:txBody>
          <a:bodyPr lIns="0" tIns="0" rIns="0" bIns="0"/>
          <a:lstStyle>
            <a:lvl1pPr>
              <a:defRPr>
                <a:solidFill>
                  <a:srgbClr val="064E83"/>
                </a:solidFill>
              </a:defRPr>
            </a:lvl1pPr>
          </a:lstStyle>
          <a:p>
            <a:r>
              <a:rPr lang="en-GB"/>
              <a:t>Click to edit Master title style</a:t>
            </a:r>
            <a:endParaRPr lang="en-US"/>
          </a:p>
        </p:txBody>
      </p:sp>
      <p:sp>
        <p:nvSpPr>
          <p:cNvPr id="11" name="Content Placeholder 10"/>
          <p:cNvSpPr>
            <a:spLocks noGrp="1"/>
          </p:cNvSpPr>
          <p:nvPr>
            <p:ph sz="quarter" idx="14" hasCustomPrompt="1"/>
          </p:nvPr>
        </p:nvSpPr>
        <p:spPr>
          <a:xfrm>
            <a:off x="708486" y="936000"/>
            <a:ext cx="7869601"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a:t>Top level text goes in here </a:t>
            </a:r>
          </a:p>
          <a:p>
            <a:pPr lvl="1"/>
            <a:r>
              <a:rPr lang="en-GB"/>
              <a:t>Second level text goes in here</a:t>
            </a:r>
          </a:p>
          <a:p>
            <a:pPr lvl="2"/>
            <a:r>
              <a:rPr lang="en-GB"/>
              <a:t>Third level text goes in here</a:t>
            </a:r>
          </a:p>
          <a:p>
            <a:pPr lvl="3"/>
            <a:r>
              <a:rPr lang="en-GB"/>
              <a:t>Fourth level text goes in here</a:t>
            </a:r>
          </a:p>
          <a:p>
            <a:pPr lvl="4"/>
            <a:r>
              <a:rPr lang="en-GB"/>
              <a:t>Fifth level text goes in here</a:t>
            </a:r>
            <a:endParaRPr lang="en-US"/>
          </a:p>
        </p:txBody>
      </p:sp>
      <p:pic>
        <p:nvPicPr>
          <p:cNvPr id="8" name="Picture 7" descr="ECMWF_Master_Logo_RGB_nostrap.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08486" y="6293597"/>
            <a:ext cx="1342372" cy="230658"/>
          </a:xfrm>
          <a:prstGeom prst="rect">
            <a:avLst/>
          </a:prstGeom>
        </p:spPr>
      </p:pic>
      <p:pic>
        <p:nvPicPr>
          <p:cNvPr id="6" name="Picture 5">
            <a:extLst>
              <a:ext uri="{FF2B5EF4-FFF2-40B4-BE49-F238E27FC236}">
                <a16:creationId xmlns:a16="http://schemas.microsoft.com/office/drawing/2014/main" id="{B11B92DD-0557-4075-A3C0-8EE6F1C2E192}"/>
              </a:ext>
            </a:extLst>
          </p:cNvPr>
          <p:cNvPicPr>
            <a:picLocks noChangeAspect="1"/>
          </p:cNvPicPr>
          <p:nvPr userDrawn="1"/>
        </p:nvPicPr>
        <p:blipFill rotWithShape="1">
          <a:blip r:embed="rId3"/>
          <a:srcRect t="21820" b="26060"/>
          <a:stretch/>
        </p:blipFill>
        <p:spPr>
          <a:xfrm>
            <a:off x="2204719" y="6144449"/>
            <a:ext cx="1649025" cy="481306"/>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ide margins">
    <p:spTree>
      <p:nvGrpSpPr>
        <p:cNvPr id="1" name=""/>
        <p:cNvGrpSpPr/>
        <p:nvPr/>
      </p:nvGrpSpPr>
      <p:grpSpPr>
        <a:xfrm>
          <a:off x="0" y="0"/>
          <a:ext cx="0" cy="0"/>
          <a:chOff x="0" y="0"/>
          <a:chExt cx="0" cy="0"/>
        </a:xfrm>
      </p:grpSpPr>
      <p:sp>
        <p:nvSpPr>
          <p:cNvPr id="9" name="Title 8"/>
          <p:cNvSpPr>
            <a:spLocks noGrp="1"/>
          </p:cNvSpPr>
          <p:nvPr>
            <p:ph type="title"/>
          </p:nvPr>
        </p:nvSpPr>
        <p:spPr>
          <a:xfrm>
            <a:off x="725771" y="360000"/>
            <a:ext cx="5709600" cy="369332"/>
          </a:xfrm>
          <a:prstGeom prst="rect">
            <a:avLst/>
          </a:prstGeom>
        </p:spPr>
        <p:txBody>
          <a:bodyPr lIns="0" tIns="0" rIns="0" bIns="0"/>
          <a:lstStyle>
            <a:lvl1pPr>
              <a:defRPr>
                <a:solidFill>
                  <a:srgbClr val="064E83"/>
                </a:solidFill>
              </a:defRPr>
            </a:lvl1pPr>
          </a:lstStyle>
          <a:p>
            <a:r>
              <a:rPr lang="en-GB"/>
              <a:t>Click to edit Master title style</a:t>
            </a:r>
            <a:endParaRPr lang="en-US"/>
          </a:p>
        </p:txBody>
      </p:sp>
      <p:sp>
        <p:nvSpPr>
          <p:cNvPr id="11" name="Content Placeholder 10"/>
          <p:cNvSpPr>
            <a:spLocks noGrp="1"/>
          </p:cNvSpPr>
          <p:nvPr>
            <p:ph sz="quarter" idx="14" hasCustomPrompt="1"/>
          </p:nvPr>
        </p:nvSpPr>
        <p:spPr>
          <a:xfrm>
            <a:off x="725771" y="936000"/>
            <a:ext cx="570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a:t>Top level text goes in here </a:t>
            </a:r>
          </a:p>
          <a:p>
            <a:pPr lvl="1"/>
            <a:r>
              <a:rPr lang="en-GB"/>
              <a:t>Second level text goes in here</a:t>
            </a:r>
          </a:p>
          <a:p>
            <a:pPr lvl="2"/>
            <a:r>
              <a:rPr lang="en-GB"/>
              <a:t>Third level text goes in here</a:t>
            </a:r>
          </a:p>
          <a:p>
            <a:pPr lvl="3"/>
            <a:r>
              <a:rPr lang="en-GB"/>
              <a:t>Fourth level text goes in here</a:t>
            </a:r>
          </a:p>
          <a:p>
            <a:pPr lvl="4"/>
            <a:r>
              <a:rPr lang="en-GB"/>
              <a:t>Fifth level text goes in here</a:t>
            </a:r>
            <a:endParaRPr lang="en-US"/>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05F19C50-BC3B-5841-9AFF-3A0443B66067}" type="slidenum">
              <a:rPr lang="en-US" smtClean="0"/>
              <a:pPr/>
              <a:t>‹#›</a:t>
            </a:fld>
            <a:endParaRPr lang="en-US"/>
          </a:p>
        </p:txBody>
      </p:sp>
      <p:sp>
        <p:nvSpPr>
          <p:cNvPr id="15" name="Date Placeholder 10"/>
          <p:cNvSpPr txBox="1">
            <a:spLocks/>
          </p:cNvSpPr>
          <p:nvPr userDrawn="1"/>
        </p:nvSpPr>
        <p:spPr>
          <a:xfrm>
            <a:off x="8564419" y="6308255"/>
            <a:ext cx="1465181"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chemeClr val="bg1"/>
                </a:solidFill>
                <a:effectLst/>
                <a:uLnTx/>
                <a:uFillTx/>
                <a:latin typeface="+mn-lt"/>
                <a:ea typeface="+mn-ea"/>
                <a:cs typeface="+mn-cs"/>
              </a:rPr>
              <a:t>October 29, 2014</a:t>
            </a:r>
          </a:p>
        </p:txBody>
      </p:sp>
      <p:pic>
        <p:nvPicPr>
          <p:cNvPr id="13" name="Picture 12" descr="ECMWF_Master_Logo_RGB_nostrap.png">
            <a:extLst>
              <a:ext uri="{FF2B5EF4-FFF2-40B4-BE49-F238E27FC236}">
                <a16:creationId xmlns:a16="http://schemas.microsoft.com/office/drawing/2014/main" id="{5BDE931D-811D-418A-8645-70668E0537C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08486" y="6293597"/>
            <a:ext cx="1342372" cy="230658"/>
          </a:xfrm>
          <a:prstGeom prst="rect">
            <a:avLst/>
          </a:prstGeom>
        </p:spPr>
      </p:pic>
      <p:pic>
        <p:nvPicPr>
          <p:cNvPr id="8" name="Picture 7">
            <a:extLst>
              <a:ext uri="{FF2B5EF4-FFF2-40B4-BE49-F238E27FC236}">
                <a16:creationId xmlns:a16="http://schemas.microsoft.com/office/drawing/2014/main" id="{42B95E9C-698D-4847-B601-79A6A7C5182C}"/>
              </a:ext>
            </a:extLst>
          </p:cNvPr>
          <p:cNvPicPr>
            <a:picLocks noChangeAspect="1"/>
          </p:cNvPicPr>
          <p:nvPr userDrawn="1"/>
        </p:nvPicPr>
        <p:blipFill rotWithShape="1">
          <a:blip r:embed="rId3"/>
          <a:srcRect t="21820" b="26060"/>
          <a:stretch/>
        </p:blipFill>
        <p:spPr>
          <a:xfrm>
            <a:off x="2204719" y="6144449"/>
            <a:ext cx="1649025" cy="481306"/>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sp>
        <p:nvSpPr>
          <p:cNvPr id="9" name="Title 8"/>
          <p:cNvSpPr>
            <a:spLocks noGrp="1"/>
          </p:cNvSpPr>
          <p:nvPr>
            <p:ph type="title"/>
          </p:nvPr>
        </p:nvSpPr>
        <p:spPr>
          <a:xfrm>
            <a:off x="1080000" y="360000"/>
            <a:ext cx="10029600" cy="369332"/>
          </a:xfrm>
          <a:prstGeom prst="rect">
            <a:avLst/>
          </a:prstGeom>
        </p:spPr>
        <p:txBody>
          <a:bodyPr lIns="0" tIns="0" rIns="0" bIns="0"/>
          <a:lstStyle>
            <a:lvl1pPr>
              <a:defRPr>
                <a:solidFill>
                  <a:srgbClr val="064E83"/>
                </a:solidFill>
              </a:defRPr>
            </a:lvl1pPr>
          </a:lstStyle>
          <a:p>
            <a:r>
              <a:rPr lang="en-GB"/>
              <a:t>Click to edit Master title style</a:t>
            </a:r>
            <a:endParaRPr lang="en-US"/>
          </a:p>
        </p:txBody>
      </p:sp>
      <p:sp>
        <p:nvSpPr>
          <p:cNvPr id="11" name="Content Placeholder 10"/>
          <p:cNvSpPr>
            <a:spLocks noGrp="1"/>
          </p:cNvSpPr>
          <p:nvPr>
            <p:ph sz="quarter" idx="14" hasCustomPrompt="1"/>
          </p:nvPr>
        </p:nvSpPr>
        <p:spPr>
          <a:xfrm>
            <a:off x="1080000" y="936000"/>
            <a:ext cx="1002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a:t>Top level text goes in here </a:t>
            </a:r>
          </a:p>
          <a:p>
            <a:pPr lvl="1"/>
            <a:r>
              <a:rPr lang="en-GB"/>
              <a:t>Second level text goes in here</a:t>
            </a:r>
          </a:p>
          <a:p>
            <a:pPr lvl="2"/>
            <a:r>
              <a:rPr lang="en-GB"/>
              <a:t>Third level text goes in here</a:t>
            </a:r>
          </a:p>
          <a:p>
            <a:pPr lvl="3"/>
            <a:r>
              <a:rPr lang="en-GB"/>
              <a:t>Fourth level text goes in here</a:t>
            </a:r>
          </a:p>
          <a:p>
            <a:pPr lvl="4"/>
            <a:r>
              <a:rPr lang="en-GB"/>
              <a:t>Fifth level text goes in here</a:t>
            </a:r>
            <a:endParaRPr lang="en-US"/>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E4AB80EA-DB86-D849-B86F-15DAF31F0474}" type="slidenum">
              <a:rPr lang="en-US" smtClean="0"/>
              <a:pPr/>
              <a:t>‹#›</a:t>
            </a:fld>
            <a:endParaRPr lang="en-US"/>
          </a:p>
        </p:txBody>
      </p:sp>
      <p:sp>
        <p:nvSpPr>
          <p:cNvPr id="15" name="Date Placeholder 10"/>
          <p:cNvSpPr txBox="1">
            <a:spLocks/>
          </p:cNvSpPr>
          <p:nvPr userDrawn="1"/>
        </p:nvSpPr>
        <p:spPr>
          <a:xfrm>
            <a:off x="8564419" y="6308255"/>
            <a:ext cx="1465181"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chemeClr val="bg1"/>
                </a:solidFill>
                <a:effectLst/>
                <a:uLnTx/>
                <a:uFillTx/>
                <a:latin typeface="+mn-lt"/>
                <a:ea typeface="+mn-ea"/>
                <a:cs typeface="+mn-cs"/>
              </a:rPr>
              <a:t>October 29, 2014</a:t>
            </a:r>
          </a:p>
        </p:txBody>
      </p:sp>
      <p:pic>
        <p:nvPicPr>
          <p:cNvPr id="13" name="Picture 12" descr="ECMWF_Master_Logo_RGB_nostrap.png">
            <a:extLst>
              <a:ext uri="{FF2B5EF4-FFF2-40B4-BE49-F238E27FC236}">
                <a16:creationId xmlns:a16="http://schemas.microsoft.com/office/drawing/2014/main" id="{0C54A601-E1EF-496F-BB57-C68681B5D1D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08486" y="6293597"/>
            <a:ext cx="1342372" cy="230658"/>
          </a:xfrm>
          <a:prstGeom prst="rect">
            <a:avLst/>
          </a:prstGeom>
        </p:spPr>
      </p:pic>
      <p:pic>
        <p:nvPicPr>
          <p:cNvPr id="8" name="Picture 7">
            <a:extLst>
              <a:ext uri="{FF2B5EF4-FFF2-40B4-BE49-F238E27FC236}">
                <a16:creationId xmlns:a16="http://schemas.microsoft.com/office/drawing/2014/main" id="{47296EFD-06EE-47A3-8C52-E5C871B76EFF}"/>
              </a:ext>
            </a:extLst>
          </p:cNvPr>
          <p:cNvPicPr>
            <a:picLocks noChangeAspect="1"/>
          </p:cNvPicPr>
          <p:nvPr userDrawn="1"/>
        </p:nvPicPr>
        <p:blipFill rotWithShape="1">
          <a:blip r:embed="rId3"/>
          <a:srcRect t="21820" b="26060"/>
          <a:stretch/>
        </p:blipFill>
        <p:spPr>
          <a:xfrm>
            <a:off x="2204719" y="6144449"/>
            <a:ext cx="1649025" cy="48130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userDrawn="1"/>
        </p:nvPicPr>
        <p:blipFill>
          <a:blip r:embed="rId6"/>
          <a:stretch>
            <a:fillRect/>
          </a:stretch>
        </p:blipFill>
        <p:spPr>
          <a:xfrm>
            <a:off x="0" y="0"/>
            <a:ext cx="18288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example.co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cool-api.cool-tenant.k8s.ewc.host"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s/_rels/slide5.xml.rels><?xml version="1.0" encoding="UTF-8" standalone="yes"?>
<Relationships xmlns="http://schemas.openxmlformats.org/package/2006/relationships"><Relationship Id="rId8" Type="http://schemas.openxmlformats.org/officeDocument/2006/relationships/image" Target="../media/image26.jpeg"/><Relationship Id="rId13" Type="http://schemas.openxmlformats.org/officeDocument/2006/relationships/image" Target="../media/image31.sv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9.sv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1F3A4CE-0C75-46F3-B830-E7F007D339BE}"/>
              </a:ext>
            </a:extLst>
          </p:cNvPr>
          <p:cNvPicPr>
            <a:picLocks noChangeAspect="1"/>
          </p:cNvPicPr>
          <p:nvPr/>
        </p:nvPicPr>
        <p:blipFill rotWithShape="1">
          <a:blip r:embed="rId3"/>
          <a:srcRect l="46905" t="6878" r="1022" b="9341"/>
          <a:stretch/>
        </p:blipFill>
        <p:spPr>
          <a:xfrm>
            <a:off x="4811063" y="1973345"/>
            <a:ext cx="7048097" cy="3414509"/>
          </a:xfrm>
          <a:prstGeom prst="rect">
            <a:avLst/>
          </a:prstGeom>
        </p:spPr>
      </p:pic>
      <p:sp>
        <p:nvSpPr>
          <p:cNvPr id="2" name="Text Placeholder 1">
            <a:extLst>
              <a:ext uri="{FF2B5EF4-FFF2-40B4-BE49-F238E27FC236}">
                <a16:creationId xmlns:a16="http://schemas.microsoft.com/office/drawing/2014/main" id="{0B72C6E9-56BF-7445-9AC8-584CBE93F544}"/>
              </a:ext>
            </a:extLst>
          </p:cNvPr>
          <p:cNvSpPr>
            <a:spLocks noGrp="1"/>
          </p:cNvSpPr>
          <p:nvPr>
            <p:ph type="body" sz="quarter" idx="10"/>
          </p:nvPr>
        </p:nvSpPr>
        <p:spPr>
          <a:xfrm>
            <a:off x="1139687" y="696347"/>
            <a:ext cx="10719473" cy="1025922"/>
          </a:xfrm>
        </p:spPr>
        <p:txBody>
          <a:bodyPr/>
          <a:lstStyle/>
          <a:p>
            <a:pPr algn="l"/>
            <a:endParaRPr lang="en-GB" sz="1800" b="0" i="0" u="none" strike="noStrike" baseline="0">
              <a:solidFill>
                <a:srgbClr val="000000"/>
              </a:solidFill>
              <a:latin typeface="Times New Roman" panose="02020603050405020304" pitchFamily="18" charset="0"/>
            </a:endParaRPr>
          </a:p>
          <a:p>
            <a:r>
              <a:rPr lang="en-GB" sz="3600"/>
              <a:t>EWC Features Roadmap </a:t>
            </a:r>
          </a:p>
        </p:txBody>
      </p:sp>
      <p:sp>
        <p:nvSpPr>
          <p:cNvPr id="4" name="TextBox 3">
            <a:extLst>
              <a:ext uri="{FF2B5EF4-FFF2-40B4-BE49-F238E27FC236}">
                <a16:creationId xmlns:a16="http://schemas.microsoft.com/office/drawing/2014/main" id="{5A2E20A5-9620-42E6-91A5-51D2A943E342}"/>
              </a:ext>
            </a:extLst>
          </p:cNvPr>
          <p:cNvSpPr txBox="1"/>
          <p:nvPr/>
        </p:nvSpPr>
        <p:spPr>
          <a:xfrm>
            <a:off x="4623329" y="5498205"/>
            <a:ext cx="3093805" cy="307777"/>
          </a:xfrm>
          <a:prstGeom prst="rect">
            <a:avLst/>
          </a:prstGeom>
          <a:noFill/>
        </p:spPr>
        <p:txBody>
          <a:bodyPr wrap="square" rtlCol="0">
            <a:spAutoFit/>
          </a:bodyPr>
          <a:lstStyle/>
          <a:p>
            <a:r>
              <a:rPr lang="en-GB" sz="1400" b="1" i="1">
                <a:solidFill>
                  <a:schemeClr val="tx1">
                    <a:lumMod val="50000"/>
                    <a:lumOff val="50000"/>
                  </a:schemeClr>
                </a:solidFill>
              </a:rPr>
              <a:t>www.europeanweather.cloud</a:t>
            </a:r>
          </a:p>
        </p:txBody>
      </p:sp>
      <p:sp>
        <p:nvSpPr>
          <p:cNvPr id="5" name="Text Placeholder 1">
            <a:extLst>
              <a:ext uri="{FF2B5EF4-FFF2-40B4-BE49-F238E27FC236}">
                <a16:creationId xmlns:a16="http://schemas.microsoft.com/office/drawing/2014/main" id="{A64E127E-73C1-4F74-8C6D-50113CB580BF}"/>
              </a:ext>
            </a:extLst>
          </p:cNvPr>
          <p:cNvSpPr txBox="1">
            <a:spLocks/>
          </p:cNvSpPr>
          <p:nvPr/>
        </p:nvSpPr>
        <p:spPr>
          <a:xfrm>
            <a:off x="594406" y="3144572"/>
            <a:ext cx="4028923" cy="1431674"/>
          </a:xfrm>
          <a:prstGeom prst="rect">
            <a:avLst/>
          </a:prstGeom>
        </p:spPr>
        <p:txBody>
          <a:bodyPr vert="horz" wrap="square" lIns="0" tIns="0" rIns="0" bIns="0" anchor="b" anchorCtr="0">
            <a:spAutoFit/>
          </a:bodyPr>
          <a:lstStyle>
            <a:lvl1pPr marL="0" indent="0" algn="l" defTabSz="457200" rtl="0" eaLnBrk="1" latinLnBrk="0" hangingPunct="1">
              <a:lnSpc>
                <a:spcPts val="4000"/>
              </a:lnSpc>
              <a:spcBef>
                <a:spcPts val="0"/>
              </a:spcBef>
              <a:buClr>
                <a:schemeClr val="bg1"/>
              </a:buClr>
              <a:buFont typeface="Arial"/>
              <a:buNone/>
              <a:defRPr sz="3600" b="1" kern="1200">
                <a:solidFill>
                  <a:srgbClr val="064E83"/>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endParaRPr lang="en-GB" sz="1600">
              <a:cs typeface="Arial"/>
            </a:endParaRPr>
          </a:p>
          <a:p>
            <a:pPr>
              <a:lnSpc>
                <a:spcPct val="150000"/>
              </a:lnSpc>
            </a:pPr>
            <a:r>
              <a:rPr lang="en-GB" sz="1600">
                <a:cs typeface="Arial"/>
              </a:rPr>
              <a:t>Vasileios A.</a:t>
            </a:r>
            <a:r>
              <a:rPr lang="en-GB" sz="1600" b="0">
                <a:cs typeface="Arial"/>
              </a:rPr>
              <a:t> </a:t>
            </a:r>
            <a:r>
              <a:rPr lang="en-GB" sz="1600">
                <a:cs typeface="Arial"/>
              </a:rPr>
              <a:t>Baousis(PhD) ECMWF</a:t>
            </a:r>
          </a:p>
          <a:p>
            <a:pPr>
              <a:lnSpc>
                <a:spcPct val="150000"/>
              </a:lnSpc>
            </a:pPr>
            <a:r>
              <a:rPr lang="en-GB" sz="1600" err="1">
                <a:cs typeface="Arial"/>
              </a:rPr>
              <a:t>Roope</a:t>
            </a:r>
            <a:r>
              <a:rPr lang="en-GB" sz="1600">
                <a:cs typeface="Arial"/>
              </a:rPr>
              <a:t> </a:t>
            </a:r>
            <a:r>
              <a:rPr lang="en-GB" sz="1600" err="1">
                <a:cs typeface="Arial"/>
              </a:rPr>
              <a:t>Tervo</a:t>
            </a:r>
            <a:r>
              <a:rPr lang="en-GB" sz="1600">
                <a:cs typeface="Arial"/>
              </a:rPr>
              <a:t>                        EUMETSAT</a:t>
            </a:r>
          </a:p>
          <a:p>
            <a:pPr>
              <a:lnSpc>
                <a:spcPct val="150000"/>
              </a:lnSpc>
            </a:pPr>
            <a:endParaRPr lang="en-GB" sz="1600" b="0">
              <a:cs typeface="Arial"/>
            </a:endParaRPr>
          </a:p>
        </p:txBody>
      </p:sp>
    </p:spTree>
    <p:extLst>
      <p:ext uri="{BB962C8B-B14F-4D97-AF65-F5344CB8AC3E}">
        <p14:creationId xmlns:p14="http://schemas.microsoft.com/office/powerpoint/2010/main" val="18599277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D9C03-0E87-46CD-AE3E-F951351ADF42}"/>
              </a:ext>
            </a:extLst>
          </p:cNvPr>
          <p:cNvSpPr>
            <a:spLocks noGrp="1"/>
          </p:cNvSpPr>
          <p:nvPr>
            <p:ph type="title"/>
          </p:nvPr>
        </p:nvSpPr>
        <p:spPr/>
        <p:txBody>
          <a:bodyPr/>
          <a:lstStyle/>
          <a:p>
            <a:r>
              <a:rPr lang="en-GB"/>
              <a:t>Identity and Access Management (IAM)</a:t>
            </a:r>
          </a:p>
        </p:txBody>
      </p:sp>
      <p:sp>
        <p:nvSpPr>
          <p:cNvPr id="3" name="Content Placeholder 2">
            <a:extLst>
              <a:ext uri="{FF2B5EF4-FFF2-40B4-BE49-F238E27FC236}">
                <a16:creationId xmlns:a16="http://schemas.microsoft.com/office/drawing/2014/main" id="{E7FFB8F4-6206-46E2-BF29-56EF2947677B}"/>
              </a:ext>
            </a:extLst>
          </p:cNvPr>
          <p:cNvSpPr>
            <a:spLocks noGrp="1"/>
          </p:cNvSpPr>
          <p:nvPr>
            <p:ph sz="quarter" idx="14"/>
          </p:nvPr>
        </p:nvSpPr>
        <p:spPr>
          <a:xfrm>
            <a:off x="708486" y="2041695"/>
            <a:ext cx="6712732" cy="2774609"/>
          </a:xfrm>
        </p:spPr>
        <p:txBody>
          <a:bodyPr lIns="0" tIns="0" rIns="0" bIns="0" anchor="t"/>
          <a:lstStyle/>
          <a:p>
            <a:pPr marL="285750" indent="-285750"/>
            <a:r>
              <a:rPr lang="en-GB"/>
              <a:t>A Single Sign On (SSO) and Identity and Access Management (IAM) solution is desirable to be integrated with all the other services</a:t>
            </a:r>
          </a:p>
          <a:p>
            <a:pPr marL="285750" indent="-285750"/>
            <a:r>
              <a:rPr lang="en-GB">
                <a:cs typeface="Arial"/>
              </a:rPr>
              <a:t>Reduces complexity for users, who do not need to manage a lot of credentials for different systems</a:t>
            </a:r>
            <a:endParaRPr lang="en-GB"/>
          </a:p>
          <a:p>
            <a:pPr marL="285750" indent="-285750"/>
            <a:r>
              <a:rPr lang="en-GB"/>
              <a:t>One user feedback was to include the possibility of federation with NMHS's and other organisation's IAMs </a:t>
            </a:r>
          </a:p>
          <a:p>
            <a:pPr marL="285750" indent="-285750"/>
            <a:r>
              <a:rPr lang="en-GB"/>
              <a:t>Desirable service but also quite resource-intensive to maintain</a:t>
            </a:r>
            <a:endParaRPr lang="en-GB">
              <a:cs typeface="Arial"/>
            </a:endParaRPr>
          </a:p>
        </p:txBody>
      </p:sp>
      <p:sp>
        <p:nvSpPr>
          <p:cNvPr id="4" name="Text Box 4">
            <a:extLst>
              <a:ext uri="{FF2B5EF4-FFF2-40B4-BE49-F238E27FC236}">
                <a16:creationId xmlns:a16="http://schemas.microsoft.com/office/drawing/2014/main" id="{D49753F5-4D3A-2C43-810B-BD1E1B7463AF}"/>
              </a:ext>
            </a:extLst>
          </p:cNvPr>
          <p:cNvSpPr txBox="1"/>
          <p:nvPr/>
        </p:nvSpPr>
        <p:spPr>
          <a:xfrm>
            <a:off x="7951304" y="935999"/>
            <a:ext cx="3739267" cy="5577781"/>
          </a:xfrm>
          <a:prstGeom prst="rect">
            <a:avLst/>
          </a:prstGeom>
          <a:solidFill>
            <a:schemeClr val="accent2">
              <a:lumMod val="20000"/>
              <a:lumOff val="80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20000"/>
              </a:lnSpc>
              <a:spcAft>
                <a:spcPts val="600"/>
              </a:spcAft>
            </a:pPr>
            <a:r>
              <a:rPr lang="en-US" sz="1600" b="1">
                <a:effectLst/>
                <a:latin typeface="Cambria" panose="02040503050406030204" pitchFamily="18" charset="0"/>
                <a:ea typeface="Times New Roman" panose="02020603050405020304" pitchFamily="18" charset="0"/>
                <a:cs typeface="Cambria" panose="02040503050406030204" pitchFamily="18" charset="0"/>
              </a:rPr>
              <a:t>Primary user group: </a:t>
            </a:r>
            <a:br>
              <a:rPr lang="en-US" sz="1600" b="1">
                <a:effectLst/>
                <a:latin typeface="Cambria" panose="02040503050406030204" pitchFamily="18" charset="0"/>
                <a:ea typeface="Times New Roman" panose="02020603050405020304" pitchFamily="18" charset="0"/>
                <a:cs typeface="Cambria" panose="02040503050406030204" pitchFamily="18" charset="0"/>
              </a:rPr>
            </a:br>
            <a:r>
              <a:rPr lang="en-US" sz="1600">
                <a:effectLst/>
                <a:latin typeface="Cambria" panose="02040503050406030204" pitchFamily="18" charset="0"/>
                <a:ea typeface="Times New Roman" panose="02020603050405020304" pitchFamily="18" charset="0"/>
                <a:cs typeface="Cambria" panose="02040503050406030204" pitchFamily="18" charset="0"/>
              </a:rPr>
              <a:t>All EWC users</a:t>
            </a:r>
            <a:endParaRPr lang="en-FI" sz="1600">
              <a:effectLst/>
              <a:latin typeface="Cambria" panose="02040503050406030204" pitchFamily="18" charset="0"/>
              <a:ea typeface="Times New Roman" panose="02020603050405020304" pitchFamily="18" charset="0"/>
              <a:cs typeface="Cambria" panose="02040503050406030204" pitchFamily="18" charset="0"/>
            </a:endParaRPr>
          </a:p>
          <a:p>
            <a:pPr>
              <a:lnSpc>
                <a:spcPct val="120000"/>
              </a:lnSpc>
              <a:spcAft>
                <a:spcPts val="600"/>
              </a:spcAft>
            </a:pPr>
            <a:r>
              <a:rPr lang="en-US" sz="1600" b="1">
                <a:effectLst/>
                <a:latin typeface="Cambria" panose="02040503050406030204" pitchFamily="18" charset="0"/>
                <a:ea typeface="Times New Roman" panose="02020603050405020304" pitchFamily="18" charset="0"/>
                <a:cs typeface="Cambria" panose="02040503050406030204" pitchFamily="18" charset="0"/>
              </a:rPr>
              <a:t>Example use case:</a:t>
            </a:r>
            <a:endParaRPr lang="en-FI" sz="1600">
              <a:effectLst/>
              <a:latin typeface="Cambria" panose="02040503050406030204" pitchFamily="18" charset="0"/>
              <a:ea typeface="Times New Roman" panose="02020603050405020304" pitchFamily="18" charset="0"/>
              <a:cs typeface="Cambria" panose="02040503050406030204" pitchFamily="18" charset="0"/>
            </a:endParaRPr>
          </a:p>
          <a:p>
            <a:pPr>
              <a:lnSpc>
                <a:spcPct val="120000"/>
              </a:lnSpc>
              <a:spcAft>
                <a:spcPts val="600"/>
              </a:spcAft>
            </a:pPr>
            <a:r>
              <a:rPr lang="en-US" sz="1600">
                <a:effectLst/>
                <a:latin typeface="Cambria" panose="02040503050406030204" pitchFamily="18" charset="0"/>
                <a:ea typeface="Times New Roman" panose="02020603050405020304" pitchFamily="18" charset="0"/>
                <a:cs typeface="Cambria" panose="02040503050406030204" pitchFamily="18" charset="0"/>
              </a:rPr>
              <a:t>Manage identity and access to all resources in the cloud. Tenant admins and developers can create users based on </a:t>
            </a:r>
            <a:r>
              <a:rPr lang="en-US" sz="1600" i="1">
                <a:effectLst/>
                <a:latin typeface="Cambria" panose="02040503050406030204" pitchFamily="18" charset="0"/>
                <a:ea typeface="Times New Roman" panose="02020603050405020304" pitchFamily="18" charset="0"/>
                <a:cs typeface="Cambria" panose="02040503050406030204" pitchFamily="18" charset="0"/>
              </a:rPr>
              <a:t>roles</a:t>
            </a:r>
            <a:r>
              <a:rPr lang="en-US" sz="1600">
                <a:effectLst/>
                <a:latin typeface="Cambria" panose="02040503050406030204" pitchFamily="18" charset="0"/>
                <a:ea typeface="Times New Roman" panose="02020603050405020304" pitchFamily="18" charset="0"/>
                <a:cs typeface="Cambria" panose="02040503050406030204" pitchFamily="18" charset="0"/>
              </a:rPr>
              <a:t> and thus manage users in VMs and control access to assets in hosted services (e.g., container registry).</a:t>
            </a:r>
            <a:endParaRPr lang="en-FI" sz="1600">
              <a:effectLst/>
              <a:latin typeface="Cambria" panose="02040503050406030204" pitchFamily="18" charset="0"/>
              <a:ea typeface="Times New Roman" panose="02020603050405020304" pitchFamily="18" charset="0"/>
              <a:cs typeface="Cambria" panose="02040503050406030204" pitchFamily="18" charset="0"/>
            </a:endParaRPr>
          </a:p>
          <a:p>
            <a:pPr>
              <a:lnSpc>
                <a:spcPct val="120000"/>
              </a:lnSpc>
              <a:spcAft>
                <a:spcPts val="600"/>
              </a:spcAft>
            </a:pPr>
            <a:r>
              <a:rPr lang="en-US" sz="1600">
                <a:effectLst/>
                <a:latin typeface="Cambria" panose="02040503050406030204" pitchFamily="18" charset="0"/>
                <a:ea typeface="Times New Roman" panose="02020603050405020304" pitchFamily="18" charset="0"/>
                <a:cs typeface="Cambria" panose="02040503050406030204" pitchFamily="18" charset="0"/>
              </a:rPr>
              <a:t>For example, admin creates users to the IAM based on the developer role and read-only role.  The developer can then use the developer credentials to create VMs push new images to the container registry. Read-only user may then use the read-only credentials to pull the images to one’s home organization. </a:t>
            </a:r>
            <a:endParaRPr lang="en-FI" sz="1600">
              <a:effectLst/>
              <a:latin typeface="Cambria" panose="02040503050406030204" pitchFamily="18" charset="0"/>
              <a:ea typeface="Times New Roman" panose="02020603050405020304" pitchFamily="18" charset="0"/>
              <a:cs typeface="Cambria" panose="02040503050406030204" pitchFamily="18" charset="0"/>
            </a:endParaRPr>
          </a:p>
          <a:p>
            <a:pPr>
              <a:lnSpc>
                <a:spcPct val="120000"/>
              </a:lnSpc>
              <a:spcAft>
                <a:spcPts val="600"/>
              </a:spcAft>
            </a:pPr>
            <a:r>
              <a:rPr lang="en-US" sz="1600">
                <a:effectLst/>
                <a:latin typeface="Cambria" panose="02040503050406030204" pitchFamily="18" charset="0"/>
                <a:ea typeface="Times New Roman" panose="02020603050405020304" pitchFamily="18" charset="0"/>
                <a:cs typeface="Cambria" panose="02040503050406030204" pitchFamily="18" charset="0"/>
              </a:rPr>
              <a:t> </a:t>
            </a:r>
            <a:endParaRPr lang="en-FI" sz="1600">
              <a:effectLst/>
              <a:latin typeface="Cambria" panose="02040503050406030204" pitchFamily="18" charset="0"/>
              <a:ea typeface="Times New Roman" panose="02020603050405020304" pitchFamily="18" charset="0"/>
              <a:cs typeface="Cambria" panose="02040503050406030204" pitchFamily="18" charset="0"/>
            </a:endParaRPr>
          </a:p>
        </p:txBody>
      </p:sp>
    </p:spTree>
    <p:extLst>
      <p:ext uri="{BB962C8B-B14F-4D97-AF65-F5344CB8AC3E}">
        <p14:creationId xmlns:p14="http://schemas.microsoft.com/office/powerpoint/2010/main" val="41530435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D9C03-0E87-46CD-AE3E-F951351ADF42}"/>
              </a:ext>
            </a:extLst>
          </p:cNvPr>
          <p:cNvSpPr>
            <a:spLocks noGrp="1"/>
          </p:cNvSpPr>
          <p:nvPr>
            <p:ph type="title"/>
          </p:nvPr>
        </p:nvSpPr>
        <p:spPr/>
        <p:txBody>
          <a:bodyPr/>
          <a:lstStyle/>
          <a:p>
            <a:r>
              <a:rPr lang="en-GB"/>
              <a:t>Domain Name Server (DNS)</a:t>
            </a:r>
          </a:p>
        </p:txBody>
      </p:sp>
      <p:sp>
        <p:nvSpPr>
          <p:cNvPr id="3" name="Content Placeholder 2">
            <a:extLst>
              <a:ext uri="{FF2B5EF4-FFF2-40B4-BE49-F238E27FC236}">
                <a16:creationId xmlns:a16="http://schemas.microsoft.com/office/drawing/2014/main" id="{E7FFB8F4-6206-46E2-BF29-56EF2947677B}"/>
              </a:ext>
            </a:extLst>
          </p:cNvPr>
          <p:cNvSpPr>
            <a:spLocks noGrp="1"/>
          </p:cNvSpPr>
          <p:nvPr>
            <p:ph sz="quarter" idx="14"/>
          </p:nvPr>
        </p:nvSpPr>
        <p:spPr>
          <a:xfrm>
            <a:off x="708485" y="936000"/>
            <a:ext cx="7123550" cy="4986000"/>
          </a:xfrm>
        </p:spPr>
        <p:txBody>
          <a:bodyPr lIns="0" tIns="0" rIns="0" bIns="0" anchor="t"/>
          <a:lstStyle/>
          <a:p>
            <a:pPr indent="0">
              <a:buNone/>
            </a:pPr>
            <a:endParaRPr lang="en-GB"/>
          </a:p>
          <a:p>
            <a:pPr marL="285750" indent="-285750"/>
            <a:r>
              <a:rPr lang="en-GB"/>
              <a:t>During the pilot phase, clear requirement indicated for Fully Qualified Domain Names (FQDN), e.g. like </a:t>
            </a:r>
            <a:r>
              <a:rPr lang="en-GB" u="sng">
                <a:hlinkClick r:id="rId3"/>
              </a:rPr>
              <a:t>www.example.com</a:t>
            </a:r>
            <a:endParaRPr lang="en-GB">
              <a:cs typeface="Arial"/>
            </a:endParaRPr>
          </a:p>
          <a:p>
            <a:pPr marL="915670" lvl="1" indent="-285750"/>
            <a:r>
              <a:rPr lang="en-GB"/>
              <a:t>Especially true and essential for automated setups including Kubernetes, for simple ease of use, and when the workloads are part of the larger applications. </a:t>
            </a:r>
            <a:endParaRPr lang="en-GB">
              <a:cs typeface="Arial"/>
            </a:endParaRPr>
          </a:p>
          <a:p>
            <a:pPr marL="915670" lvl="1" indent="-285750"/>
            <a:r>
              <a:rPr lang="en-GB"/>
              <a:t>FQDNs may be bound to a service instead of, possibly changing, IP address.</a:t>
            </a:r>
            <a:r>
              <a:rPr lang="en-FI"/>
              <a:t> </a:t>
            </a:r>
            <a:endParaRPr lang="en-GB">
              <a:cs typeface="Arial"/>
            </a:endParaRPr>
          </a:p>
          <a:p>
            <a:pPr marL="915670" lvl="1" indent="-285750"/>
            <a:r>
              <a:rPr lang="en-GB">
                <a:cs typeface="Arial"/>
              </a:rPr>
              <a:t>Tenants can (and should) register/use their own domains for external services.  This service provides an essential base only.</a:t>
            </a:r>
            <a:endParaRPr lang="en-GB"/>
          </a:p>
          <a:p>
            <a:pPr marL="285750" indent="-285750"/>
            <a:r>
              <a:rPr lang="en-GB"/>
              <a:t>Each tenancy will have a separate hosted zone (or subdomain)</a:t>
            </a:r>
          </a:p>
          <a:p>
            <a:pPr marL="915670" lvl="1" indent="-285750"/>
            <a:r>
              <a:rPr lang="en-GB"/>
              <a:t>e.g., </a:t>
            </a:r>
            <a:r>
              <a:rPr lang="en-GB" err="1"/>
              <a:t>vm-name.tenancy-name.ewcloud.host</a:t>
            </a:r>
            <a:r>
              <a:rPr lang="en-GB"/>
              <a:t> </a:t>
            </a:r>
            <a:endParaRPr lang="en-GB">
              <a:cs typeface="Arial"/>
            </a:endParaRPr>
          </a:p>
          <a:p>
            <a:pPr marL="342900" indent="-342900"/>
            <a:r>
              <a:rPr lang="en-GB"/>
              <a:t>Integration of E&amp;E Morpheus with Route 53 DNS being tested</a:t>
            </a:r>
            <a:endParaRPr lang="en-GB">
              <a:cs typeface="Arial"/>
            </a:endParaRPr>
          </a:p>
          <a:p>
            <a:pPr marL="972820" lvl="1" indent="-342900"/>
            <a:r>
              <a:rPr lang="en-GB"/>
              <a:t>The FQDN will be created/deleted when you provision/delete your VM in both E&amp;E clouds.</a:t>
            </a:r>
            <a:endParaRPr lang="en-GB">
              <a:cs typeface="Arial"/>
            </a:endParaRPr>
          </a:p>
        </p:txBody>
      </p:sp>
      <p:sp>
        <p:nvSpPr>
          <p:cNvPr id="4" name="Text Box 5">
            <a:extLst>
              <a:ext uri="{FF2B5EF4-FFF2-40B4-BE49-F238E27FC236}">
                <a16:creationId xmlns:a16="http://schemas.microsoft.com/office/drawing/2014/main" id="{8BF431DD-E4E0-534B-A675-81100301D04E}"/>
              </a:ext>
            </a:extLst>
          </p:cNvPr>
          <p:cNvSpPr txBox="1"/>
          <p:nvPr/>
        </p:nvSpPr>
        <p:spPr>
          <a:xfrm>
            <a:off x="7977809" y="935999"/>
            <a:ext cx="3502531" cy="5577781"/>
          </a:xfrm>
          <a:prstGeom prst="rect">
            <a:avLst/>
          </a:prstGeom>
          <a:solidFill>
            <a:schemeClr val="accent2">
              <a:lumMod val="20000"/>
              <a:lumOff val="80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20000"/>
              </a:lnSpc>
              <a:spcAft>
                <a:spcPts val="600"/>
              </a:spcAft>
            </a:pPr>
            <a:r>
              <a:rPr lang="en-US" sz="1600" b="1">
                <a:effectLst/>
                <a:latin typeface="Cambria" panose="02040503050406030204" pitchFamily="18" charset="0"/>
                <a:ea typeface="Times New Roman" panose="02020603050405020304" pitchFamily="18" charset="0"/>
                <a:cs typeface="Cambria" panose="02040503050406030204" pitchFamily="18" charset="0"/>
              </a:rPr>
              <a:t>Primary user group: </a:t>
            </a:r>
            <a:br>
              <a:rPr lang="en-US" sz="1600" b="1">
                <a:effectLst/>
                <a:latin typeface="Cambria" panose="02040503050406030204" pitchFamily="18" charset="0"/>
                <a:ea typeface="Times New Roman" panose="02020603050405020304" pitchFamily="18" charset="0"/>
                <a:cs typeface="Cambria" panose="02040503050406030204" pitchFamily="18" charset="0"/>
              </a:rPr>
            </a:br>
            <a:r>
              <a:rPr lang="en-US" sz="1600">
                <a:effectLst/>
                <a:latin typeface="Cambria" panose="02040503050406030204" pitchFamily="18" charset="0"/>
                <a:ea typeface="Times New Roman" panose="02020603050405020304" pitchFamily="18" charset="0"/>
                <a:cs typeface="Cambria" panose="02040503050406030204" pitchFamily="18" charset="0"/>
              </a:rPr>
              <a:t>All EWC users</a:t>
            </a:r>
            <a:endParaRPr lang="en-FI" sz="1600">
              <a:effectLst/>
              <a:latin typeface="Cambria" panose="02040503050406030204" pitchFamily="18" charset="0"/>
              <a:ea typeface="Times New Roman" panose="02020603050405020304" pitchFamily="18" charset="0"/>
              <a:cs typeface="Cambria" panose="02040503050406030204" pitchFamily="18" charset="0"/>
            </a:endParaRPr>
          </a:p>
          <a:p>
            <a:pPr>
              <a:lnSpc>
                <a:spcPct val="120000"/>
              </a:lnSpc>
              <a:spcAft>
                <a:spcPts val="600"/>
              </a:spcAft>
            </a:pPr>
            <a:r>
              <a:rPr lang="en-US" sz="1600" b="1">
                <a:effectLst/>
                <a:latin typeface="Cambria" panose="02040503050406030204" pitchFamily="18" charset="0"/>
                <a:ea typeface="Times New Roman" panose="02020603050405020304" pitchFamily="18" charset="0"/>
                <a:cs typeface="Cambria" panose="02040503050406030204" pitchFamily="18" charset="0"/>
              </a:rPr>
              <a:t>Example use case:</a:t>
            </a:r>
            <a:endParaRPr lang="en-FI" sz="1600">
              <a:effectLst/>
              <a:latin typeface="Cambria" panose="02040503050406030204" pitchFamily="18" charset="0"/>
              <a:ea typeface="Times New Roman" panose="02020603050405020304" pitchFamily="18" charset="0"/>
              <a:cs typeface="Cambria" panose="02040503050406030204" pitchFamily="18" charset="0"/>
            </a:endParaRPr>
          </a:p>
          <a:p>
            <a:pPr>
              <a:lnSpc>
                <a:spcPct val="120000"/>
              </a:lnSpc>
              <a:spcAft>
                <a:spcPts val="600"/>
              </a:spcAft>
            </a:pPr>
            <a:r>
              <a:rPr lang="en-US" sz="1600">
                <a:effectLst/>
                <a:latin typeface="Cambria" panose="02040503050406030204" pitchFamily="18" charset="0"/>
                <a:ea typeface="Times New Roman" panose="02020603050405020304" pitchFamily="18" charset="0"/>
                <a:cs typeface="Cambria" panose="02040503050406030204" pitchFamily="18" charset="0"/>
              </a:rPr>
              <a:t>Provide FQDNs for applications. Important for example for APIs being part of the distributed application and services provided for end users in the development and testing phase.</a:t>
            </a:r>
            <a:endParaRPr lang="en-FI" sz="1600">
              <a:effectLst/>
              <a:latin typeface="Cambria" panose="02040503050406030204" pitchFamily="18" charset="0"/>
              <a:ea typeface="Times New Roman" panose="02020603050405020304" pitchFamily="18" charset="0"/>
              <a:cs typeface="Cambria" panose="02040503050406030204" pitchFamily="18" charset="0"/>
            </a:endParaRPr>
          </a:p>
          <a:p>
            <a:pPr>
              <a:lnSpc>
                <a:spcPct val="120000"/>
              </a:lnSpc>
              <a:spcAft>
                <a:spcPts val="600"/>
              </a:spcAft>
            </a:pPr>
            <a:r>
              <a:rPr lang="en-US" sz="1600">
                <a:effectLst/>
                <a:latin typeface="Cambria"/>
                <a:ea typeface="Times New Roman" panose="02020603050405020304" pitchFamily="18" charset="0"/>
                <a:cs typeface="Cambria" panose="02040503050406030204" pitchFamily="18" charset="0"/>
              </a:rPr>
              <a:t>For example, developer creates </a:t>
            </a:r>
            <a:r>
              <a:rPr lang="en-US" sz="1600">
                <a:latin typeface="Cambria"/>
                <a:ea typeface="Times New Roman" panose="02020603050405020304" pitchFamily="18" charset="0"/>
                <a:cs typeface="Cambria" panose="02040503050406030204" pitchFamily="18" charset="0"/>
              </a:rPr>
              <a:t>an</a:t>
            </a:r>
            <a:r>
              <a:rPr lang="en-US" sz="1600">
                <a:effectLst/>
                <a:latin typeface="Cambria"/>
                <a:ea typeface="Times New Roman" panose="02020603050405020304" pitchFamily="18" charset="0"/>
                <a:cs typeface="Cambria" panose="02040503050406030204" pitchFamily="18" charset="0"/>
              </a:rPr>
              <a:t> API end point operated in Kubernetes. The developer may </a:t>
            </a:r>
            <a:r>
              <a:rPr lang="en-US" sz="1600">
                <a:latin typeface="Cambria"/>
                <a:ea typeface="Times New Roman" panose="02020603050405020304" pitchFamily="18" charset="0"/>
                <a:cs typeface="Cambria" panose="02040503050406030204" pitchFamily="18" charset="0"/>
              </a:rPr>
              <a:t>bind </a:t>
            </a:r>
            <a:r>
              <a:rPr lang="en-US" sz="1600">
                <a:effectLst/>
                <a:latin typeface="Cambria"/>
                <a:ea typeface="Times New Roman" panose="02020603050405020304" pitchFamily="18" charset="0"/>
                <a:cs typeface="Cambria" panose="02040503050406030204" pitchFamily="18" charset="0"/>
              </a:rPr>
              <a:t>a </a:t>
            </a:r>
            <a:r>
              <a:rPr lang="en-US" sz="1600" u="sng">
                <a:solidFill>
                  <a:srgbClr val="0000FF"/>
                </a:solidFill>
                <a:effectLst/>
                <a:latin typeface="Cambria"/>
                <a:ea typeface="Times New Roman" panose="02020603050405020304" pitchFamily="18" charset="0"/>
                <a:cs typeface="Cambria" panose="02040503050406030204" pitchFamily="18" charset="0"/>
                <a:hlinkClick r:id="rId4"/>
              </a:rPr>
              <a:t>https://cool-api.cool-tenant.k8s.ewc.host</a:t>
            </a:r>
            <a:r>
              <a:rPr lang="en-US" sz="1600">
                <a:effectLst/>
                <a:latin typeface="Cambria"/>
                <a:ea typeface="Times New Roman" panose="02020603050405020304" pitchFamily="18" charset="0"/>
                <a:cs typeface="Cambria" panose="02040503050406030204" pitchFamily="18" charset="0"/>
              </a:rPr>
              <a:t> to the service which may then be used in UI hosted elsewhere. If the API is changed in the future, developers do not need to make changes to the other part of the application.</a:t>
            </a:r>
            <a:r>
              <a:rPr lang="en-US" sz="1600">
                <a:latin typeface="Cambria"/>
                <a:ea typeface="Times New Roman" panose="02020603050405020304" pitchFamily="18" charset="0"/>
                <a:cs typeface="Cambria" panose="02040503050406030204" pitchFamily="18" charset="0"/>
              </a:rPr>
              <a:t> </a:t>
            </a:r>
            <a:endParaRPr lang="en-FI" sz="1600">
              <a:effectLst/>
              <a:latin typeface="Cambria" panose="02040503050406030204" pitchFamily="18" charset="0"/>
              <a:ea typeface="Times New Roman" panose="02020603050405020304" pitchFamily="18" charset="0"/>
              <a:cs typeface="Cambria" panose="02040503050406030204" pitchFamily="18" charset="0"/>
            </a:endParaRPr>
          </a:p>
          <a:p>
            <a:pPr>
              <a:lnSpc>
                <a:spcPct val="120000"/>
              </a:lnSpc>
              <a:spcAft>
                <a:spcPts val="600"/>
              </a:spcAft>
            </a:pPr>
            <a:r>
              <a:rPr lang="en-US" sz="1600">
                <a:effectLst/>
                <a:latin typeface="Cambria" panose="02040503050406030204" pitchFamily="18" charset="0"/>
                <a:ea typeface="Times New Roman" panose="02020603050405020304" pitchFamily="18" charset="0"/>
                <a:cs typeface="Cambria" panose="02040503050406030204" pitchFamily="18" charset="0"/>
              </a:rPr>
              <a:t> </a:t>
            </a:r>
            <a:endParaRPr lang="en-FI" sz="1600">
              <a:effectLst/>
              <a:latin typeface="Cambria" panose="02040503050406030204" pitchFamily="18" charset="0"/>
              <a:ea typeface="Times New Roman" panose="02020603050405020304" pitchFamily="18" charset="0"/>
              <a:cs typeface="Cambria" panose="02040503050406030204" pitchFamily="18" charset="0"/>
            </a:endParaRPr>
          </a:p>
        </p:txBody>
      </p:sp>
    </p:spTree>
    <p:extLst>
      <p:ext uri="{BB962C8B-B14F-4D97-AF65-F5344CB8AC3E}">
        <p14:creationId xmlns:p14="http://schemas.microsoft.com/office/powerpoint/2010/main" val="3649835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2" descr="Graphical user interface, application&#10;&#10;Description automatically generated">
            <a:extLst>
              <a:ext uri="{FF2B5EF4-FFF2-40B4-BE49-F238E27FC236}">
                <a16:creationId xmlns:a16="http://schemas.microsoft.com/office/drawing/2014/main" id="{F96BD9B6-0DC3-453A-97C7-B2FB3EFD3EE3}"/>
              </a:ext>
            </a:extLst>
          </p:cNvPr>
          <p:cNvPicPr>
            <a:picLocks noChangeAspect="1"/>
          </p:cNvPicPr>
          <p:nvPr/>
        </p:nvPicPr>
        <p:blipFill>
          <a:blip r:embed="rId3"/>
          <a:stretch>
            <a:fillRect/>
          </a:stretch>
        </p:blipFill>
        <p:spPr>
          <a:xfrm>
            <a:off x="3907491" y="2553831"/>
            <a:ext cx="4373841" cy="270535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 name="Title 1"/>
          <p:cNvSpPr>
            <a:spLocks noGrp="1"/>
          </p:cNvSpPr>
          <p:nvPr>
            <p:ph type="title"/>
          </p:nvPr>
        </p:nvSpPr>
        <p:spPr/>
        <p:txBody>
          <a:bodyPr lIns="0" tIns="0" rIns="0" bIns="0" anchor="t"/>
          <a:lstStyle/>
          <a:p>
            <a:r>
              <a:rPr lang="en-GB"/>
              <a:t>Distributed version control system</a:t>
            </a:r>
            <a:r>
              <a:rPr lang="en-FI"/>
              <a:t> </a:t>
            </a:r>
            <a:endParaRPr lang="en-GB">
              <a:cs typeface="Arial"/>
            </a:endParaRPr>
          </a:p>
        </p:txBody>
      </p:sp>
      <p:sp>
        <p:nvSpPr>
          <p:cNvPr id="3" name="Content Placeholder 2"/>
          <p:cNvSpPr>
            <a:spLocks noGrp="1"/>
          </p:cNvSpPr>
          <p:nvPr>
            <p:ph sz="quarter" idx="14"/>
          </p:nvPr>
        </p:nvSpPr>
        <p:spPr/>
        <p:txBody>
          <a:bodyPr lIns="0" tIns="0" rIns="0" bIns="0" anchor="t"/>
          <a:lstStyle/>
          <a:p>
            <a:pPr indent="-179705"/>
            <a:r>
              <a:rPr lang="en-GB">
                <a:cs typeface="Arial"/>
              </a:rPr>
              <a:t>Hosted GIT service planned</a:t>
            </a:r>
          </a:p>
          <a:p>
            <a:pPr indent="-179705"/>
            <a:r>
              <a:rPr lang="en-GB">
                <a:cs typeface="Arial"/>
              </a:rPr>
              <a:t>Repositories can be private, group, or public</a:t>
            </a:r>
          </a:p>
          <a:p>
            <a:pPr indent="-179705"/>
            <a:r>
              <a:rPr lang="en-GB">
                <a:cs typeface="Arial"/>
              </a:rPr>
              <a:t>Working as part of the marketplace</a:t>
            </a:r>
          </a:p>
          <a:p>
            <a:pPr marL="629920" lvl="1" indent="-269875"/>
            <a:r>
              <a:rPr lang="en-GB">
                <a:cs typeface="Arial"/>
              </a:rPr>
              <a:t>Shared structure for infrastructure-as-a-code, documentation, and the software</a:t>
            </a:r>
          </a:p>
          <a:p>
            <a:pPr marL="629920" lvl="1" indent="-269875"/>
            <a:endParaRPr lang="en-GB">
              <a:cs typeface="Arial"/>
            </a:endParaRPr>
          </a:p>
        </p:txBody>
      </p:sp>
      <p:pic>
        <p:nvPicPr>
          <p:cNvPr id="5" name="Picture 4" descr="Logo, icon&#10;&#10;Description automatically generated">
            <a:extLst>
              <a:ext uri="{FF2B5EF4-FFF2-40B4-BE49-F238E27FC236}">
                <a16:creationId xmlns:a16="http://schemas.microsoft.com/office/drawing/2014/main" id="{1200254F-280B-46B9-8CB3-2D9AAA9F647E}"/>
              </a:ext>
            </a:extLst>
          </p:cNvPr>
          <p:cNvPicPr>
            <a:picLocks noChangeAspect="1"/>
          </p:cNvPicPr>
          <p:nvPr/>
        </p:nvPicPr>
        <p:blipFill>
          <a:blip r:embed="rId4"/>
          <a:stretch>
            <a:fillRect/>
          </a:stretch>
        </p:blipFill>
        <p:spPr>
          <a:xfrm>
            <a:off x="9001499" y="758772"/>
            <a:ext cx="1880308" cy="784721"/>
          </a:xfrm>
          <a:prstGeom prst="rect">
            <a:avLst/>
          </a:prstGeom>
        </p:spPr>
      </p:pic>
      <p:pic>
        <p:nvPicPr>
          <p:cNvPr id="13" name="Picture 13" descr="Graphical user interface, application&#10;&#10;Description automatically generated">
            <a:extLst>
              <a:ext uri="{FF2B5EF4-FFF2-40B4-BE49-F238E27FC236}">
                <a16:creationId xmlns:a16="http://schemas.microsoft.com/office/drawing/2014/main" id="{8B3FA636-ABAF-4236-BB0E-036C75F65310}"/>
              </a:ext>
            </a:extLst>
          </p:cNvPr>
          <p:cNvPicPr>
            <a:picLocks noChangeAspect="1"/>
          </p:cNvPicPr>
          <p:nvPr/>
        </p:nvPicPr>
        <p:blipFill>
          <a:blip r:embed="rId5"/>
          <a:stretch>
            <a:fillRect/>
          </a:stretch>
        </p:blipFill>
        <p:spPr>
          <a:xfrm>
            <a:off x="562891" y="2549882"/>
            <a:ext cx="4641063" cy="275632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7" name="Text Box 11">
            <a:extLst>
              <a:ext uri="{FF2B5EF4-FFF2-40B4-BE49-F238E27FC236}">
                <a16:creationId xmlns:a16="http://schemas.microsoft.com/office/drawing/2014/main" id="{CD2334D4-3C03-7E40-A9C7-2AE53685AF4C}"/>
              </a:ext>
            </a:extLst>
          </p:cNvPr>
          <p:cNvSpPr txBox="1"/>
          <p:nvPr/>
        </p:nvSpPr>
        <p:spPr>
          <a:xfrm>
            <a:off x="8925914" y="1986731"/>
            <a:ext cx="2700020" cy="3780497"/>
          </a:xfrm>
          <a:prstGeom prst="rect">
            <a:avLst/>
          </a:prstGeom>
          <a:solidFill>
            <a:schemeClr val="accent2">
              <a:lumMod val="20000"/>
              <a:lumOff val="80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20000"/>
              </a:lnSpc>
              <a:spcAft>
                <a:spcPts val="600"/>
              </a:spcAft>
            </a:pPr>
            <a:r>
              <a:rPr lang="en-US" sz="1600" b="1">
                <a:effectLst/>
                <a:latin typeface="Cambria" panose="02040503050406030204" pitchFamily="18" charset="0"/>
                <a:ea typeface="Times New Roman" panose="02020603050405020304" pitchFamily="18" charset="0"/>
                <a:cs typeface="Cambria" panose="02040503050406030204" pitchFamily="18" charset="0"/>
              </a:rPr>
              <a:t>Primary user group: </a:t>
            </a:r>
            <a:br>
              <a:rPr lang="en-US" sz="1600" b="1">
                <a:effectLst/>
                <a:latin typeface="Cambria" panose="02040503050406030204" pitchFamily="18" charset="0"/>
                <a:ea typeface="Times New Roman" panose="02020603050405020304" pitchFamily="18" charset="0"/>
                <a:cs typeface="Cambria" panose="02040503050406030204" pitchFamily="18" charset="0"/>
              </a:rPr>
            </a:br>
            <a:r>
              <a:rPr lang="en-US" sz="1600">
                <a:effectLst/>
                <a:latin typeface="Cambria" panose="02040503050406030204" pitchFamily="18" charset="0"/>
                <a:ea typeface="Times New Roman" panose="02020603050405020304" pitchFamily="18" charset="0"/>
                <a:cs typeface="Cambria" panose="02040503050406030204" pitchFamily="18" charset="0"/>
              </a:rPr>
              <a:t>All EWC users</a:t>
            </a:r>
            <a:endParaRPr lang="en-FI" sz="1600">
              <a:effectLst/>
              <a:latin typeface="Cambria" panose="02040503050406030204" pitchFamily="18" charset="0"/>
              <a:ea typeface="Times New Roman" panose="02020603050405020304" pitchFamily="18" charset="0"/>
              <a:cs typeface="Cambria" panose="02040503050406030204" pitchFamily="18" charset="0"/>
            </a:endParaRPr>
          </a:p>
          <a:p>
            <a:pPr>
              <a:lnSpc>
                <a:spcPct val="120000"/>
              </a:lnSpc>
              <a:spcAft>
                <a:spcPts val="600"/>
              </a:spcAft>
            </a:pPr>
            <a:r>
              <a:rPr lang="en-US" sz="1600" b="1">
                <a:effectLst/>
                <a:latin typeface="Cambria" panose="02040503050406030204" pitchFamily="18" charset="0"/>
                <a:ea typeface="Times New Roman" panose="02020603050405020304" pitchFamily="18" charset="0"/>
                <a:cs typeface="Cambria" panose="02040503050406030204" pitchFamily="18" charset="0"/>
              </a:rPr>
              <a:t>Example use case:</a:t>
            </a:r>
            <a:endParaRPr lang="en-FI" sz="1600">
              <a:effectLst/>
              <a:latin typeface="Cambria" panose="02040503050406030204" pitchFamily="18" charset="0"/>
              <a:ea typeface="Times New Roman" panose="02020603050405020304" pitchFamily="18" charset="0"/>
              <a:cs typeface="Cambria" panose="02040503050406030204" pitchFamily="18" charset="0"/>
            </a:endParaRPr>
          </a:p>
          <a:p>
            <a:pPr>
              <a:lnSpc>
                <a:spcPct val="120000"/>
              </a:lnSpc>
              <a:spcAft>
                <a:spcPts val="600"/>
              </a:spcAft>
            </a:pPr>
            <a:r>
              <a:rPr lang="en-US" sz="1600">
                <a:effectLst/>
                <a:latin typeface="Cambria"/>
                <a:ea typeface="Times New Roman" panose="02020603050405020304" pitchFamily="18" charset="0"/>
                <a:cs typeface="Cambria" panose="02040503050406030204" pitchFamily="18" charset="0"/>
              </a:rPr>
              <a:t>Manage source code, documentation, and other assets. Important for users who are not able to use home organizations’ version control system or </a:t>
            </a:r>
            <a:r>
              <a:rPr lang="en-US" sz="1600">
                <a:latin typeface="Cambria"/>
                <a:ea typeface="Times New Roman" panose="02020603050405020304" pitchFamily="18" charset="0"/>
                <a:cs typeface="Cambria" panose="02040503050406030204" pitchFamily="18" charset="0"/>
              </a:rPr>
              <a:t>may not</a:t>
            </a:r>
            <a:r>
              <a:rPr lang="en-US" sz="1600">
                <a:effectLst/>
                <a:latin typeface="Cambria"/>
                <a:ea typeface="Times New Roman" panose="02020603050405020304" pitchFamily="18" charset="0"/>
                <a:cs typeface="Cambria" panose="02040503050406030204" pitchFamily="18" charset="0"/>
              </a:rPr>
              <a:t> have one (e.g</a:t>
            </a:r>
            <a:r>
              <a:rPr lang="en-US" sz="1600">
                <a:latin typeface="Cambria"/>
                <a:ea typeface="Times New Roman" panose="02020603050405020304" pitchFamily="18" charset="0"/>
                <a:cs typeface="Cambria" panose="02040503050406030204" pitchFamily="18" charset="0"/>
              </a:rPr>
              <a:t>.</a:t>
            </a:r>
            <a:r>
              <a:rPr lang="en-US" sz="1600">
                <a:effectLst/>
                <a:latin typeface="Cambria"/>
                <a:ea typeface="Times New Roman" panose="02020603050405020304" pitchFamily="18" charset="0"/>
                <a:cs typeface="Cambria" panose="02040503050406030204" pitchFamily="18" charset="0"/>
              </a:rPr>
              <a:t> SAFs). Might be used as part of the Marketplace.</a:t>
            </a:r>
            <a:endParaRPr lang="en-FI" sz="1600">
              <a:effectLst/>
              <a:latin typeface="Cambria"/>
              <a:ea typeface="Times New Roman" panose="02020603050405020304" pitchFamily="18" charset="0"/>
              <a:cs typeface="Cambria" panose="02040503050406030204" pitchFamily="18" charset="0"/>
            </a:endParaRPr>
          </a:p>
        </p:txBody>
      </p:sp>
    </p:spTree>
    <p:extLst>
      <p:ext uri="{BB962C8B-B14F-4D97-AF65-F5344CB8AC3E}">
        <p14:creationId xmlns:p14="http://schemas.microsoft.com/office/powerpoint/2010/main" val="22794390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chor="t"/>
          <a:lstStyle/>
          <a:p>
            <a:r>
              <a:rPr lang="fi-FI" err="1"/>
              <a:t>Container</a:t>
            </a:r>
            <a:r>
              <a:rPr lang="fi-FI"/>
              <a:t> </a:t>
            </a:r>
            <a:r>
              <a:rPr lang="fi-FI" err="1"/>
              <a:t>Registry</a:t>
            </a:r>
            <a:endParaRPr lang="en-GB">
              <a:cs typeface="Arial"/>
            </a:endParaRPr>
          </a:p>
        </p:txBody>
      </p:sp>
      <p:sp>
        <p:nvSpPr>
          <p:cNvPr id="3" name="Content Placeholder 2"/>
          <p:cNvSpPr>
            <a:spLocks noGrp="1"/>
          </p:cNvSpPr>
          <p:nvPr>
            <p:ph sz="quarter" idx="14"/>
          </p:nvPr>
        </p:nvSpPr>
        <p:spPr>
          <a:xfrm>
            <a:off x="708485" y="1953104"/>
            <a:ext cx="7869601" cy="1475896"/>
          </a:xfrm>
        </p:spPr>
        <p:txBody>
          <a:bodyPr lIns="0" tIns="0" rIns="0" bIns="0" anchor="t"/>
          <a:lstStyle/>
          <a:p>
            <a:pPr indent="-179705"/>
            <a:r>
              <a:rPr lang="en-GB">
                <a:cs typeface="Arial"/>
              </a:rPr>
              <a:t>A centralised repository where users could store and pull container images needed in their applications for deployment</a:t>
            </a:r>
          </a:p>
          <a:p>
            <a:pPr marL="629920" lvl="1" indent="-269875"/>
            <a:r>
              <a:rPr lang="en-GB">
                <a:cs typeface="Arial"/>
              </a:rPr>
              <a:t>e.g. deploying a user's container implementing a bias-estimation algorithm to an EWC VM</a:t>
            </a:r>
          </a:p>
          <a:p>
            <a:pPr indent="-179705"/>
            <a:r>
              <a:rPr lang="en-GB">
                <a:cs typeface="Arial"/>
              </a:rPr>
              <a:t>Mandatory component to manage and deploy modern, cloud-native applications and is part of many deployment pipeline</a:t>
            </a:r>
          </a:p>
          <a:p>
            <a:pPr indent="-179705"/>
            <a:r>
              <a:rPr lang="en-GB">
                <a:cs typeface="Arial"/>
              </a:rPr>
              <a:t>Home organisation repositories are often internal only, and it may not be permitted to use community/commercial repositories on security and privacy grounds</a:t>
            </a:r>
          </a:p>
        </p:txBody>
      </p:sp>
      <p:sp>
        <p:nvSpPr>
          <p:cNvPr id="8" name="Text Box 13">
            <a:extLst>
              <a:ext uri="{FF2B5EF4-FFF2-40B4-BE49-F238E27FC236}">
                <a16:creationId xmlns:a16="http://schemas.microsoft.com/office/drawing/2014/main" id="{0EC95523-69B9-6949-B9AB-6CFB4B524B60}"/>
              </a:ext>
            </a:extLst>
          </p:cNvPr>
          <p:cNvSpPr txBox="1"/>
          <p:nvPr/>
        </p:nvSpPr>
        <p:spPr>
          <a:xfrm>
            <a:off x="8954942" y="1807759"/>
            <a:ext cx="2525395" cy="3599507"/>
          </a:xfrm>
          <a:prstGeom prst="rect">
            <a:avLst/>
          </a:prstGeom>
          <a:solidFill>
            <a:schemeClr val="accent2">
              <a:lumMod val="20000"/>
              <a:lumOff val="80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20000"/>
              </a:lnSpc>
              <a:spcAft>
                <a:spcPts val="600"/>
              </a:spcAft>
            </a:pPr>
            <a:r>
              <a:rPr lang="en-US" sz="1600" b="1">
                <a:effectLst/>
                <a:latin typeface="Cambria" panose="02040503050406030204" pitchFamily="18" charset="0"/>
                <a:ea typeface="Times New Roman" panose="02020603050405020304" pitchFamily="18" charset="0"/>
                <a:cs typeface="Cambria" panose="02040503050406030204" pitchFamily="18" charset="0"/>
              </a:rPr>
              <a:t>Primary user group: </a:t>
            </a:r>
            <a:br>
              <a:rPr lang="en-US" sz="1600" b="1">
                <a:effectLst/>
                <a:latin typeface="Cambria" panose="02040503050406030204" pitchFamily="18" charset="0"/>
                <a:ea typeface="Times New Roman" panose="02020603050405020304" pitchFamily="18" charset="0"/>
                <a:cs typeface="Cambria" panose="02040503050406030204" pitchFamily="18" charset="0"/>
              </a:rPr>
            </a:br>
            <a:r>
              <a:rPr lang="en-US" sz="1600">
                <a:effectLst/>
                <a:latin typeface="Cambria" panose="02040503050406030204" pitchFamily="18" charset="0"/>
                <a:ea typeface="Times New Roman" panose="02020603050405020304" pitchFamily="18" charset="0"/>
                <a:cs typeface="Cambria" panose="02040503050406030204" pitchFamily="18" charset="0"/>
              </a:rPr>
              <a:t>Application developers</a:t>
            </a:r>
            <a:endParaRPr lang="en-FI" sz="1600">
              <a:effectLst/>
              <a:latin typeface="Cambria" panose="02040503050406030204" pitchFamily="18" charset="0"/>
              <a:ea typeface="Times New Roman" panose="02020603050405020304" pitchFamily="18" charset="0"/>
              <a:cs typeface="Cambria" panose="02040503050406030204" pitchFamily="18" charset="0"/>
            </a:endParaRPr>
          </a:p>
          <a:p>
            <a:pPr>
              <a:lnSpc>
                <a:spcPct val="120000"/>
              </a:lnSpc>
              <a:spcAft>
                <a:spcPts val="600"/>
              </a:spcAft>
            </a:pPr>
            <a:r>
              <a:rPr lang="en-US" sz="1600" b="1">
                <a:effectLst/>
                <a:latin typeface="Cambria" panose="02040503050406030204" pitchFamily="18" charset="0"/>
                <a:ea typeface="Times New Roman" panose="02020603050405020304" pitchFamily="18" charset="0"/>
                <a:cs typeface="Cambria" panose="02040503050406030204" pitchFamily="18" charset="0"/>
              </a:rPr>
              <a:t>Example use case:</a:t>
            </a:r>
            <a:endParaRPr lang="en-FI" sz="1600">
              <a:effectLst/>
              <a:latin typeface="Cambria" panose="02040503050406030204" pitchFamily="18" charset="0"/>
              <a:ea typeface="Times New Roman" panose="02020603050405020304" pitchFamily="18" charset="0"/>
              <a:cs typeface="Cambria" panose="02040503050406030204" pitchFamily="18" charset="0"/>
            </a:endParaRPr>
          </a:p>
          <a:p>
            <a:pPr>
              <a:lnSpc>
                <a:spcPct val="120000"/>
              </a:lnSpc>
              <a:spcAft>
                <a:spcPts val="600"/>
              </a:spcAft>
            </a:pPr>
            <a:r>
              <a:rPr lang="en-US" sz="1600">
                <a:effectLst/>
                <a:latin typeface="Cambria"/>
                <a:ea typeface="Times New Roman" panose="02020603050405020304" pitchFamily="18" charset="0"/>
                <a:cs typeface="Cambria" panose="02040503050406030204" pitchFamily="18" charset="0"/>
              </a:rPr>
              <a:t>To manage container images. Important for users who are not able to use </a:t>
            </a:r>
            <a:r>
              <a:rPr lang="en-US" sz="1600">
                <a:latin typeface="Cambria"/>
                <a:ea typeface="Times New Roman" panose="02020603050405020304" pitchFamily="18" charset="0"/>
                <a:cs typeface="Cambria" panose="02040503050406030204" pitchFamily="18" charset="0"/>
              </a:rPr>
              <a:t>commercial or home</a:t>
            </a:r>
            <a:r>
              <a:rPr lang="en-US" sz="1600">
                <a:effectLst/>
                <a:latin typeface="Cambria"/>
                <a:ea typeface="Times New Roman" panose="02020603050405020304" pitchFamily="18" charset="0"/>
                <a:cs typeface="Cambria" panose="02040503050406030204" pitchFamily="18" charset="0"/>
              </a:rPr>
              <a:t> organizations’ registry or do not have one. Will be used as part of the Marketplace.</a:t>
            </a:r>
            <a:endParaRPr lang="en-FI" sz="1600">
              <a:effectLst/>
              <a:latin typeface="Cambria"/>
              <a:ea typeface="Times New Roman" panose="02020603050405020304" pitchFamily="18" charset="0"/>
              <a:cs typeface="Cambria" panose="02040503050406030204" pitchFamily="18" charset="0"/>
            </a:endParaRPr>
          </a:p>
          <a:p>
            <a:pPr>
              <a:lnSpc>
                <a:spcPct val="120000"/>
              </a:lnSpc>
              <a:spcAft>
                <a:spcPts val="600"/>
              </a:spcAft>
            </a:pPr>
            <a:endParaRPr lang="en-FI" sz="1600">
              <a:effectLst/>
              <a:latin typeface="Cambria" panose="02040503050406030204" pitchFamily="18" charset="0"/>
              <a:ea typeface="Times New Roman" panose="02020603050405020304" pitchFamily="18" charset="0"/>
              <a:cs typeface="Cambria" panose="02040503050406030204" pitchFamily="18" charset="0"/>
            </a:endParaRPr>
          </a:p>
        </p:txBody>
      </p:sp>
    </p:spTree>
    <p:extLst>
      <p:ext uri="{BB962C8B-B14F-4D97-AF65-F5344CB8AC3E}">
        <p14:creationId xmlns:p14="http://schemas.microsoft.com/office/powerpoint/2010/main" val="21201897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98F91-CE95-4AE6-A2A9-6A69F7DA180C}"/>
              </a:ext>
            </a:extLst>
          </p:cNvPr>
          <p:cNvSpPr>
            <a:spLocks noGrp="1"/>
          </p:cNvSpPr>
          <p:nvPr>
            <p:ph type="title"/>
          </p:nvPr>
        </p:nvSpPr>
        <p:spPr/>
        <p:txBody>
          <a:bodyPr lIns="0" tIns="0" rIns="0" bIns="0" anchor="t"/>
          <a:lstStyle/>
          <a:p>
            <a:r>
              <a:rPr lang="en-US" err="1"/>
              <a:t>EUMETCast</a:t>
            </a:r>
            <a:r>
              <a:rPr lang="en-US"/>
              <a:t> Terrestrial for NRT EUMETSAT data</a:t>
            </a:r>
          </a:p>
        </p:txBody>
      </p:sp>
      <p:pic>
        <p:nvPicPr>
          <p:cNvPr id="20" name="Picture 20" descr="Diagram&#10;&#10;Description automatically generated">
            <a:extLst>
              <a:ext uri="{FF2B5EF4-FFF2-40B4-BE49-F238E27FC236}">
                <a16:creationId xmlns:a16="http://schemas.microsoft.com/office/drawing/2014/main" id="{AEF1B5C3-AF9C-4D02-8D19-F0BE79214B0F}"/>
              </a:ext>
            </a:extLst>
          </p:cNvPr>
          <p:cNvPicPr>
            <a:picLocks noGrp="1" noChangeAspect="1"/>
          </p:cNvPicPr>
          <p:nvPr>
            <p:ph sz="quarter" idx="14"/>
          </p:nvPr>
        </p:nvPicPr>
        <p:blipFill>
          <a:blip r:embed="rId3"/>
          <a:stretch>
            <a:fillRect/>
          </a:stretch>
        </p:blipFill>
        <p:spPr>
          <a:xfrm>
            <a:off x="4315724" y="1112092"/>
            <a:ext cx="7871984" cy="4632142"/>
          </a:xfrm>
        </p:spPr>
      </p:pic>
      <p:sp>
        <p:nvSpPr>
          <p:cNvPr id="21" name="TextBox 20">
            <a:extLst>
              <a:ext uri="{FF2B5EF4-FFF2-40B4-BE49-F238E27FC236}">
                <a16:creationId xmlns:a16="http://schemas.microsoft.com/office/drawing/2014/main" id="{D179CA9F-4168-4560-8A21-1A2AE3B2216E}"/>
              </a:ext>
            </a:extLst>
          </p:cNvPr>
          <p:cNvSpPr txBox="1"/>
          <p:nvPr/>
        </p:nvSpPr>
        <p:spPr>
          <a:xfrm>
            <a:off x="706153" y="1466140"/>
            <a:ext cx="3609571" cy="40318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a:ea typeface="+mn-lt"/>
                <a:cs typeface="+mn-lt"/>
              </a:rPr>
              <a:t>Each EWC tenant can:</a:t>
            </a:r>
            <a:endParaRPr lang="en-US" sz="1600">
              <a:cs typeface="Arial"/>
            </a:endParaRPr>
          </a:p>
          <a:p>
            <a:pPr marL="285750" indent="-285750">
              <a:buFont typeface="Arial"/>
              <a:buChar char="•"/>
            </a:pPr>
            <a:r>
              <a:rPr lang="en-US" sz="1600">
                <a:ea typeface="+mn-lt"/>
                <a:cs typeface="+mn-lt"/>
              </a:rPr>
              <a:t>Host its own local </a:t>
            </a:r>
            <a:r>
              <a:rPr lang="en-US" sz="1600" err="1">
                <a:ea typeface="+mn-lt"/>
                <a:cs typeface="+mn-lt"/>
              </a:rPr>
              <a:t>Tellicast</a:t>
            </a:r>
            <a:r>
              <a:rPr lang="en-US" sz="1600">
                <a:ea typeface="+mn-lt"/>
                <a:cs typeface="+mn-lt"/>
              </a:rPr>
              <a:t> client</a:t>
            </a:r>
          </a:p>
          <a:p>
            <a:pPr marL="285750" indent="-285750">
              <a:buFont typeface="Arial"/>
              <a:buChar char="•"/>
            </a:pPr>
            <a:r>
              <a:rPr lang="en-US" sz="1600">
                <a:ea typeface="+mn-lt"/>
                <a:cs typeface="+mn-lt"/>
              </a:rPr>
              <a:t>Maintain its own local rolling buffer of NRT data files</a:t>
            </a:r>
            <a:endParaRPr lang="en-US" sz="1600">
              <a:cs typeface="Arial"/>
            </a:endParaRPr>
          </a:p>
          <a:p>
            <a:pPr marL="285750" indent="-285750">
              <a:buFont typeface="Arial"/>
              <a:buChar char="•"/>
            </a:pPr>
            <a:r>
              <a:rPr lang="en-US" sz="1600">
                <a:ea typeface="+mn-lt"/>
                <a:cs typeface="+mn-lt"/>
              </a:rPr>
              <a:t>Host local processing applications</a:t>
            </a:r>
            <a:endParaRPr lang="en-US" sz="1600">
              <a:cs typeface="Arial"/>
            </a:endParaRPr>
          </a:p>
          <a:p>
            <a:endParaRPr lang="en-US" sz="1600">
              <a:cs typeface="Arial"/>
            </a:endParaRPr>
          </a:p>
          <a:p>
            <a:r>
              <a:rPr lang="en-US" sz="1600">
                <a:ea typeface="+mn-lt"/>
                <a:cs typeface="+mn-lt"/>
              </a:rPr>
              <a:t>Benefits:</a:t>
            </a:r>
          </a:p>
          <a:p>
            <a:pPr marL="285750" indent="-285750">
              <a:buFont typeface="Arial"/>
              <a:buChar char="•"/>
            </a:pPr>
            <a:r>
              <a:rPr lang="en-US" sz="1600">
                <a:ea typeface="+mn-lt"/>
                <a:cs typeface="+mn-lt"/>
              </a:rPr>
              <a:t>The format and timeliness of the received NRT data are the same as on the </a:t>
            </a:r>
            <a:r>
              <a:rPr lang="en-US" sz="1600" err="1">
                <a:ea typeface="+mn-lt"/>
                <a:cs typeface="+mn-lt"/>
              </a:rPr>
              <a:t>EUMETCast</a:t>
            </a:r>
            <a:r>
              <a:rPr lang="en-US" sz="1600">
                <a:ea typeface="+mn-lt"/>
                <a:cs typeface="+mn-lt"/>
              </a:rPr>
              <a:t> Terrestrial service</a:t>
            </a:r>
          </a:p>
          <a:p>
            <a:pPr marL="285750" indent="-285750">
              <a:buFont typeface="Arial"/>
              <a:buChar char="•"/>
            </a:pPr>
            <a:r>
              <a:rPr lang="en-US" sz="1600">
                <a:ea typeface="+mn-lt"/>
                <a:cs typeface="+mn-lt"/>
              </a:rPr>
              <a:t>The user has full control over the received NRT dataset via their EO portal subscriptions</a:t>
            </a:r>
          </a:p>
          <a:p>
            <a:pPr marL="285750" indent="-285750">
              <a:buFont typeface="Arial"/>
              <a:buChar char="•"/>
            </a:pPr>
            <a:r>
              <a:rPr lang="en-US" sz="1600">
                <a:ea typeface="+mn-lt"/>
                <a:cs typeface="+mn-lt"/>
              </a:rPr>
              <a:t>This approach is fully compliant with the data policy</a:t>
            </a:r>
            <a:endParaRPr lang="en-US" sz="1600">
              <a:cs typeface="Arial"/>
            </a:endParaRPr>
          </a:p>
        </p:txBody>
      </p:sp>
    </p:spTree>
    <p:extLst>
      <p:ext uri="{BB962C8B-B14F-4D97-AF65-F5344CB8AC3E}">
        <p14:creationId xmlns:p14="http://schemas.microsoft.com/office/powerpoint/2010/main" val="17129000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98F91-CE95-4AE6-A2A9-6A69F7DA180C}"/>
              </a:ext>
            </a:extLst>
          </p:cNvPr>
          <p:cNvSpPr>
            <a:spLocks noGrp="1"/>
          </p:cNvSpPr>
          <p:nvPr>
            <p:ph type="title"/>
          </p:nvPr>
        </p:nvSpPr>
        <p:spPr>
          <a:xfrm>
            <a:off x="708486" y="423732"/>
            <a:ext cx="7869600" cy="369332"/>
          </a:xfrm>
        </p:spPr>
        <p:txBody>
          <a:bodyPr lIns="0" tIns="0" rIns="0" bIns="0" anchor="t"/>
          <a:lstStyle/>
          <a:p>
            <a:r>
              <a:rPr lang="en-US"/>
              <a:t>Kubernetes</a:t>
            </a:r>
          </a:p>
        </p:txBody>
      </p:sp>
      <p:sp>
        <p:nvSpPr>
          <p:cNvPr id="21" name="TextBox 20">
            <a:extLst>
              <a:ext uri="{FF2B5EF4-FFF2-40B4-BE49-F238E27FC236}">
                <a16:creationId xmlns:a16="http://schemas.microsoft.com/office/drawing/2014/main" id="{D179CA9F-4168-4560-8A21-1A2AE3B2216E}"/>
              </a:ext>
            </a:extLst>
          </p:cNvPr>
          <p:cNvSpPr txBox="1"/>
          <p:nvPr/>
        </p:nvSpPr>
        <p:spPr>
          <a:xfrm>
            <a:off x="708486" y="1173182"/>
            <a:ext cx="7507863" cy="418576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en-US">
                <a:cs typeface="Arial"/>
              </a:rPr>
              <a:t>Kubernetes (K8s) is an open-source system for automating/orchestrating deployment, scaling, and management of </a:t>
            </a:r>
            <a:r>
              <a:rPr lang="en-US" err="1">
                <a:cs typeface="Arial"/>
              </a:rPr>
              <a:t>containerised</a:t>
            </a:r>
            <a:r>
              <a:rPr lang="en-US">
                <a:cs typeface="Arial"/>
              </a:rPr>
              <a:t> applications</a:t>
            </a:r>
            <a:endParaRPr lang="en-US"/>
          </a:p>
          <a:p>
            <a:pPr marL="742950" lvl="1" indent="-285750">
              <a:buFont typeface="Arial" panose="020B0604020202020204" pitchFamily="34" charset="0"/>
              <a:buChar char="•"/>
            </a:pPr>
            <a:r>
              <a:rPr lang="en-US">
                <a:cs typeface="Arial"/>
              </a:rPr>
              <a:t>It is the base platform where many cloud-native applications are deployed. </a:t>
            </a:r>
            <a:br>
              <a:rPr lang="en-US">
                <a:cs typeface="Arial"/>
              </a:rPr>
            </a:br>
            <a:endParaRPr lang="en-US">
              <a:cs typeface="Arial"/>
            </a:endParaRPr>
          </a:p>
          <a:p>
            <a:pPr marL="285750" indent="-285750">
              <a:buFont typeface="Arial" panose="020B0604020202020204" pitchFamily="34" charset="0"/>
              <a:buChar char="•"/>
            </a:pPr>
            <a:r>
              <a:rPr lang="en-US">
                <a:cs typeface="Arial"/>
              </a:rPr>
              <a:t>Many tenants across ECMWF and EUMETSAT are using Kubernetes as their container orchestrator </a:t>
            </a:r>
            <a:br>
              <a:rPr lang="en-US">
                <a:cs typeface="Arial"/>
              </a:rPr>
            </a:br>
            <a:endParaRPr lang="en-US">
              <a:cs typeface="Arial"/>
            </a:endParaRPr>
          </a:p>
          <a:p>
            <a:pPr marL="285750" indent="-285750">
              <a:buFont typeface="Arial" panose="020B0604020202020204" pitchFamily="34" charset="0"/>
              <a:buChar char="•"/>
            </a:pPr>
            <a:r>
              <a:rPr lang="en-GB"/>
              <a:t>The Kubernetes cluster deployments can be provided either as a self-hosted version (as a Marketplace item) or as hosted service</a:t>
            </a:r>
            <a:r>
              <a:rPr lang="en-FI"/>
              <a:t>. </a:t>
            </a:r>
            <a:endParaRPr lang="en-US">
              <a:cs typeface="Arial"/>
            </a:endParaRPr>
          </a:p>
          <a:p>
            <a:pPr marL="285750" indent="-285750">
              <a:buFont typeface="Arial" panose="020B0604020202020204" pitchFamily="34" charset="0"/>
              <a:buChar char="•"/>
            </a:pPr>
            <a:r>
              <a:rPr lang="en-US">
                <a:cs typeface="Arial"/>
              </a:rPr>
              <a:t>During the pilot phase, many users clearly indicated a request for hosted Kubernetes Engine </a:t>
            </a:r>
          </a:p>
          <a:p>
            <a:pPr marL="742950" lvl="1" indent="-285750">
              <a:buFont typeface="Arial" panose="020B0604020202020204" pitchFamily="34" charset="0"/>
              <a:buChar char="•"/>
            </a:pPr>
            <a:r>
              <a:rPr lang="en-US" sz="1600">
                <a:cs typeface="Arial"/>
              </a:rPr>
              <a:t>Maintaining operative Kubernetes is a remarkable work, detracting from the actual domain-specific work </a:t>
            </a:r>
          </a:p>
        </p:txBody>
      </p:sp>
      <p:sp>
        <p:nvSpPr>
          <p:cNvPr id="7" name="Text Box 8">
            <a:extLst>
              <a:ext uri="{FF2B5EF4-FFF2-40B4-BE49-F238E27FC236}">
                <a16:creationId xmlns:a16="http://schemas.microsoft.com/office/drawing/2014/main" id="{5CD9C012-6337-F841-BA4B-71FAF6BB3BBC}"/>
              </a:ext>
            </a:extLst>
          </p:cNvPr>
          <p:cNvSpPr txBox="1"/>
          <p:nvPr/>
        </p:nvSpPr>
        <p:spPr>
          <a:xfrm>
            <a:off x="8468139" y="1296220"/>
            <a:ext cx="3012200" cy="4216684"/>
          </a:xfrm>
          <a:prstGeom prst="rect">
            <a:avLst/>
          </a:prstGeom>
          <a:solidFill>
            <a:schemeClr val="accent2">
              <a:lumMod val="20000"/>
              <a:lumOff val="80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20000"/>
              </a:lnSpc>
              <a:spcAft>
                <a:spcPts val="600"/>
              </a:spcAft>
            </a:pPr>
            <a:r>
              <a:rPr lang="en-US" sz="1600" b="1">
                <a:effectLst/>
                <a:latin typeface="Cambria" panose="02040503050406030204" pitchFamily="18" charset="0"/>
                <a:ea typeface="Times New Roman" panose="02020603050405020304" pitchFamily="18" charset="0"/>
                <a:cs typeface="Cambria" panose="02040503050406030204" pitchFamily="18" charset="0"/>
              </a:rPr>
              <a:t>Primary user group: </a:t>
            </a:r>
            <a:br>
              <a:rPr lang="en-US" sz="1600" b="1">
                <a:effectLst/>
                <a:latin typeface="Cambria" panose="02040503050406030204" pitchFamily="18" charset="0"/>
                <a:ea typeface="Times New Roman" panose="02020603050405020304" pitchFamily="18" charset="0"/>
                <a:cs typeface="Cambria" panose="02040503050406030204" pitchFamily="18" charset="0"/>
              </a:rPr>
            </a:br>
            <a:r>
              <a:rPr lang="en-US" sz="1600">
                <a:effectLst/>
                <a:latin typeface="Cambria" panose="02040503050406030204" pitchFamily="18" charset="0"/>
                <a:ea typeface="Times New Roman" panose="02020603050405020304" pitchFamily="18" charset="0"/>
                <a:cs typeface="Cambria" panose="02040503050406030204" pitchFamily="18" charset="0"/>
              </a:rPr>
              <a:t>Application developers</a:t>
            </a:r>
            <a:endParaRPr lang="en-FI" sz="1600">
              <a:effectLst/>
              <a:latin typeface="Cambria" panose="02040503050406030204" pitchFamily="18" charset="0"/>
              <a:ea typeface="Times New Roman" panose="02020603050405020304" pitchFamily="18" charset="0"/>
              <a:cs typeface="Cambria" panose="02040503050406030204" pitchFamily="18" charset="0"/>
            </a:endParaRPr>
          </a:p>
          <a:p>
            <a:pPr>
              <a:lnSpc>
                <a:spcPct val="120000"/>
              </a:lnSpc>
              <a:spcAft>
                <a:spcPts val="600"/>
              </a:spcAft>
            </a:pPr>
            <a:r>
              <a:rPr lang="en-US" sz="1600" b="1">
                <a:effectLst/>
                <a:latin typeface="Cambria" panose="02040503050406030204" pitchFamily="18" charset="0"/>
                <a:ea typeface="Times New Roman" panose="02020603050405020304" pitchFamily="18" charset="0"/>
                <a:cs typeface="Cambria" panose="02040503050406030204" pitchFamily="18" charset="0"/>
              </a:rPr>
              <a:t>Example use case:</a:t>
            </a:r>
            <a:endParaRPr lang="en-FI" sz="1600">
              <a:effectLst/>
              <a:latin typeface="Cambria" panose="02040503050406030204" pitchFamily="18" charset="0"/>
              <a:ea typeface="Times New Roman" panose="02020603050405020304" pitchFamily="18" charset="0"/>
              <a:cs typeface="Cambria" panose="02040503050406030204" pitchFamily="18" charset="0"/>
            </a:endParaRPr>
          </a:p>
          <a:p>
            <a:pPr>
              <a:lnSpc>
                <a:spcPct val="120000"/>
              </a:lnSpc>
              <a:spcAft>
                <a:spcPts val="600"/>
              </a:spcAft>
            </a:pPr>
            <a:r>
              <a:rPr lang="en-US" sz="1600">
                <a:effectLst/>
                <a:latin typeface="Cambria" panose="02040503050406030204" pitchFamily="18" charset="0"/>
                <a:ea typeface="Times New Roman" panose="02020603050405020304" pitchFamily="18" charset="0"/>
                <a:cs typeface="Cambria" panose="02040503050406030204" pitchFamily="18" charset="0"/>
              </a:rPr>
              <a:t>Developers manage container-based applications and workloads.</a:t>
            </a:r>
            <a:endParaRPr lang="en-FI" sz="1600">
              <a:effectLst/>
              <a:latin typeface="Cambria" panose="02040503050406030204" pitchFamily="18" charset="0"/>
              <a:ea typeface="Times New Roman" panose="02020603050405020304" pitchFamily="18" charset="0"/>
              <a:cs typeface="Cambria" panose="02040503050406030204" pitchFamily="18" charset="0"/>
            </a:endParaRPr>
          </a:p>
          <a:p>
            <a:pPr>
              <a:lnSpc>
                <a:spcPct val="120000"/>
              </a:lnSpc>
              <a:spcAft>
                <a:spcPts val="600"/>
              </a:spcAft>
            </a:pPr>
            <a:r>
              <a:rPr lang="en-US" sz="1600">
                <a:effectLst/>
                <a:latin typeface="Cambria" panose="02040503050406030204" pitchFamily="18" charset="0"/>
                <a:ea typeface="Times New Roman" panose="02020603050405020304" pitchFamily="18" charset="0"/>
                <a:cs typeface="Cambria" panose="02040503050406030204" pitchFamily="18" charset="0"/>
              </a:rPr>
              <a:t>Developers can define the setup as a code and easily deploy the application to any Kubernetes cluster with access to the required assets. Workloads can also easily be scaled up and down.</a:t>
            </a:r>
            <a:endParaRPr lang="en-FI" sz="1600">
              <a:effectLst/>
              <a:latin typeface="Cambria" panose="02040503050406030204" pitchFamily="18" charset="0"/>
              <a:ea typeface="Times New Roman" panose="02020603050405020304" pitchFamily="18" charset="0"/>
              <a:cs typeface="Cambria" panose="02040503050406030204" pitchFamily="18" charset="0"/>
            </a:endParaRPr>
          </a:p>
        </p:txBody>
      </p:sp>
    </p:spTree>
    <p:extLst>
      <p:ext uri="{BB962C8B-B14F-4D97-AF65-F5344CB8AC3E}">
        <p14:creationId xmlns:p14="http://schemas.microsoft.com/office/powerpoint/2010/main" val="3846256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98F91-CE95-4AE6-A2A9-6A69F7DA180C}"/>
              </a:ext>
            </a:extLst>
          </p:cNvPr>
          <p:cNvSpPr>
            <a:spLocks noGrp="1"/>
          </p:cNvSpPr>
          <p:nvPr>
            <p:ph type="title"/>
          </p:nvPr>
        </p:nvSpPr>
        <p:spPr>
          <a:xfrm>
            <a:off x="708486" y="423732"/>
            <a:ext cx="7869600" cy="369332"/>
          </a:xfrm>
        </p:spPr>
        <p:txBody>
          <a:bodyPr lIns="0" tIns="0" rIns="0" bIns="0" anchor="t"/>
          <a:lstStyle/>
          <a:p>
            <a:r>
              <a:rPr lang="en-US"/>
              <a:t>High-throughput-computing job management system</a:t>
            </a:r>
          </a:p>
        </p:txBody>
      </p:sp>
      <p:sp>
        <p:nvSpPr>
          <p:cNvPr id="21" name="TextBox 20">
            <a:extLst>
              <a:ext uri="{FF2B5EF4-FFF2-40B4-BE49-F238E27FC236}">
                <a16:creationId xmlns:a16="http://schemas.microsoft.com/office/drawing/2014/main" id="{D179CA9F-4168-4560-8A21-1A2AE3B2216E}"/>
              </a:ext>
            </a:extLst>
          </p:cNvPr>
          <p:cNvSpPr txBox="1"/>
          <p:nvPr/>
        </p:nvSpPr>
        <p:spPr>
          <a:xfrm>
            <a:off x="708486" y="1338372"/>
            <a:ext cx="7507863" cy="44012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en-US">
                <a:cs typeface="Arial"/>
              </a:rPr>
              <a:t>High-throughput computing (HTC) engine providing users a way to manage distributed computing in the cluster</a:t>
            </a:r>
          </a:p>
          <a:p>
            <a:pPr marL="742950" lvl="1" indent="-285750">
              <a:buFont typeface="Arial" panose="020B0604020202020204" pitchFamily="34" charset="0"/>
              <a:buChar char="•"/>
            </a:pPr>
            <a:r>
              <a:rPr lang="en-US" sz="1600">
                <a:cs typeface="Arial"/>
              </a:rPr>
              <a:t>The tenant provisions worker nodes and attaches them to centrally hosted master nodes.</a:t>
            </a:r>
          </a:p>
          <a:p>
            <a:pPr marL="742950" lvl="1" indent="-285750">
              <a:buFont typeface="Arial" panose="020B0604020202020204" pitchFamily="34" charset="0"/>
              <a:buChar char="•"/>
            </a:pPr>
            <a:r>
              <a:rPr lang="en-US" sz="1600">
                <a:cs typeface="Arial"/>
              </a:rPr>
              <a:t>The user may then create a workload consisting of thousands of separate tasks, which are distributed automatically to the computing cluster</a:t>
            </a:r>
            <a:endParaRPr lang="en-US"/>
          </a:p>
          <a:p>
            <a:pPr marL="742950" lvl="1" indent="-285750">
              <a:buFont typeface="Arial" panose="020B0604020202020204" pitchFamily="34" charset="0"/>
              <a:buChar char="•"/>
            </a:pPr>
            <a:r>
              <a:rPr lang="en-US" sz="1600">
                <a:cs typeface="Arial"/>
              </a:rPr>
              <a:t>N.B. this is not HPC / parallel processing, as on the ECMWF HPC</a:t>
            </a:r>
          </a:p>
          <a:p>
            <a:pPr marL="742950" lvl="1" indent="-285750">
              <a:buFont typeface="Arial" panose="020B0604020202020204" pitchFamily="34" charset="0"/>
              <a:buChar char="•"/>
            </a:pPr>
            <a:endParaRPr lang="en-US" sz="1600">
              <a:cs typeface="Arial"/>
            </a:endParaRPr>
          </a:p>
          <a:p>
            <a:pPr marL="285750" indent="-285750">
              <a:buFont typeface="Arial" panose="020B0604020202020204" pitchFamily="34" charset="0"/>
              <a:buChar char="•"/>
            </a:pPr>
            <a:r>
              <a:rPr lang="en-US">
                <a:cs typeface="Arial"/>
              </a:rPr>
              <a:t>Currently a prototype Marketplace template developed and used by CM SAF </a:t>
            </a:r>
          </a:p>
          <a:p>
            <a:pPr marL="742950" lvl="1" indent="-285750">
              <a:buFont typeface="Arial" panose="020B0604020202020204" pitchFamily="34" charset="0"/>
              <a:buChar char="•"/>
            </a:pPr>
            <a:r>
              <a:rPr lang="en-GB" sz="1600"/>
              <a:t>Some users, such as SAFs have been also shown an interest to combine their resources into a common pool for HTC</a:t>
            </a:r>
            <a:r>
              <a:rPr lang="en-FI" sz="1600"/>
              <a:t> </a:t>
            </a:r>
            <a:endParaRPr lang="en-US" sz="1600">
              <a:cs typeface="Arial"/>
            </a:endParaRPr>
          </a:p>
          <a:p>
            <a:pPr marL="742950" lvl="1" indent="-285750">
              <a:buFont typeface="Arial,Sans-Serif" panose="020B0604020202020204" pitchFamily="34" charset="0"/>
              <a:buChar char="•"/>
            </a:pPr>
            <a:r>
              <a:rPr lang="en-US" sz="1600">
                <a:ea typeface="+mn-lt"/>
                <a:cs typeface="+mn-lt"/>
              </a:rPr>
              <a:t>As many other users may benefit from the system, and it could improve resource </a:t>
            </a:r>
            <a:r>
              <a:rPr lang="en-US" sz="1600" err="1">
                <a:ea typeface="+mn-lt"/>
                <a:cs typeface="+mn-lt"/>
              </a:rPr>
              <a:t>utilisation</a:t>
            </a:r>
            <a:r>
              <a:rPr lang="en-US" sz="1600">
                <a:ea typeface="+mn-lt"/>
                <a:cs typeface="+mn-lt"/>
              </a:rPr>
              <a:t>, EWC is considering managing it as a service </a:t>
            </a:r>
          </a:p>
          <a:p>
            <a:pPr marL="742950" lvl="1" indent="-285750">
              <a:buFont typeface="Arial" panose="020B0604020202020204" pitchFamily="34" charset="0"/>
              <a:buChar char="•"/>
            </a:pPr>
            <a:endParaRPr lang="en-US" sz="1600">
              <a:cs typeface="Arial"/>
            </a:endParaRPr>
          </a:p>
          <a:p>
            <a:pPr marL="285750" indent="-285750">
              <a:buFont typeface="Arial" panose="020B0604020202020204" pitchFamily="34" charset="0"/>
              <a:buChar char="•"/>
            </a:pPr>
            <a:endParaRPr lang="en-US" sz="1600">
              <a:cs typeface="Arial"/>
            </a:endParaRPr>
          </a:p>
        </p:txBody>
      </p:sp>
      <p:sp>
        <p:nvSpPr>
          <p:cNvPr id="5" name="Text Box 10">
            <a:extLst>
              <a:ext uri="{FF2B5EF4-FFF2-40B4-BE49-F238E27FC236}">
                <a16:creationId xmlns:a16="http://schemas.microsoft.com/office/drawing/2014/main" id="{C00E63F0-4EBB-0E46-B182-D3D1CAEF1FBB}"/>
              </a:ext>
            </a:extLst>
          </p:cNvPr>
          <p:cNvSpPr txBox="1"/>
          <p:nvPr/>
        </p:nvSpPr>
        <p:spPr>
          <a:xfrm>
            <a:off x="8216349" y="1276818"/>
            <a:ext cx="3602547" cy="4462759"/>
          </a:xfrm>
          <a:prstGeom prst="rect">
            <a:avLst/>
          </a:prstGeom>
          <a:solidFill>
            <a:schemeClr val="accent2">
              <a:lumMod val="20000"/>
              <a:lumOff val="80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20000"/>
              </a:lnSpc>
              <a:spcAft>
                <a:spcPts val="600"/>
              </a:spcAft>
            </a:pPr>
            <a:r>
              <a:rPr lang="en-US" sz="1600" b="1">
                <a:effectLst/>
                <a:latin typeface="Cambria" panose="02040503050406030204" pitchFamily="18" charset="0"/>
                <a:ea typeface="Times New Roman" panose="02020603050405020304" pitchFamily="18" charset="0"/>
                <a:cs typeface="Cambria" panose="02040503050406030204" pitchFamily="18" charset="0"/>
              </a:rPr>
              <a:t>Primary user group: </a:t>
            </a:r>
            <a:br>
              <a:rPr lang="en-US" sz="1600" b="1">
                <a:effectLst/>
                <a:latin typeface="Cambria" panose="02040503050406030204" pitchFamily="18" charset="0"/>
                <a:ea typeface="Times New Roman" panose="02020603050405020304" pitchFamily="18" charset="0"/>
                <a:cs typeface="Cambria" panose="02040503050406030204" pitchFamily="18" charset="0"/>
              </a:rPr>
            </a:br>
            <a:r>
              <a:rPr lang="en-US" sz="1600">
                <a:effectLst/>
                <a:latin typeface="Cambria" panose="02040503050406030204" pitchFamily="18" charset="0"/>
                <a:ea typeface="Times New Roman" panose="02020603050405020304" pitchFamily="18" charset="0"/>
                <a:cs typeface="Cambria" panose="02040503050406030204" pitchFamily="18" charset="0"/>
              </a:rPr>
              <a:t>Research</a:t>
            </a:r>
            <a:endParaRPr lang="en-FI" sz="1600">
              <a:effectLst/>
              <a:latin typeface="Cambria" panose="02040503050406030204" pitchFamily="18" charset="0"/>
              <a:ea typeface="Times New Roman" panose="02020603050405020304" pitchFamily="18" charset="0"/>
              <a:cs typeface="Cambria" panose="02040503050406030204" pitchFamily="18" charset="0"/>
            </a:endParaRPr>
          </a:p>
          <a:p>
            <a:pPr>
              <a:lnSpc>
                <a:spcPct val="120000"/>
              </a:lnSpc>
              <a:spcAft>
                <a:spcPts val="600"/>
              </a:spcAft>
            </a:pPr>
            <a:r>
              <a:rPr lang="en-US" sz="1600" b="1">
                <a:effectLst/>
                <a:latin typeface="Cambria" panose="02040503050406030204" pitchFamily="18" charset="0"/>
                <a:ea typeface="Times New Roman" panose="02020603050405020304" pitchFamily="18" charset="0"/>
                <a:cs typeface="Cambria" panose="02040503050406030204" pitchFamily="18" charset="0"/>
              </a:rPr>
              <a:t>Example use case:</a:t>
            </a:r>
            <a:endParaRPr lang="en-FI" sz="1600">
              <a:effectLst/>
              <a:latin typeface="Cambria" panose="02040503050406030204" pitchFamily="18" charset="0"/>
              <a:ea typeface="Times New Roman" panose="02020603050405020304" pitchFamily="18" charset="0"/>
              <a:cs typeface="Cambria" panose="02040503050406030204" pitchFamily="18" charset="0"/>
            </a:endParaRPr>
          </a:p>
          <a:p>
            <a:pPr>
              <a:lnSpc>
                <a:spcPct val="120000"/>
              </a:lnSpc>
              <a:spcAft>
                <a:spcPts val="600"/>
              </a:spcAft>
            </a:pPr>
            <a:r>
              <a:rPr lang="en-US" sz="1600">
                <a:effectLst/>
                <a:latin typeface="Cambria" panose="02040503050406030204" pitchFamily="18" charset="0"/>
                <a:ea typeface="Times New Roman" panose="02020603050405020304" pitchFamily="18" charset="0"/>
                <a:cs typeface="Cambria" panose="02040503050406030204" pitchFamily="18" charset="0"/>
              </a:rPr>
              <a:t>Manage large-scale computations where one operation does not depend on others. Pool large number of resources for many users to provide large burst capacity.</a:t>
            </a:r>
            <a:endParaRPr lang="en-FI" sz="1600">
              <a:effectLst/>
              <a:latin typeface="Cambria" panose="02040503050406030204" pitchFamily="18" charset="0"/>
              <a:ea typeface="Times New Roman" panose="02020603050405020304" pitchFamily="18" charset="0"/>
              <a:cs typeface="Cambria" panose="02040503050406030204" pitchFamily="18" charset="0"/>
            </a:endParaRPr>
          </a:p>
          <a:p>
            <a:pPr>
              <a:lnSpc>
                <a:spcPct val="120000"/>
              </a:lnSpc>
              <a:spcAft>
                <a:spcPts val="600"/>
              </a:spcAft>
            </a:pPr>
            <a:r>
              <a:rPr lang="en-US" sz="1600">
                <a:effectLst/>
                <a:latin typeface="Cambria" panose="02040503050406030204" pitchFamily="18" charset="0"/>
                <a:ea typeface="Times New Roman" panose="02020603050405020304" pitchFamily="18" charset="0"/>
                <a:cs typeface="Cambria" panose="02040503050406030204" pitchFamily="18" charset="0"/>
              </a:rPr>
              <a:t>For example, algorithm developer creates a workload to fetch and aggregate large number of trajectories from ERA5 data. The developer can submit the job to the system and it’s automatically distributed to the cluster</a:t>
            </a:r>
            <a:endParaRPr lang="en-FI" sz="1600">
              <a:effectLst/>
              <a:latin typeface="Cambria" panose="02040503050406030204" pitchFamily="18" charset="0"/>
              <a:ea typeface="Times New Roman" panose="02020603050405020304" pitchFamily="18" charset="0"/>
              <a:cs typeface="Cambria" panose="02040503050406030204" pitchFamily="18" charset="0"/>
            </a:endParaRPr>
          </a:p>
        </p:txBody>
      </p:sp>
    </p:spTree>
    <p:extLst>
      <p:ext uri="{BB962C8B-B14F-4D97-AF65-F5344CB8AC3E}">
        <p14:creationId xmlns:p14="http://schemas.microsoft.com/office/powerpoint/2010/main" val="5492602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1F3A4CE-0C75-46F3-B830-E7F007D339BE}"/>
              </a:ext>
            </a:extLst>
          </p:cNvPr>
          <p:cNvPicPr>
            <a:picLocks noChangeAspect="1"/>
          </p:cNvPicPr>
          <p:nvPr/>
        </p:nvPicPr>
        <p:blipFill rotWithShape="1">
          <a:blip r:embed="rId3"/>
          <a:srcRect l="46905" t="6878" r="1022" b="9341"/>
          <a:stretch/>
        </p:blipFill>
        <p:spPr>
          <a:xfrm>
            <a:off x="4811063" y="1973345"/>
            <a:ext cx="7048097" cy="3414509"/>
          </a:xfrm>
          <a:prstGeom prst="rect">
            <a:avLst/>
          </a:prstGeom>
        </p:spPr>
      </p:pic>
      <p:sp>
        <p:nvSpPr>
          <p:cNvPr id="2" name="Text Placeholder 1">
            <a:extLst>
              <a:ext uri="{FF2B5EF4-FFF2-40B4-BE49-F238E27FC236}">
                <a16:creationId xmlns:a16="http://schemas.microsoft.com/office/drawing/2014/main" id="{0B72C6E9-56BF-7445-9AC8-584CBE93F544}"/>
              </a:ext>
            </a:extLst>
          </p:cNvPr>
          <p:cNvSpPr>
            <a:spLocks noGrp="1"/>
          </p:cNvSpPr>
          <p:nvPr>
            <p:ph type="body" sz="quarter" idx="10"/>
          </p:nvPr>
        </p:nvSpPr>
        <p:spPr>
          <a:xfrm>
            <a:off x="1139687" y="696347"/>
            <a:ext cx="10719473" cy="1025922"/>
          </a:xfrm>
        </p:spPr>
        <p:txBody>
          <a:bodyPr/>
          <a:lstStyle/>
          <a:p>
            <a:pPr algn="l"/>
            <a:endParaRPr lang="en-GB" sz="1800" b="0" i="0" u="none" strike="noStrike" baseline="0">
              <a:solidFill>
                <a:srgbClr val="000000"/>
              </a:solidFill>
              <a:latin typeface="Times New Roman" panose="02020603050405020304" pitchFamily="18" charset="0"/>
            </a:endParaRPr>
          </a:p>
          <a:p>
            <a:r>
              <a:rPr lang="en-GB" sz="3600"/>
              <a:t>EWC Features Roadmap </a:t>
            </a:r>
          </a:p>
        </p:txBody>
      </p:sp>
      <p:sp>
        <p:nvSpPr>
          <p:cNvPr id="4" name="TextBox 3">
            <a:extLst>
              <a:ext uri="{FF2B5EF4-FFF2-40B4-BE49-F238E27FC236}">
                <a16:creationId xmlns:a16="http://schemas.microsoft.com/office/drawing/2014/main" id="{5A2E20A5-9620-42E6-91A5-51D2A943E342}"/>
              </a:ext>
            </a:extLst>
          </p:cNvPr>
          <p:cNvSpPr txBox="1"/>
          <p:nvPr/>
        </p:nvSpPr>
        <p:spPr>
          <a:xfrm>
            <a:off x="4623329" y="5498205"/>
            <a:ext cx="3093805" cy="307777"/>
          </a:xfrm>
          <a:prstGeom prst="rect">
            <a:avLst/>
          </a:prstGeom>
          <a:noFill/>
        </p:spPr>
        <p:txBody>
          <a:bodyPr wrap="square" rtlCol="0">
            <a:spAutoFit/>
          </a:bodyPr>
          <a:lstStyle/>
          <a:p>
            <a:r>
              <a:rPr lang="en-GB" sz="1400" b="1" i="1">
                <a:solidFill>
                  <a:schemeClr val="tx1">
                    <a:lumMod val="50000"/>
                    <a:lumOff val="50000"/>
                  </a:schemeClr>
                </a:solidFill>
              </a:rPr>
              <a:t>www.europeanweather.cloud</a:t>
            </a:r>
          </a:p>
        </p:txBody>
      </p:sp>
      <p:sp>
        <p:nvSpPr>
          <p:cNvPr id="5" name="Text Placeholder 1">
            <a:extLst>
              <a:ext uri="{FF2B5EF4-FFF2-40B4-BE49-F238E27FC236}">
                <a16:creationId xmlns:a16="http://schemas.microsoft.com/office/drawing/2014/main" id="{A64E127E-73C1-4F74-8C6D-50113CB580BF}"/>
              </a:ext>
            </a:extLst>
          </p:cNvPr>
          <p:cNvSpPr txBox="1">
            <a:spLocks/>
          </p:cNvSpPr>
          <p:nvPr/>
        </p:nvSpPr>
        <p:spPr>
          <a:xfrm>
            <a:off x="594406" y="3144572"/>
            <a:ext cx="4028923" cy="1431674"/>
          </a:xfrm>
          <a:prstGeom prst="rect">
            <a:avLst/>
          </a:prstGeom>
        </p:spPr>
        <p:txBody>
          <a:bodyPr vert="horz" wrap="square" lIns="0" tIns="0" rIns="0" bIns="0" anchor="b" anchorCtr="0">
            <a:spAutoFit/>
          </a:bodyPr>
          <a:lstStyle>
            <a:lvl1pPr marL="0" indent="0" algn="l" defTabSz="457200" rtl="0" eaLnBrk="1" latinLnBrk="0" hangingPunct="1">
              <a:lnSpc>
                <a:spcPts val="4000"/>
              </a:lnSpc>
              <a:spcBef>
                <a:spcPts val="0"/>
              </a:spcBef>
              <a:buClr>
                <a:schemeClr val="bg1"/>
              </a:buClr>
              <a:buFont typeface="Arial"/>
              <a:buNone/>
              <a:defRPr sz="3600" b="1" kern="1200">
                <a:solidFill>
                  <a:srgbClr val="064E83"/>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endParaRPr lang="en-GB" sz="1600">
              <a:cs typeface="Arial"/>
            </a:endParaRPr>
          </a:p>
          <a:p>
            <a:pPr>
              <a:lnSpc>
                <a:spcPct val="150000"/>
              </a:lnSpc>
            </a:pPr>
            <a:r>
              <a:rPr lang="en-GB" sz="1600">
                <a:cs typeface="Arial"/>
              </a:rPr>
              <a:t>Vasileios A.</a:t>
            </a:r>
            <a:r>
              <a:rPr lang="en-GB" sz="1600" b="0">
                <a:cs typeface="Arial"/>
              </a:rPr>
              <a:t> </a:t>
            </a:r>
            <a:r>
              <a:rPr lang="en-GB" sz="1600">
                <a:cs typeface="Arial"/>
              </a:rPr>
              <a:t>Baousis(PhD) ECMWF</a:t>
            </a:r>
          </a:p>
          <a:p>
            <a:pPr>
              <a:lnSpc>
                <a:spcPct val="150000"/>
              </a:lnSpc>
            </a:pPr>
            <a:r>
              <a:rPr lang="en-GB" sz="1600" err="1">
                <a:cs typeface="Arial"/>
              </a:rPr>
              <a:t>Roope</a:t>
            </a:r>
            <a:r>
              <a:rPr lang="en-GB" sz="1600">
                <a:cs typeface="Arial"/>
              </a:rPr>
              <a:t> </a:t>
            </a:r>
            <a:r>
              <a:rPr lang="en-GB" sz="1600" err="1">
                <a:cs typeface="Arial"/>
              </a:rPr>
              <a:t>Tervo</a:t>
            </a:r>
            <a:r>
              <a:rPr lang="en-GB" sz="1600">
                <a:cs typeface="Arial"/>
              </a:rPr>
              <a:t>                        EUMETSAT</a:t>
            </a:r>
          </a:p>
          <a:p>
            <a:pPr>
              <a:lnSpc>
                <a:spcPct val="150000"/>
              </a:lnSpc>
            </a:pPr>
            <a:endParaRPr lang="en-GB" sz="1600" b="0">
              <a:cs typeface="Arial"/>
            </a:endParaRPr>
          </a:p>
        </p:txBody>
      </p:sp>
    </p:spTree>
    <p:extLst>
      <p:ext uri="{BB962C8B-B14F-4D97-AF65-F5344CB8AC3E}">
        <p14:creationId xmlns:p14="http://schemas.microsoft.com/office/powerpoint/2010/main" val="16612056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D9C03-0E87-46CD-AE3E-F951351ADF42}"/>
              </a:ext>
            </a:extLst>
          </p:cNvPr>
          <p:cNvSpPr>
            <a:spLocks noGrp="1"/>
          </p:cNvSpPr>
          <p:nvPr>
            <p:ph type="title"/>
          </p:nvPr>
        </p:nvSpPr>
        <p:spPr>
          <a:xfrm>
            <a:off x="708486" y="344219"/>
            <a:ext cx="10454814" cy="369332"/>
          </a:xfrm>
        </p:spPr>
        <p:txBody>
          <a:bodyPr lIns="0" tIns="0" rIns="0" bIns="0" anchor="t"/>
          <a:lstStyle/>
          <a:p>
            <a:r>
              <a:rPr lang="en-GB">
                <a:ea typeface="+mj-lt"/>
                <a:cs typeface="+mj-lt"/>
              </a:rPr>
              <a:t>User Feedback from Pilot Phase</a:t>
            </a:r>
            <a:endParaRPr lang="en-GB" strike="sngStrike">
              <a:cs typeface="Arial"/>
            </a:endParaRPr>
          </a:p>
        </p:txBody>
      </p:sp>
      <p:sp>
        <p:nvSpPr>
          <p:cNvPr id="88" name="Slide Number Placeholder 3">
            <a:extLst>
              <a:ext uri="{FF2B5EF4-FFF2-40B4-BE49-F238E27FC236}">
                <a16:creationId xmlns:a16="http://schemas.microsoft.com/office/drawing/2014/main" id="{2145DD38-21C1-B043-9F59-68C1FA4BD7E8}"/>
              </a:ext>
            </a:extLst>
          </p:cNvPr>
          <p:cNvSpPr txBox="1">
            <a:spLocks/>
          </p:cNvSpPr>
          <p:nvPr/>
        </p:nvSpPr>
        <p:spPr>
          <a:xfrm>
            <a:off x="5345557" y="6496251"/>
            <a:ext cx="1114715" cy="19457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3B0B0F-E794-1244-9699-107C60B9C23A}" type="slidenum">
              <a:rPr lang="en-US" smtClean="0"/>
              <a:pPr/>
              <a:t>2</a:t>
            </a:fld>
            <a:endParaRPr lang="en-US"/>
          </a:p>
        </p:txBody>
      </p:sp>
      <p:pic>
        <p:nvPicPr>
          <p:cNvPr id="89" name="Picture 88">
            <a:extLst>
              <a:ext uri="{FF2B5EF4-FFF2-40B4-BE49-F238E27FC236}">
                <a16:creationId xmlns:a16="http://schemas.microsoft.com/office/drawing/2014/main" id="{B8028525-063E-A040-8C1B-19AC2B424DF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06563" y="190842"/>
            <a:ext cx="4826543" cy="3086863"/>
          </a:xfrm>
          <a:prstGeom prst="rect">
            <a:avLst/>
          </a:prstGeom>
        </p:spPr>
      </p:pic>
      <p:pic>
        <p:nvPicPr>
          <p:cNvPr id="90" name="Picture 89">
            <a:extLst>
              <a:ext uri="{FF2B5EF4-FFF2-40B4-BE49-F238E27FC236}">
                <a16:creationId xmlns:a16="http://schemas.microsoft.com/office/drawing/2014/main" id="{DA11E254-0C32-0E47-8609-51C949489531}"/>
              </a:ext>
            </a:extLst>
          </p:cNvPr>
          <p:cNvPicPr>
            <a:picLocks noChangeAspect="1"/>
          </p:cNvPicPr>
          <p:nvPr/>
        </p:nvPicPr>
        <p:blipFill>
          <a:blip r:embed="rId4"/>
          <a:stretch>
            <a:fillRect/>
          </a:stretch>
        </p:blipFill>
        <p:spPr>
          <a:xfrm>
            <a:off x="8874607" y="2802337"/>
            <a:ext cx="3317393" cy="1866034"/>
          </a:xfrm>
          <a:prstGeom prst="rect">
            <a:avLst/>
          </a:prstGeom>
        </p:spPr>
      </p:pic>
      <p:pic>
        <p:nvPicPr>
          <p:cNvPr id="91" name="Picture 90">
            <a:extLst>
              <a:ext uri="{FF2B5EF4-FFF2-40B4-BE49-F238E27FC236}">
                <a16:creationId xmlns:a16="http://schemas.microsoft.com/office/drawing/2014/main" id="{2DA15474-4847-7743-AF6E-F4688E0F7C03}"/>
              </a:ext>
            </a:extLst>
          </p:cNvPr>
          <p:cNvPicPr>
            <a:picLocks noChangeAspect="1"/>
          </p:cNvPicPr>
          <p:nvPr/>
        </p:nvPicPr>
        <p:blipFill>
          <a:blip r:embed="rId5"/>
          <a:stretch>
            <a:fillRect/>
          </a:stretch>
        </p:blipFill>
        <p:spPr>
          <a:xfrm>
            <a:off x="6469461" y="3616327"/>
            <a:ext cx="4316432" cy="2427993"/>
          </a:xfrm>
          <a:prstGeom prst="rect">
            <a:avLst/>
          </a:prstGeom>
        </p:spPr>
      </p:pic>
      <p:sp>
        <p:nvSpPr>
          <p:cNvPr id="94" name="TextBox 93">
            <a:extLst>
              <a:ext uri="{FF2B5EF4-FFF2-40B4-BE49-F238E27FC236}">
                <a16:creationId xmlns:a16="http://schemas.microsoft.com/office/drawing/2014/main" id="{77438F8F-AF01-EF46-94A2-BCE649500654}"/>
              </a:ext>
            </a:extLst>
          </p:cNvPr>
          <p:cNvSpPr txBox="1"/>
          <p:nvPr/>
        </p:nvSpPr>
        <p:spPr>
          <a:xfrm>
            <a:off x="602518" y="1082647"/>
            <a:ext cx="5355508" cy="5078313"/>
          </a:xfrm>
          <a:prstGeom prst="rect">
            <a:avLst/>
          </a:prstGeom>
          <a:noFill/>
        </p:spPr>
        <p:txBody>
          <a:bodyPr wrap="square" lIns="91440" tIns="45720" rIns="91440" bIns="45720" rtlCol="0" anchor="t">
            <a:spAutoFit/>
          </a:bodyPr>
          <a:lstStyle/>
          <a:p>
            <a:pPr marL="171450" indent="-171450">
              <a:buFont typeface="Arial" panose="020B0604020202020204" pitchFamily="34" charset="0"/>
              <a:buChar char="•"/>
            </a:pPr>
            <a:r>
              <a:rPr lang="en-US"/>
              <a:t>Use cases in the pilot phase reflected different user groups </a:t>
            </a:r>
            <a:r>
              <a:rPr lang="en-US">
                <a:ea typeface="+mn-lt"/>
                <a:cs typeface="+mn-lt"/>
              </a:rPr>
              <a:t>varying from researchers to operational application developers and operators. </a:t>
            </a:r>
            <a:r>
              <a:rPr lang="en-US"/>
              <a:t>Features and utilities were offered accordingly. </a:t>
            </a:r>
          </a:p>
          <a:p>
            <a:pPr marL="171450" indent="-171450">
              <a:buFont typeface="Arial" panose="020B0604020202020204" pitchFamily="34" charset="0"/>
              <a:buChar char="•"/>
            </a:pPr>
            <a:endParaRPr lang="en-US"/>
          </a:p>
          <a:p>
            <a:pPr marL="171450" indent="-171450">
              <a:buFont typeface="Arial" panose="020B0604020202020204" pitchFamily="34" charset="0"/>
              <a:buChar char="•"/>
            </a:pPr>
            <a:r>
              <a:rPr lang="en-US"/>
              <a:t>Gathered feedback during the Pilot Phase via several channels.</a:t>
            </a:r>
            <a:endParaRPr lang="en-US">
              <a:cs typeface="Arial"/>
            </a:endParaRPr>
          </a:p>
          <a:p>
            <a:pPr marL="171450" indent="-171450">
              <a:buFont typeface="Arial" panose="020B0604020202020204" pitchFamily="34" charset="0"/>
              <a:buChar char="•"/>
            </a:pPr>
            <a:endParaRPr lang="en-US"/>
          </a:p>
          <a:p>
            <a:pPr marL="171450" indent="-171450">
              <a:buFont typeface="Arial" panose="020B0604020202020204" pitchFamily="34" charset="0"/>
              <a:buChar char="•"/>
            </a:pPr>
            <a:r>
              <a:rPr lang="en-GB"/>
              <a:t>One major feedback was: Many users faced the hurdle that any service or application they want to run on the cloud must be set up from the bare infrastructure.</a:t>
            </a:r>
            <a:endParaRPr lang="en-FI"/>
          </a:p>
          <a:p>
            <a:pPr marL="171450" indent="-171450">
              <a:buFont typeface="Arial" panose="020B0604020202020204" pitchFamily="34" charset="0"/>
              <a:buChar char="•"/>
            </a:pPr>
            <a:endParaRPr lang="en-GB">
              <a:cs typeface="Arial"/>
            </a:endParaRPr>
          </a:p>
          <a:p>
            <a:pPr marL="171450" indent="-171450">
              <a:buFont typeface="Arial" panose="020B0604020202020204" pitchFamily="34" charset="0"/>
              <a:buChar char="•"/>
            </a:pPr>
            <a:r>
              <a:rPr lang="en-FI"/>
              <a:t>Running workload in Kubernetes was popular in many use case</a:t>
            </a:r>
            <a:r>
              <a:rPr lang="en-GB"/>
              <a:t>s</a:t>
            </a:r>
            <a:r>
              <a:rPr lang="en-FI"/>
              <a:t> and a managed Kubernetes was strongly requested for operational usage.</a:t>
            </a:r>
            <a:endParaRPr lang="en-FI">
              <a:cs typeface="Arial"/>
            </a:endParaRPr>
          </a:p>
          <a:p>
            <a:pPr marL="285750" indent="-285750">
              <a:buFont typeface="Arial" panose="020B0604020202020204" pitchFamily="34" charset="0"/>
              <a:buChar char="•"/>
            </a:pPr>
            <a:endParaRPr lang="en-GB">
              <a:solidFill>
                <a:schemeClr val="tx1"/>
              </a:solidFill>
            </a:endParaRPr>
          </a:p>
        </p:txBody>
      </p:sp>
      <p:pic>
        <p:nvPicPr>
          <p:cNvPr id="10" name="Picture 9" descr="A map of the world&#10;&#10;Description automatically generated with low confidence">
            <a:extLst>
              <a:ext uri="{FF2B5EF4-FFF2-40B4-BE49-F238E27FC236}">
                <a16:creationId xmlns:a16="http://schemas.microsoft.com/office/drawing/2014/main" id="{B9CA4680-0E66-41C6-AAD1-AF8BB8836AE0}"/>
              </a:ext>
            </a:extLst>
          </p:cNvPr>
          <p:cNvPicPr>
            <a:picLocks noChangeAspect="1"/>
          </p:cNvPicPr>
          <p:nvPr/>
        </p:nvPicPr>
        <p:blipFill>
          <a:blip r:embed="rId6"/>
          <a:stretch>
            <a:fillRect/>
          </a:stretch>
        </p:blipFill>
        <p:spPr>
          <a:xfrm>
            <a:off x="6184012" y="1213929"/>
            <a:ext cx="4388612" cy="2468594"/>
          </a:xfrm>
          <a:prstGeom prst="rect">
            <a:avLst/>
          </a:prstGeom>
        </p:spPr>
      </p:pic>
      <p:pic>
        <p:nvPicPr>
          <p:cNvPr id="12" name="Content Placeholder 8" descr="A screenshot of a social media post&#10;&#10;Description automatically generated">
            <a:extLst>
              <a:ext uri="{FF2B5EF4-FFF2-40B4-BE49-F238E27FC236}">
                <a16:creationId xmlns:a16="http://schemas.microsoft.com/office/drawing/2014/main" id="{006E2D1F-5212-40A0-865C-81DDC6EE0EE4}"/>
              </a:ext>
            </a:extLst>
          </p:cNvPr>
          <p:cNvPicPr>
            <a:picLocks noChangeAspect="1"/>
          </p:cNvPicPr>
          <p:nvPr/>
        </p:nvPicPr>
        <p:blipFill>
          <a:blip r:embed="rId7"/>
          <a:stretch>
            <a:fillRect/>
          </a:stretch>
        </p:blipFill>
        <p:spPr>
          <a:xfrm>
            <a:off x="5835201" y="4051619"/>
            <a:ext cx="3435006" cy="2204881"/>
          </a:xfrm>
          <a:prstGeom prst="rect">
            <a:avLst/>
          </a:prstGeom>
        </p:spPr>
      </p:pic>
      <p:pic>
        <p:nvPicPr>
          <p:cNvPr id="93" name="Picture 92">
            <a:extLst>
              <a:ext uri="{FF2B5EF4-FFF2-40B4-BE49-F238E27FC236}">
                <a16:creationId xmlns:a16="http://schemas.microsoft.com/office/drawing/2014/main" id="{2F54B7A6-3AFD-104B-9B72-F49D2CC131E5}"/>
              </a:ext>
            </a:extLst>
          </p:cNvPr>
          <p:cNvPicPr>
            <a:picLocks noChangeAspect="1"/>
          </p:cNvPicPr>
          <p:nvPr/>
        </p:nvPicPr>
        <p:blipFill>
          <a:blip r:embed="rId8"/>
          <a:stretch>
            <a:fillRect/>
          </a:stretch>
        </p:blipFill>
        <p:spPr>
          <a:xfrm>
            <a:off x="8785921" y="4407920"/>
            <a:ext cx="3408250" cy="1917141"/>
          </a:xfrm>
          <a:prstGeom prst="rect">
            <a:avLst/>
          </a:prstGeom>
        </p:spPr>
      </p:pic>
    </p:spTree>
    <p:extLst>
      <p:ext uri="{BB962C8B-B14F-4D97-AF65-F5344CB8AC3E}">
        <p14:creationId xmlns:p14="http://schemas.microsoft.com/office/powerpoint/2010/main" val="873630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9" presetClass="emph" presetSubtype="0" nodeType="withEffect">
                                  <p:stCondLst>
                                    <p:cond delay="0"/>
                                  </p:stCondLst>
                                  <p:childTnLst>
                                    <p:set>
                                      <p:cBhvr>
                                        <p:cTn id="8" dur="indefinite"/>
                                        <p:tgtEl>
                                          <p:spTgt spid="12"/>
                                        </p:tgtEl>
                                        <p:attrNameLst>
                                          <p:attrName>style.opacity</p:attrName>
                                        </p:attrNameLst>
                                      </p:cBhvr>
                                      <p:to>
                                        <p:strVal val="0.5"/>
                                      </p:to>
                                    </p:set>
                                    <p:animEffect filter="image" prLst="opacity: 0.5">
                                      <p:cBhvr rctx="IE">
                                        <p:cTn id="9" dur="indefinite"/>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D9C03-0E87-46CD-AE3E-F951351ADF42}"/>
              </a:ext>
            </a:extLst>
          </p:cNvPr>
          <p:cNvSpPr>
            <a:spLocks noGrp="1"/>
          </p:cNvSpPr>
          <p:nvPr>
            <p:ph type="title"/>
          </p:nvPr>
        </p:nvSpPr>
        <p:spPr>
          <a:xfrm>
            <a:off x="708486" y="344219"/>
            <a:ext cx="10454814" cy="369332"/>
          </a:xfrm>
        </p:spPr>
        <p:txBody>
          <a:bodyPr lIns="0" tIns="0" rIns="0" bIns="0" anchor="t"/>
          <a:lstStyle/>
          <a:p>
            <a:r>
              <a:rPr lang="en-GB">
                <a:ea typeface="+mj-lt"/>
                <a:cs typeface="+mj-lt"/>
              </a:rPr>
              <a:t>Current Offering Infrastructure as a Service</a:t>
            </a:r>
            <a:endParaRPr lang="en-US"/>
          </a:p>
        </p:txBody>
      </p:sp>
      <p:sp>
        <p:nvSpPr>
          <p:cNvPr id="87" name="Oval 86">
            <a:extLst>
              <a:ext uri="{FF2B5EF4-FFF2-40B4-BE49-F238E27FC236}">
                <a16:creationId xmlns:a16="http://schemas.microsoft.com/office/drawing/2014/main" id="{2775D1C4-4819-1244-8280-65B1251E9B8C}"/>
              </a:ext>
            </a:extLst>
          </p:cNvPr>
          <p:cNvSpPr>
            <a:spLocks noChangeAspect="1"/>
          </p:cNvSpPr>
          <p:nvPr/>
        </p:nvSpPr>
        <p:spPr bwMode="auto">
          <a:xfrm>
            <a:off x="3279069" y="1456872"/>
            <a:ext cx="4498828" cy="4498828"/>
          </a:xfrm>
          <a:prstGeom prst="ellipse">
            <a:avLst/>
          </a:prstGeom>
          <a:noFill/>
          <a:ln w="19050" cap="flat" cmpd="sng" algn="ctr">
            <a:solidFill>
              <a:srgbClr val="7030A0"/>
            </a:solidFill>
            <a:prstDash val="dash"/>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hangingPunct="0">
              <a:spcBef>
                <a:spcPct val="50000"/>
              </a:spcBef>
              <a:defRPr/>
            </a:pPr>
            <a:endParaRPr lang="en-GB">
              <a:solidFill>
                <a:srgbClr val="FFFFFF"/>
              </a:solidFill>
            </a:endParaRPr>
          </a:p>
        </p:txBody>
      </p:sp>
      <p:sp>
        <p:nvSpPr>
          <p:cNvPr id="88" name="Rectangle 87">
            <a:extLst>
              <a:ext uri="{FF2B5EF4-FFF2-40B4-BE49-F238E27FC236}">
                <a16:creationId xmlns:a16="http://schemas.microsoft.com/office/drawing/2014/main" id="{9629D35D-C716-094B-B68F-3B5437D1D117}"/>
              </a:ext>
            </a:extLst>
          </p:cNvPr>
          <p:cNvSpPr/>
          <p:nvPr/>
        </p:nvSpPr>
        <p:spPr bwMode="auto">
          <a:xfrm>
            <a:off x="608065" y="3708237"/>
            <a:ext cx="937633" cy="1382940"/>
          </a:xfrm>
          <a:prstGeom prst="rect">
            <a:avLst/>
          </a:prstGeom>
          <a:solidFill>
            <a:srgbClr val="006CA6"/>
          </a:solidFill>
          <a:ln w="12700"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eaLnBrk="0" hangingPunct="0">
              <a:spcBef>
                <a:spcPct val="50000"/>
              </a:spcBef>
              <a:defRPr/>
            </a:pPr>
            <a:r>
              <a:rPr lang="en-GB" sz="1400">
                <a:solidFill>
                  <a:srgbClr val="FFFFFF"/>
                </a:solidFill>
                <a:latin typeface="Calibri Light" panose="020F0302020204030204" pitchFamily="34" charset="0"/>
                <a:cs typeface="Calibri Light" panose="020F0302020204030204" pitchFamily="34" charset="0"/>
              </a:rPr>
              <a:t>ECMWF online data storage</a:t>
            </a:r>
          </a:p>
        </p:txBody>
      </p:sp>
      <p:sp>
        <p:nvSpPr>
          <p:cNvPr id="89" name="Rectangle 88">
            <a:extLst>
              <a:ext uri="{FF2B5EF4-FFF2-40B4-BE49-F238E27FC236}">
                <a16:creationId xmlns:a16="http://schemas.microsoft.com/office/drawing/2014/main" id="{C93D61A6-B55D-CE4D-A87C-4D084D345ECE}"/>
              </a:ext>
            </a:extLst>
          </p:cNvPr>
          <p:cNvSpPr/>
          <p:nvPr/>
        </p:nvSpPr>
        <p:spPr bwMode="auto">
          <a:xfrm>
            <a:off x="613665" y="2165881"/>
            <a:ext cx="940187" cy="1141271"/>
          </a:xfrm>
          <a:prstGeom prst="rect">
            <a:avLst/>
          </a:prstGeom>
          <a:solidFill>
            <a:srgbClr val="00B14F"/>
          </a:solidFill>
          <a:ln w="12700"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eaLnBrk="0" hangingPunct="0">
              <a:spcBef>
                <a:spcPct val="50000"/>
              </a:spcBef>
              <a:defRPr/>
            </a:pPr>
            <a:r>
              <a:rPr lang="en-GB" sz="1400">
                <a:solidFill>
                  <a:srgbClr val="FFFFFF"/>
                </a:solidFill>
                <a:latin typeface="Calibri Light" panose="020F0302020204030204" pitchFamily="34" charset="0"/>
                <a:cs typeface="Calibri Light" panose="020F0302020204030204" pitchFamily="34" charset="0"/>
              </a:rPr>
              <a:t>EUMETSAT online data storage</a:t>
            </a:r>
          </a:p>
        </p:txBody>
      </p:sp>
      <p:sp>
        <p:nvSpPr>
          <p:cNvPr id="90" name="Oval 89">
            <a:extLst>
              <a:ext uri="{FF2B5EF4-FFF2-40B4-BE49-F238E27FC236}">
                <a16:creationId xmlns:a16="http://schemas.microsoft.com/office/drawing/2014/main" id="{5F0B94B1-8CCF-7143-B98E-D77E8683204C}"/>
              </a:ext>
            </a:extLst>
          </p:cNvPr>
          <p:cNvSpPr/>
          <p:nvPr/>
        </p:nvSpPr>
        <p:spPr bwMode="auto">
          <a:xfrm>
            <a:off x="3346451" y="1507499"/>
            <a:ext cx="4218457" cy="4318875"/>
          </a:xfrm>
          <a:prstGeom prst="ellipse">
            <a:avLst/>
          </a:prstGeom>
          <a:solidFill>
            <a:schemeClr val="bg1"/>
          </a:solidFill>
          <a:ln w="9525" cap="flat" cmpd="sng" algn="ctr">
            <a:no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hangingPunct="0">
              <a:spcBef>
                <a:spcPct val="50000"/>
              </a:spcBef>
              <a:defRPr/>
            </a:pPr>
            <a:endParaRPr lang="en-GB">
              <a:solidFill>
                <a:srgbClr val="FFFFFF"/>
              </a:solidFill>
            </a:endParaRPr>
          </a:p>
        </p:txBody>
      </p:sp>
      <p:sp>
        <p:nvSpPr>
          <p:cNvPr id="91" name="Block Arc 90">
            <a:extLst>
              <a:ext uri="{FF2B5EF4-FFF2-40B4-BE49-F238E27FC236}">
                <a16:creationId xmlns:a16="http://schemas.microsoft.com/office/drawing/2014/main" id="{0124305C-E0E3-2446-BBC0-51888C1C14F4}"/>
              </a:ext>
            </a:extLst>
          </p:cNvPr>
          <p:cNvSpPr/>
          <p:nvPr/>
        </p:nvSpPr>
        <p:spPr bwMode="auto">
          <a:xfrm rot="10800000">
            <a:off x="3346452" y="1546398"/>
            <a:ext cx="4318875" cy="4318875"/>
          </a:xfrm>
          <a:prstGeom prst="blockArc">
            <a:avLst>
              <a:gd name="adj1" fmla="val 14778497"/>
              <a:gd name="adj2" fmla="val 21569043"/>
              <a:gd name="adj3" fmla="val 17541"/>
            </a:avLst>
          </a:prstGeom>
          <a:solidFill>
            <a:srgbClr val="006CA6"/>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hangingPunct="0">
              <a:spcBef>
                <a:spcPct val="50000"/>
              </a:spcBef>
              <a:defRPr/>
            </a:pPr>
            <a:endParaRPr lang="en-GB">
              <a:solidFill>
                <a:srgbClr val="FFFFFF"/>
              </a:solidFill>
            </a:endParaRPr>
          </a:p>
        </p:txBody>
      </p:sp>
      <p:sp>
        <p:nvSpPr>
          <p:cNvPr id="92" name="Rectangle 91">
            <a:extLst>
              <a:ext uri="{FF2B5EF4-FFF2-40B4-BE49-F238E27FC236}">
                <a16:creationId xmlns:a16="http://schemas.microsoft.com/office/drawing/2014/main" id="{11480378-F48E-4245-97D2-2CCF0A1931B7}"/>
              </a:ext>
            </a:extLst>
          </p:cNvPr>
          <p:cNvSpPr/>
          <p:nvPr/>
        </p:nvSpPr>
        <p:spPr>
          <a:xfrm>
            <a:off x="3941773" y="4861603"/>
            <a:ext cx="1205484" cy="738664"/>
          </a:xfrm>
          <a:prstGeom prst="rect">
            <a:avLst/>
          </a:prstGeom>
        </p:spPr>
        <p:txBody>
          <a:bodyPr wrap="square">
            <a:spAutoFit/>
          </a:bodyPr>
          <a:lstStyle/>
          <a:p>
            <a:pPr algn="ctr" defTabSz="914126">
              <a:defRPr/>
            </a:pPr>
            <a:r>
              <a:rPr lang="en-US" sz="1400">
                <a:solidFill>
                  <a:srgbClr val="FFFFFF"/>
                </a:solidFill>
                <a:latin typeface="Calibri Light" panose="020F0302020204030204" pitchFamily="34" charset="0"/>
                <a:cs typeface="Calibri Light" panose="020F0302020204030204" pitchFamily="34" charset="0"/>
              </a:rPr>
              <a:t>ECMWF</a:t>
            </a:r>
          </a:p>
          <a:p>
            <a:pPr algn="ctr" defTabSz="914126">
              <a:defRPr/>
            </a:pPr>
            <a:r>
              <a:rPr lang="en-US" sz="1400">
                <a:solidFill>
                  <a:srgbClr val="FFFFFF"/>
                </a:solidFill>
                <a:latin typeface="Calibri Light" panose="020F0302020204030204" pitchFamily="34" charset="0"/>
                <a:cs typeface="Calibri Light" panose="020F0302020204030204" pitchFamily="34" charset="0"/>
              </a:rPr>
              <a:t>Cloud on premise</a:t>
            </a:r>
          </a:p>
        </p:txBody>
      </p:sp>
      <p:sp>
        <p:nvSpPr>
          <p:cNvPr id="93" name="Rectangle 92">
            <a:extLst>
              <a:ext uri="{FF2B5EF4-FFF2-40B4-BE49-F238E27FC236}">
                <a16:creationId xmlns:a16="http://schemas.microsoft.com/office/drawing/2014/main" id="{F9E9698F-684F-5547-8FEB-93F8AF5C713E}"/>
              </a:ext>
            </a:extLst>
          </p:cNvPr>
          <p:cNvSpPr/>
          <p:nvPr/>
        </p:nvSpPr>
        <p:spPr>
          <a:xfrm>
            <a:off x="6452424" y="4263025"/>
            <a:ext cx="1199700" cy="738472"/>
          </a:xfrm>
          <a:prstGeom prst="rect">
            <a:avLst/>
          </a:prstGeom>
        </p:spPr>
        <p:txBody>
          <a:bodyPr wrap="square">
            <a:spAutoFit/>
          </a:bodyPr>
          <a:lstStyle/>
          <a:p>
            <a:pPr defTabSz="914126">
              <a:defRPr/>
            </a:pPr>
            <a:r>
              <a:rPr lang="en-US" sz="1400">
                <a:solidFill>
                  <a:srgbClr val="FFFFFF"/>
                </a:solidFill>
                <a:latin typeface="Calibri Light" panose="020F0302020204030204" pitchFamily="34" charset="0"/>
                <a:cs typeface="Calibri Light" panose="020F0302020204030204" pitchFamily="34" charset="0"/>
              </a:rPr>
              <a:t>       ECMWF</a:t>
            </a:r>
          </a:p>
          <a:p>
            <a:pPr defTabSz="914126">
              <a:defRPr/>
            </a:pPr>
            <a:r>
              <a:rPr lang="en-US" sz="1400">
                <a:solidFill>
                  <a:srgbClr val="FFFFFF"/>
                </a:solidFill>
                <a:latin typeface="Calibri Light" panose="020F0302020204030204" pitchFamily="34" charset="0"/>
                <a:cs typeface="Calibri Light" panose="020F0302020204030204" pitchFamily="34" charset="0"/>
              </a:rPr>
              <a:t>       cloud</a:t>
            </a:r>
          </a:p>
          <a:p>
            <a:pPr defTabSz="914126">
              <a:defRPr/>
            </a:pPr>
            <a:r>
              <a:rPr lang="en-US" sz="1400">
                <a:solidFill>
                  <a:srgbClr val="FFFFFF"/>
                </a:solidFill>
                <a:latin typeface="Calibri Light" panose="020F0302020204030204" pitchFamily="34" charset="0"/>
                <a:cs typeface="Calibri Light" panose="020F0302020204030204" pitchFamily="34" charset="0"/>
              </a:rPr>
              <a:t>   elasticity</a:t>
            </a:r>
            <a:endParaRPr lang="en-GB" sz="1400">
              <a:solidFill>
                <a:srgbClr val="FFFFFF"/>
              </a:solidFill>
              <a:latin typeface="Calibri Light" panose="020F0302020204030204" pitchFamily="34" charset="0"/>
              <a:cs typeface="Calibri Light" panose="020F0302020204030204" pitchFamily="34" charset="0"/>
            </a:endParaRPr>
          </a:p>
        </p:txBody>
      </p:sp>
      <p:sp>
        <p:nvSpPr>
          <p:cNvPr id="94" name="Block Arc 84">
            <a:extLst>
              <a:ext uri="{FF2B5EF4-FFF2-40B4-BE49-F238E27FC236}">
                <a16:creationId xmlns:a16="http://schemas.microsoft.com/office/drawing/2014/main" id="{E188A398-5A5C-C246-9019-7CA042DECCA6}"/>
              </a:ext>
            </a:extLst>
          </p:cNvPr>
          <p:cNvSpPr/>
          <p:nvPr/>
        </p:nvSpPr>
        <p:spPr bwMode="auto">
          <a:xfrm>
            <a:off x="3345690" y="1511437"/>
            <a:ext cx="3525606" cy="2197481"/>
          </a:xfrm>
          <a:custGeom>
            <a:avLst/>
            <a:gdLst>
              <a:gd name="connsiteX0" fmla="*/ 0 w 4710121"/>
              <a:gd name="connsiteY0" fmla="*/ 2298351 h 4594646"/>
              <a:gd name="connsiteX1" fmla="*/ 1369852 w 4710121"/>
              <a:gd name="connsiteY1" fmla="*/ 210683 h 4594646"/>
              <a:gd name="connsiteX2" fmla="*/ 3830112 w 4710121"/>
              <a:gd name="connsiteY2" fmla="*/ 506431 h 4594646"/>
              <a:gd name="connsiteX3" fmla="*/ 3360249 w 4710121"/>
              <a:gd name="connsiteY3" fmla="*/ 1076901 h 4594646"/>
              <a:gd name="connsiteX4" fmla="*/ 1685354 w 4710121"/>
              <a:gd name="connsiteY4" fmla="*/ 878908 h 4594646"/>
              <a:gd name="connsiteX5" fmla="*/ 738819 w 4710121"/>
              <a:gd name="connsiteY5" fmla="*/ 2298028 h 4594646"/>
              <a:gd name="connsiteX6" fmla="*/ 0 w 4710121"/>
              <a:gd name="connsiteY6" fmla="*/ 2298351 h 4594646"/>
              <a:gd name="connsiteX0" fmla="*/ 0 w 3830112"/>
              <a:gd name="connsiteY0" fmla="*/ 2298374 h 2298374"/>
              <a:gd name="connsiteX1" fmla="*/ 1369852 w 3830112"/>
              <a:gd name="connsiteY1" fmla="*/ 210706 h 2298374"/>
              <a:gd name="connsiteX2" fmla="*/ 3830112 w 3830112"/>
              <a:gd name="connsiteY2" fmla="*/ 506454 h 2298374"/>
              <a:gd name="connsiteX3" fmla="*/ 2988398 w 3830112"/>
              <a:gd name="connsiteY3" fmla="*/ 1134837 h 2298374"/>
              <a:gd name="connsiteX4" fmla="*/ 1685354 w 3830112"/>
              <a:gd name="connsiteY4" fmla="*/ 878931 h 2298374"/>
              <a:gd name="connsiteX5" fmla="*/ 738819 w 3830112"/>
              <a:gd name="connsiteY5" fmla="*/ 2298051 h 2298374"/>
              <a:gd name="connsiteX6" fmla="*/ 0 w 3830112"/>
              <a:gd name="connsiteY6" fmla="*/ 2298374 h 2298374"/>
              <a:gd name="connsiteX0" fmla="*/ 0 w 3512225"/>
              <a:gd name="connsiteY0" fmla="*/ 2228614 h 2228614"/>
              <a:gd name="connsiteX1" fmla="*/ 1369852 w 3512225"/>
              <a:gd name="connsiteY1" fmla="*/ 140946 h 2228614"/>
              <a:gd name="connsiteX2" fmla="*/ 3512225 w 3512225"/>
              <a:gd name="connsiteY2" fmla="*/ 545846 h 2228614"/>
              <a:gd name="connsiteX3" fmla="*/ 2988398 w 3512225"/>
              <a:gd name="connsiteY3" fmla="*/ 1065077 h 2228614"/>
              <a:gd name="connsiteX4" fmla="*/ 1685354 w 3512225"/>
              <a:gd name="connsiteY4" fmla="*/ 809171 h 2228614"/>
              <a:gd name="connsiteX5" fmla="*/ 738819 w 3512225"/>
              <a:gd name="connsiteY5" fmla="*/ 2228291 h 2228614"/>
              <a:gd name="connsiteX6" fmla="*/ 0 w 3512225"/>
              <a:gd name="connsiteY6" fmla="*/ 2228614 h 2228614"/>
              <a:gd name="connsiteX0" fmla="*/ 0 w 3512225"/>
              <a:gd name="connsiteY0" fmla="*/ 2228614 h 2228614"/>
              <a:gd name="connsiteX1" fmla="*/ 1369852 w 3512225"/>
              <a:gd name="connsiteY1" fmla="*/ 140946 h 2228614"/>
              <a:gd name="connsiteX2" fmla="*/ 3512225 w 3512225"/>
              <a:gd name="connsiteY2" fmla="*/ 545846 h 2228614"/>
              <a:gd name="connsiteX3" fmla="*/ 3066514 w 3512225"/>
              <a:gd name="connsiteY3" fmla="*/ 1083458 h 2228614"/>
              <a:gd name="connsiteX4" fmla="*/ 1685354 w 3512225"/>
              <a:gd name="connsiteY4" fmla="*/ 809171 h 2228614"/>
              <a:gd name="connsiteX5" fmla="*/ 738819 w 3512225"/>
              <a:gd name="connsiteY5" fmla="*/ 2228291 h 2228614"/>
              <a:gd name="connsiteX6" fmla="*/ 0 w 3512225"/>
              <a:gd name="connsiteY6" fmla="*/ 2228614 h 2228614"/>
              <a:gd name="connsiteX0" fmla="*/ 0 w 3512225"/>
              <a:gd name="connsiteY0" fmla="*/ 2228614 h 2228614"/>
              <a:gd name="connsiteX1" fmla="*/ 1369852 w 3512225"/>
              <a:gd name="connsiteY1" fmla="*/ 140946 h 2228614"/>
              <a:gd name="connsiteX2" fmla="*/ 3512225 w 3512225"/>
              <a:gd name="connsiteY2" fmla="*/ 545846 h 2228614"/>
              <a:gd name="connsiteX3" fmla="*/ 3066514 w 3512225"/>
              <a:gd name="connsiteY3" fmla="*/ 1083458 h 2228614"/>
              <a:gd name="connsiteX4" fmla="*/ 1692616 w 3512225"/>
              <a:gd name="connsiteY4" fmla="*/ 853709 h 2228614"/>
              <a:gd name="connsiteX5" fmla="*/ 738819 w 3512225"/>
              <a:gd name="connsiteY5" fmla="*/ 2228291 h 2228614"/>
              <a:gd name="connsiteX6" fmla="*/ 0 w 3512225"/>
              <a:gd name="connsiteY6" fmla="*/ 2228614 h 2228614"/>
              <a:gd name="connsiteX0" fmla="*/ 0 w 3512225"/>
              <a:gd name="connsiteY0" fmla="*/ 2228614 h 2228614"/>
              <a:gd name="connsiteX1" fmla="*/ 1369852 w 3512225"/>
              <a:gd name="connsiteY1" fmla="*/ 140946 h 2228614"/>
              <a:gd name="connsiteX2" fmla="*/ 3512225 w 3512225"/>
              <a:gd name="connsiteY2" fmla="*/ 545846 h 2228614"/>
              <a:gd name="connsiteX3" fmla="*/ 3066514 w 3512225"/>
              <a:gd name="connsiteY3" fmla="*/ 1083458 h 2228614"/>
              <a:gd name="connsiteX4" fmla="*/ 1692616 w 3512225"/>
              <a:gd name="connsiteY4" fmla="*/ 853709 h 2228614"/>
              <a:gd name="connsiteX5" fmla="*/ 738819 w 3512225"/>
              <a:gd name="connsiteY5" fmla="*/ 2228291 h 2228614"/>
              <a:gd name="connsiteX6" fmla="*/ 0 w 3512225"/>
              <a:gd name="connsiteY6" fmla="*/ 2228614 h 2228614"/>
              <a:gd name="connsiteX0" fmla="*/ 0 w 3512225"/>
              <a:gd name="connsiteY0" fmla="*/ 2195940 h 2195940"/>
              <a:gd name="connsiteX1" fmla="*/ 1369852 w 3512225"/>
              <a:gd name="connsiteY1" fmla="*/ 108272 h 2195940"/>
              <a:gd name="connsiteX2" fmla="*/ 3512225 w 3512225"/>
              <a:gd name="connsiteY2" fmla="*/ 513172 h 2195940"/>
              <a:gd name="connsiteX3" fmla="*/ 3066514 w 3512225"/>
              <a:gd name="connsiteY3" fmla="*/ 1050784 h 2195940"/>
              <a:gd name="connsiteX4" fmla="*/ 1692616 w 3512225"/>
              <a:gd name="connsiteY4" fmla="*/ 821035 h 2195940"/>
              <a:gd name="connsiteX5" fmla="*/ 738819 w 3512225"/>
              <a:gd name="connsiteY5" fmla="*/ 2195617 h 2195940"/>
              <a:gd name="connsiteX6" fmla="*/ 0 w 3512225"/>
              <a:gd name="connsiteY6" fmla="*/ 2195940 h 2195940"/>
              <a:gd name="connsiteX0" fmla="*/ 0 w 3512225"/>
              <a:gd name="connsiteY0" fmla="*/ 2156688 h 2156688"/>
              <a:gd name="connsiteX1" fmla="*/ 1424992 w 3512225"/>
              <a:gd name="connsiteY1" fmla="*/ 124160 h 2156688"/>
              <a:gd name="connsiteX2" fmla="*/ 3512225 w 3512225"/>
              <a:gd name="connsiteY2" fmla="*/ 473920 h 2156688"/>
              <a:gd name="connsiteX3" fmla="*/ 3066514 w 3512225"/>
              <a:gd name="connsiteY3" fmla="*/ 1011532 h 2156688"/>
              <a:gd name="connsiteX4" fmla="*/ 1692616 w 3512225"/>
              <a:gd name="connsiteY4" fmla="*/ 781783 h 2156688"/>
              <a:gd name="connsiteX5" fmla="*/ 738819 w 3512225"/>
              <a:gd name="connsiteY5" fmla="*/ 2156365 h 2156688"/>
              <a:gd name="connsiteX6" fmla="*/ 0 w 3512225"/>
              <a:gd name="connsiteY6" fmla="*/ 2156688 h 2156688"/>
              <a:gd name="connsiteX0" fmla="*/ 0 w 3512225"/>
              <a:gd name="connsiteY0" fmla="*/ 2175960 h 2175960"/>
              <a:gd name="connsiteX1" fmla="*/ 1424992 w 3512225"/>
              <a:gd name="connsiteY1" fmla="*/ 115862 h 2175960"/>
              <a:gd name="connsiteX2" fmla="*/ 3512225 w 3512225"/>
              <a:gd name="connsiteY2" fmla="*/ 493192 h 2175960"/>
              <a:gd name="connsiteX3" fmla="*/ 3066514 w 3512225"/>
              <a:gd name="connsiteY3" fmla="*/ 1030804 h 2175960"/>
              <a:gd name="connsiteX4" fmla="*/ 1692616 w 3512225"/>
              <a:gd name="connsiteY4" fmla="*/ 801055 h 2175960"/>
              <a:gd name="connsiteX5" fmla="*/ 738819 w 3512225"/>
              <a:gd name="connsiteY5" fmla="*/ 2175637 h 2175960"/>
              <a:gd name="connsiteX6" fmla="*/ 0 w 3512225"/>
              <a:gd name="connsiteY6" fmla="*/ 2175960 h 2175960"/>
              <a:gd name="connsiteX0" fmla="*/ 0 w 3512225"/>
              <a:gd name="connsiteY0" fmla="*/ 2202324 h 2202324"/>
              <a:gd name="connsiteX1" fmla="*/ 1424992 w 3512225"/>
              <a:gd name="connsiteY1" fmla="*/ 142226 h 2202324"/>
              <a:gd name="connsiteX2" fmla="*/ 3512225 w 3512225"/>
              <a:gd name="connsiteY2" fmla="*/ 519556 h 2202324"/>
              <a:gd name="connsiteX3" fmla="*/ 3066514 w 3512225"/>
              <a:gd name="connsiteY3" fmla="*/ 1057168 h 2202324"/>
              <a:gd name="connsiteX4" fmla="*/ 1692616 w 3512225"/>
              <a:gd name="connsiteY4" fmla="*/ 827419 h 2202324"/>
              <a:gd name="connsiteX5" fmla="*/ 738819 w 3512225"/>
              <a:gd name="connsiteY5" fmla="*/ 2202001 h 2202324"/>
              <a:gd name="connsiteX6" fmla="*/ 0 w 3512225"/>
              <a:gd name="connsiteY6" fmla="*/ 2202324 h 2202324"/>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692616 w 3512225"/>
              <a:gd name="connsiteY4" fmla="*/ 82900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692616 w 3512225"/>
              <a:gd name="connsiteY4" fmla="*/ 82900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192405 h 2192405"/>
              <a:gd name="connsiteX1" fmla="*/ 1424992 w 3512225"/>
              <a:gd name="connsiteY1" fmla="*/ 132307 h 2192405"/>
              <a:gd name="connsiteX2" fmla="*/ 3512225 w 3512225"/>
              <a:gd name="connsiteY2" fmla="*/ 509637 h 2192405"/>
              <a:gd name="connsiteX3" fmla="*/ 3066514 w 3512225"/>
              <a:gd name="connsiteY3" fmla="*/ 1047249 h 2192405"/>
              <a:gd name="connsiteX4" fmla="*/ 1720186 w 3512225"/>
              <a:gd name="connsiteY4" fmla="*/ 826690 h 2192405"/>
              <a:gd name="connsiteX5" fmla="*/ 738819 w 3512225"/>
              <a:gd name="connsiteY5" fmla="*/ 2192082 h 2192405"/>
              <a:gd name="connsiteX6" fmla="*/ 0 w 3512225"/>
              <a:gd name="connsiteY6" fmla="*/ 2192405 h 2192405"/>
              <a:gd name="connsiteX0" fmla="*/ 0 w 3512225"/>
              <a:gd name="connsiteY0" fmla="*/ 2192405 h 2192405"/>
              <a:gd name="connsiteX1" fmla="*/ 1424992 w 3512225"/>
              <a:gd name="connsiteY1" fmla="*/ 132307 h 2192405"/>
              <a:gd name="connsiteX2" fmla="*/ 3512225 w 3512225"/>
              <a:gd name="connsiteY2" fmla="*/ 509637 h 2192405"/>
              <a:gd name="connsiteX3" fmla="*/ 3066514 w 3512225"/>
              <a:gd name="connsiteY3" fmla="*/ 1047249 h 2192405"/>
              <a:gd name="connsiteX4" fmla="*/ 1720186 w 3512225"/>
              <a:gd name="connsiteY4" fmla="*/ 826690 h 2192405"/>
              <a:gd name="connsiteX5" fmla="*/ 738819 w 3512225"/>
              <a:gd name="connsiteY5" fmla="*/ 2192082 h 2192405"/>
              <a:gd name="connsiteX6" fmla="*/ 0 w 3512225"/>
              <a:gd name="connsiteY6" fmla="*/ 2192405 h 2192405"/>
              <a:gd name="connsiteX0" fmla="*/ 0 w 3525606"/>
              <a:gd name="connsiteY0" fmla="*/ 2218137 h 2218137"/>
              <a:gd name="connsiteX1" fmla="*/ 1438373 w 3525606"/>
              <a:gd name="connsiteY1" fmla="*/ 149118 h 2218137"/>
              <a:gd name="connsiteX2" fmla="*/ 3525606 w 3525606"/>
              <a:gd name="connsiteY2" fmla="*/ 526448 h 2218137"/>
              <a:gd name="connsiteX3" fmla="*/ 3079895 w 3525606"/>
              <a:gd name="connsiteY3" fmla="*/ 1064060 h 2218137"/>
              <a:gd name="connsiteX4" fmla="*/ 1733567 w 3525606"/>
              <a:gd name="connsiteY4" fmla="*/ 843501 h 2218137"/>
              <a:gd name="connsiteX5" fmla="*/ 752200 w 3525606"/>
              <a:gd name="connsiteY5" fmla="*/ 2208893 h 2218137"/>
              <a:gd name="connsiteX6" fmla="*/ 0 w 3525606"/>
              <a:gd name="connsiteY6" fmla="*/ 2218137 h 2218137"/>
              <a:gd name="connsiteX0" fmla="*/ 0 w 3525606"/>
              <a:gd name="connsiteY0" fmla="*/ 2218137 h 2218137"/>
              <a:gd name="connsiteX1" fmla="*/ 1438373 w 3525606"/>
              <a:gd name="connsiteY1" fmla="*/ 149118 h 2218137"/>
              <a:gd name="connsiteX2" fmla="*/ 3525606 w 3525606"/>
              <a:gd name="connsiteY2" fmla="*/ 526448 h 2218137"/>
              <a:gd name="connsiteX3" fmla="*/ 3079895 w 3525606"/>
              <a:gd name="connsiteY3" fmla="*/ 1064060 h 2218137"/>
              <a:gd name="connsiteX4" fmla="*/ 1733567 w 3525606"/>
              <a:gd name="connsiteY4" fmla="*/ 843501 h 2218137"/>
              <a:gd name="connsiteX5" fmla="*/ 752200 w 3525606"/>
              <a:gd name="connsiteY5" fmla="*/ 2208893 h 2218137"/>
              <a:gd name="connsiteX6" fmla="*/ 0 w 3525606"/>
              <a:gd name="connsiteY6" fmla="*/ 2218137 h 2218137"/>
              <a:gd name="connsiteX0" fmla="*/ 0 w 3525606"/>
              <a:gd name="connsiteY0" fmla="*/ 2159068 h 2159068"/>
              <a:gd name="connsiteX1" fmla="*/ 1438373 w 3525606"/>
              <a:gd name="connsiteY1" fmla="*/ 90049 h 2159068"/>
              <a:gd name="connsiteX2" fmla="*/ 3525606 w 3525606"/>
              <a:gd name="connsiteY2" fmla="*/ 467379 h 2159068"/>
              <a:gd name="connsiteX3" fmla="*/ 3079895 w 3525606"/>
              <a:gd name="connsiteY3" fmla="*/ 1004991 h 2159068"/>
              <a:gd name="connsiteX4" fmla="*/ 1733567 w 3525606"/>
              <a:gd name="connsiteY4" fmla="*/ 784432 h 2159068"/>
              <a:gd name="connsiteX5" fmla="*/ 752200 w 3525606"/>
              <a:gd name="connsiteY5" fmla="*/ 2149824 h 2159068"/>
              <a:gd name="connsiteX6" fmla="*/ 0 w 3525606"/>
              <a:gd name="connsiteY6" fmla="*/ 2159068 h 2159068"/>
              <a:gd name="connsiteX0" fmla="*/ 0 w 3525606"/>
              <a:gd name="connsiteY0" fmla="*/ 2188701 h 2188701"/>
              <a:gd name="connsiteX1" fmla="*/ 1438373 w 3525606"/>
              <a:gd name="connsiteY1" fmla="*/ 119682 h 2188701"/>
              <a:gd name="connsiteX2" fmla="*/ 3525606 w 3525606"/>
              <a:gd name="connsiteY2" fmla="*/ 497012 h 2188701"/>
              <a:gd name="connsiteX3" fmla="*/ 3079895 w 3525606"/>
              <a:gd name="connsiteY3" fmla="*/ 1034624 h 2188701"/>
              <a:gd name="connsiteX4" fmla="*/ 1733567 w 3525606"/>
              <a:gd name="connsiteY4" fmla="*/ 814065 h 2188701"/>
              <a:gd name="connsiteX5" fmla="*/ 752200 w 3525606"/>
              <a:gd name="connsiteY5" fmla="*/ 2179457 h 2188701"/>
              <a:gd name="connsiteX6" fmla="*/ 0 w 3525606"/>
              <a:gd name="connsiteY6" fmla="*/ 2188701 h 2188701"/>
              <a:gd name="connsiteX0" fmla="*/ 0 w 3525606"/>
              <a:gd name="connsiteY0" fmla="*/ 2179690 h 2179690"/>
              <a:gd name="connsiteX1" fmla="*/ 1438373 w 3525606"/>
              <a:gd name="connsiteY1" fmla="*/ 110671 h 2179690"/>
              <a:gd name="connsiteX2" fmla="*/ 3525606 w 3525606"/>
              <a:gd name="connsiteY2" fmla="*/ 488001 h 2179690"/>
              <a:gd name="connsiteX3" fmla="*/ 3079895 w 3525606"/>
              <a:gd name="connsiteY3" fmla="*/ 1025613 h 2179690"/>
              <a:gd name="connsiteX4" fmla="*/ 1733567 w 3525606"/>
              <a:gd name="connsiteY4" fmla="*/ 805054 h 2179690"/>
              <a:gd name="connsiteX5" fmla="*/ 752200 w 3525606"/>
              <a:gd name="connsiteY5" fmla="*/ 2170446 h 2179690"/>
              <a:gd name="connsiteX6" fmla="*/ 0 w 3525606"/>
              <a:gd name="connsiteY6" fmla="*/ 2179690 h 2179690"/>
              <a:gd name="connsiteX0" fmla="*/ 0 w 3525606"/>
              <a:gd name="connsiteY0" fmla="*/ 2197481 h 2197481"/>
              <a:gd name="connsiteX1" fmla="*/ 1438373 w 3525606"/>
              <a:gd name="connsiteY1" fmla="*/ 128462 h 2197481"/>
              <a:gd name="connsiteX2" fmla="*/ 3525606 w 3525606"/>
              <a:gd name="connsiteY2" fmla="*/ 505792 h 2197481"/>
              <a:gd name="connsiteX3" fmla="*/ 3079895 w 3525606"/>
              <a:gd name="connsiteY3" fmla="*/ 1043404 h 2197481"/>
              <a:gd name="connsiteX4" fmla="*/ 1733567 w 3525606"/>
              <a:gd name="connsiteY4" fmla="*/ 822845 h 2197481"/>
              <a:gd name="connsiteX5" fmla="*/ 752200 w 3525606"/>
              <a:gd name="connsiteY5" fmla="*/ 2188237 h 2197481"/>
              <a:gd name="connsiteX6" fmla="*/ 0 w 3525606"/>
              <a:gd name="connsiteY6" fmla="*/ 2197481 h 2197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5606" h="2197481">
                <a:moveTo>
                  <a:pt x="0" y="2197481"/>
                </a:moveTo>
                <a:cubicBezTo>
                  <a:pt x="17430" y="939077"/>
                  <a:pt x="1027418" y="261168"/>
                  <a:pt x="1438373" y="128462"/>
                </a:cubicBezTo>
                <a:cubicBezTo>
                  <a:pt x="2167240" y="-106905"/>
                  <a:pt x="2829355" y="-39895"/>
                  <a:pt x="3525606" y="505792"/>
                </a:cubicBezTo>
                <a:lnTo>
                  <a:pt x="3079895" y="1043404"/>
                </a:lnTo>
                <a:cubicBezTo>
                  <a:pt x="2769040" y="777849"/>
                  <a:pt x="2282881" y="578252"/>
                  <a:pt x="1733567" y="822845"/>
                </a:cubicBezTo>
                <a:cubicBezTo>
                  <a:pt x="1184253" y="1067438"/>
                  <a:pt x="751913" y="1577170"/>
                  <a:pt x="752200" y="2188237"/>
                </a:cubicBezTo>
                <a:lnTo>
                  <a:pt x="0" y="2197481"/>
                </a:lnTo>
                <a:close/>
              </a:path>
            </a:pathLst>
          </a:custGeom>
          <a:solidFill>
            <a:srgbClr val="00B050"/>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defTabSz="914126">
              <a:defRPr/>
            </a:pPr>
            <a:r>
              <a:rPr lang="en-US" sz="1400">
                <a:solidFill>
                  <a:srgbClr val="FFFFFF"/>
                </a:solidFill>
                <a:latin typeface="Calibri Light" panose="020F0302020204030204" pitchFamily="34" charset="0"/>
                <a:cs typeface="Calibri Light" panose="020F0302020204030204" pitchFamily="34" charset="0"/>
              </a:rPr>
              <a:t>       </a:t>
            </a:r>
            <a:endParaRPr lang="en-GB" sz="1400">
              <a:solidFill>
                <a:srgbClr val="FFFFFF"/>
              </a:solidFill>
              <a:latin typeface="Calibri Light" panose="020F0302020204030204" pitchFamily="34" charset="0"/>
              <a:cs typeface="Calibri Light" panose="020F0302020204030204" pitchFamily="34" charset="0"/>
            </a:endParaRPr>
          </a:p>
        </p:txBody>
      </p:sp>
      <p:pic>
        <p:nvPicPr>
          <p:cNvPr id="95" name="Picture 94">
            <a:extLst>
              <a:ext uri="{FF2B5EF4-FFF2-40B4-BE49-F238E27FC236}">
                <a16:creationId xmlns:a16="http://schemas.microsoft.com/office/drawing/2014/main" id="{F443797D-C540-B34E-AC29-98C0E222E9A1}"/>
              </a:ext>
            </a:extLst>
          </p:cNvPr>
          <p:cNvPicPr>
            <a:picLocks noChangeAspect="1"/>
          </p:cNvPicPr>
          <p:nvPr/>
        </p:nvPicPr>
        <p:blipFill rotWithShape="1">
          <a:blip r:embed="rId3" cstate="screen">
            <a:clrChange>
              <a:clrFrom>
                <a:srgbClr val="EFEDE7"/>
              </a:clrFrom>
              <a:clrTo>
                <a:srgbClr val="EFEDE7">
                  <a:alpha val="0"/>
                </a:srgbClr>
              </a:clrTo>
            </a:clrChange>
            <a:extLst>
              <a:ext uri="{28A0092B-C50C-407E-A947-70E740481C1C}">
                <a14:useLocalDpi xmlns:a14="http://schemas.microsoft.com/office/drawing/2010/main"/>
              </a:ext>
            </a:extLst>
          </a:blip>
          <a:srcRect/>
          <a:stretch/>
        </p:blipFill>
        <p:spPr>
          <a:xfrm>
            <a:off x="4717991" y="2941102"/>
            <a:ext cx="1595140" cy="1540361"/>
          </a:xfrm>
          <a:prstGeom prst="rect">
            <a:avLst/>
          </a:prstGeom>
          <a:ln>
            <a:noFill/>
          </a:ln>
        </p:spPr>
      </p:pic>
      <p:sp>
        <p:nvSpPr>
          <p:cNvPr id="96" name="Block Arc 95">
            <a:extLst>
              <a:ext uri="{FF2B5EF4-FFF2-40B4-BE49-F238E27FC236}">
                <a16:creationId xmlns:a16="http://schemas.microsoft.com/office/drawing/2014/main" id="{4658DA11-B687-C745-A669-76061F654C0C}"/>
              </a:ext>
            </a:extLst>
          </p:cNvPr>
          <p:cNvSpPr/>
          <p:nvPr/>
        </p:nvSpPr>
        <p:spPr bwMode="auto">
          <a:xfrm rot="10800000">
            <a:off x="4165914" y="2364450"/>
            <a:ext cx="2699297" cy="2699297"/>
          </a:xfrm>
          <a:prstGeom prst="blockArc">
            <a:avLst>
              <a:gd name="adj1" fmla="val 10854176"/>
              <a:gd name="adj2" fmla="val 4532672"/>
              <a:gd name="adj3" fmla="val 9466"/>
            </a:avLst>
          </a:prstGeom>
          <a:solidFill>
            <a:srgbClr val="006CA6">
              <a:alpha val="30000"/>
            </a:srgbClr>
          </a:solidFill>
          <a:ln w="9525" cap="flat" cmpd="sng" algn="ctr">
            <a:no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hangingPunct="0">
              <a:spcBef>
                <a:spcPct val="50000"/>
              </a:spcBef>
              <a:defRPr/>
            </a:pPr>
            <a:endParaRPr lang="en-GB">
              <a:solidFill>
                <a:srgbClr val="FFFFFF"/>
              </a:solidFill>
            </a:endParaRPr>
          </a:p>
        </p:txBody>
      </p:sp>
      <p:sp>
        <p:nvSpPr>
          <p:cNvPr id="97" name="Block Arc 96">
            <a:extLst>
              <a:ext uri="{FF2B5EF4-FFF2-40B4-BE49-F238E27FC236}">
                <a16:creationId xmlns:a16="http://schemas.microsoft.com/office/drawing/2014/main" id="{136E88BC-FE7D-C74F-A5D6-E4909EA01EDE}"/>
              </a:ext>
            </a:extLst>
          </p:cNvPr>
          <p:cNvSpPr/>
          <p:nvPr/>
        </p:nvSpPr>
        <p:spPr bwMode="auto">
          <a:xfrm rot="10800000">
            <a:off x="4479078" y="2680779"/>
            <a:ext cx="2069461" cy="2069461"/>
          </a:xfrm>
          <a:prstGeom prst="blockArc">
            <a:avLst>
              <a:gd name="adj1" fmla="val 16338731"/>
              <a:gd name="adj2" fmla="val 10777167"/>
              <a:gd name="adj3" fmla="val 10840"/>
            </a:avLst>
          </a:prstGeom>
          <a:solidFill>
            <a:srgbClr val="00B050">
              <a:alpha val="30000"/>
            </a:srgbClr>
          </a:solidFill>
          <a:ln w="9525" cap="flat" cmpd="sng" algn="ctr">
            <a:no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hangingPunct="0">
              <a:spcBef>
                <a:spcPct val="50000"/>
              </a:spcBef>
              <a:defRPr/>
            </a:pPr>
            <a:endParaRPr lang="en-GB">
              <a:solidFill>
                <a:srgbClr val="FFFFFF"/>
              </a:solidFill>
            </a:endParaRPr>
          </a:p>
        </p:txBody>
      </p:sp>
      <p:grpSp>
        <p:nvGrpSpPr>
          <p:cNvPr id="98" name="Group 97">
            <a:extLst>
              <a:ext uri="{FF2B5EF4-FFF2-40B4-BE49-F238E27FC236}">
                <a16:creationId xmlns:a16="http://schemas.microsoft.com/office/drawing/2014/main" id="{02DBD4E9-4BAE-7441-B74B-B7CD0A715A40}"/>
              </a:ext>
            </a:extLst>
          </p:cNvPr>
          <p:cNvGrpSpPr/>
          <p:nvPr/>
        </p:nvGrpSpPr>
        <p:grpSpPr>
          <a:xfrm>
            <a:off x="6336848" y="4622280"/>
            <a:ext cx="2131482" cy="684080"/>
            <a:chOff x="8174248" y="3884728"/>
            <a:chExt cx="2131482" cy="684080"/>
          </a:xfrm>
          <a:solidFill>
            <a:schemeClr val="bg1"/>
          </a:solidFill>
        </p:grpSpPr>
        <p:sp>
          <p:nvSpPr>
            <p:cNvPr id="99" name="Rectangle 98">
              <a:extLst>
                <a:ext uri="{FF2B5EF4-FFF2-40B4-BE49-F238E27FC236}">
                  <a16:creationId xmlns:a16="http://schemas.microsoft.com/office/drawing/2014/main" id="{41625EDF-788A-AE40-8F30-F4F94C761EAF}"/>
                </a:ext>
              </a:extLst>
            </p:cNvPr>
            <p:cNvSpPr/>
            <p:nvPr/>
          </p:nvSpPr>
          <p:spPr>
            <a:xfrm>
              <a:off x="8174248" y="3884728"/>
              <a:ext cx="2131482" cy="684080"/>
            </a:xfrm>
            <a:prstGeom prst="rect">
              <a:avLst/>
            </a:prstGeom>
            <a:solidFill>
              <a:schemeClr val="bg1"/>
            </a:solidFill>
            <a:ln w="158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126">
                <a:defRPr/>
              </a:pPr>
              <a:r>
                <a:rPr lang="en-US" sz="1400" b="1">
                  <a:solidFill>
                    <a:srgbClr val="C00000"/>
                  </a:solidFill>
                  <a:latin typeface="Calibri Light" panose="020F0302020204030204" pitchFamily="34" charset="0"/>
                  <a:cs typeface="Calibri Light" panose="020F0302020204030204" pitchFamily="34" charset="0"/>
                </a:rPr>
                <a:t>Hybrid cloud management</a:t>
              </a:r>
            </a:p>
          </p:txBody>
        </p:sp>
        <p:pic>
          <p:nvPicPr>
            <p:cNvPr id="100" name="Picture 2" descr="Morpheus | Multi-Cloud Management &amp; DevOps Orchestration for Hybrid IT">
              <a:extLst>
                <a:ext uri="{FF2B5EF4-FFF2-40B4-BE49-F238E27FC236}">
                  <a16:creationId xmlns:a16="http://schemas.microsoft.com/office/drawing/2014/main" id="{2101C240-7C62-7C49-A157-962CA11822FF}"/>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249031" y="4189404"/>
              <a:ext cx="1326686" cy="331673"/>
            </a:xfrm>
            <a:prstGeom prst="rect">
              <a:avLst/>
            </a:prstGeom>
            <a:grpFill/>
          </p:spPr>
        </p:pic>
      </p:grpSp>
      <p:sp>
        <p:nvSpPr>
          <p:cNvPr id="101" name="Block Arc 69">
            <a:extLst>
              <a:ext uri="{FF2B5EF4-FFF2-40B4-BE49-F238E27FC236}">
                <a16:creationId xmlns:a16="http://schemas.microsoft.com/office/drawing/2014/main" id="{B0B85C84-07FB-664D-8494-F429D2A38AFC}"/>
              </a:ext>
            </a:extLst>
          </p:cNvPr>
          <p:cNvSpPr/>
          <p:nvPr/>
        </p:nvSpPr>
        <p:spPr bwMode="auto">
          <a:xfrm>
            <a:off x="6424003" y="2016116"/>
            <a:ext cx="1096626" cy="1147848"/>
          </a:xfrm>
          <a:custGeom>
            <a:avLst/>
            <a:gdLst>
              <a:gd name="connsiteX0" fmla="*/ 3530360 w 4318875"/>
              <a:gd name="connsiteY0" fmla="*/ 490983 h 4318875"/>
              <a:gd name="connsiteX1" fmla="*/ 4181881 w 4318875"/>
              <a:gd name="connsiteY1" fmla="*/ 1402543 h 4318875"/>
              <a:gd name="connsiteX2" fmla="*/ 3515608 w 4318875"/>
              <a:gd name="connsiteY2" fmla="*/ 1651894 h 4318875"/>
              <a:gd name="connsiteX3" fmla="*/ 3078724 w 4318875"/>
              <a:gd name="connsiteY3" fmla="*/ 1040639 h 4318875"/>
              <a:gd name="connsiteX4" fmla="*/ 3530360 w 4318875"/>
              <a:gd name="connsiteY4" fmla="*/ 490983 h 4318875"/>
              <a:gd name="connsiteX0" fmla="*/ 451636 w 1103157"/>
              <a:gd name="connsiteY0" fmla="*/ 0 h 1147848"/>
              <a:gd name="connsiteX1" fmla="*/ 1103157 w 1103157"/>
              <a:gd name="connsiteY1" fmla="*/ 898497 h 1147848"/>
              <a:gd name="connsiteX2" fmla="*/ 436884 w 1103157"/>
              <a:gd name="connsiteY2" fmla="*/ 1147848 h 1147848"/>
              <a:gd name="connsiteX3" fmla="*/ 0 w 1103157"/>
              <a:gd name="connsiteY3" fmla="*/ 536593 h 1147848"/>
              <a:gd name="connsiteX4" fmla="*/ 451636 w 1103157"/>
              <a:gd name="connsiteY4" fmla="*/ 0 h 1147848"/>
              <a:gd name="connsiteX0" fmla="*/ 451636 w 1096626"/>
              <a:gd name="connsiteY0" fmla="*/ 0 h 1147848"/>
              <a:gd name="connsiteX1" fmla="*/ 1096626 w 1096626"/>
              <a:gd name="connsiteY1" fmla="*/ 898497 h 1147848"/>
              <a:gd name="connsiteX2" fmla="*/ 436884 w 1096626"/>
              <a:gd name="connsiteY2" fmla="*/ 1147848 h 1147848"/>
              <a:gd name="connsiteX3" fmla="*/ 0 w 1096626"/>
              <a:gd name="connsiteY3" fmla="*/ 536593 h 1147848"/>
              <a:gd name="connsiteX4" fmla="*/ 451636 w 1096626"/>
              <a:gd name="connsiteY4" fmla="*/ 0 h 11478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6626" h="1147848">
                <a:moveTo>
                  <a:pt x="451636" y="0"/>
                </a:moveTo>
                <a:cubicBezTo>
                  <a:pt x="745229" y="241238"/>
                  <a:pt x="963437" y="542613"/>
                  <a:pt x="1096626" y="898497"/>
                </a:cubicBezTo>
                <a:lnTo>
                  <a:pt x="436884" y="1147848"/>
                </a:lnTo>
                <a:cubicBezTo>
                  <a:pt x="347573" y="909207"/>
                  <a:pt x="196872" y="698357"/>
                  <a:pt x="0" y="536593"/>
                </a:cubicBezTo>
                <a:cubicBezTo>
                  <a:pt x="150545" y="353374"/>
                  <a:pt x="301091" y="183219"/>
                  <a:pt x="451636" y="0"/>
                </a:cubicBezTo>
                <a:close/>
              </a:path>
            </a:pathLst>
          </a:custGeom>
          <a:solidFill>
            <a:srgbClr val="8AD8AC"/>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defTabSz="914126" eaLnBrk="0" hangingPunct="0">
              <a:defRPr/>
            </a:pPr>
            <a:endParaRPr lang="en-GB" sz="1400">
              <a:solidFill>
                <a:srgbClr val="FFFFFF"/>
              </a:solidFill>
            </a:endParaRPr>
          </a:p>
        </p:txBody>
      </p:sp>
      <p:sp>
        <p:nvSpPr>
          <p:cNvPr id="102" name="Rectangle 101">
            <a:extLst>
              <a:ext uri="{FF2B5EF4-FFF2-40B4-BE49-F238E27FC236}">
                <a16:creationId xmlns:a16="http://schemas.microsoft.com/office/drawing/2014/main" id="{0BFAEA71-8A90-604B-8B2B-6342AF7BD16F}"/>
              </a:ext>
            </a:extLst>
          </p:cNvPr>
          <p:cNvSpPr/>
          <p:nvPr/>
        </p:nvSpPr>
        <p:spPr>
          <a:xfrm>
            <a:off x="6629426" y="2318647"/>
            <a:ext cx="1237629" cy="523220"/>
          </a:xfrm>
          <a:prstGeom prst="rect">
            <a:avLst/>
          </a:prstGeom>
        </p:spPr>
        <p:txBody>
          <a:bodyPr wrap="square">
            <a:spAutoFit/>
          </a:bodyPr>
          <a:lstStyle/>
          <a:p>
            <a:pPr defTabSz="914126" eaLnBrk="0" hangingPunct="0">
              <a:defRPr/>
            </a:pPr>
            <a:endParaRPr lang="en-GB" sz="1400">
              <a:solidFill>
                <a:srgbClr val="FFFFFF"/>
              </a:solidFill>
              <a:latin typeface="Calibri Light" panose="020F0302020204030204" pitchFamily="34" charset="0"/>
              <a:cs typeface="Calibri Light" panose="020F0302020204030204" pitchFamily="34" charset="0"/>
            </a:endParaRPr>
          </a:p>
          <a:p>
            <a:pPr defTabSz="914126" eaLnBrk="0" hangingPunct="0">
              <a:defRPr/>
            </a:pPr>
            <a:r>
              <a:rPr lang="en-GB" sz="1400">
                <a:solidFill>
                  <a:srgbClr val="FFFFFF"/>
                </a:solidFill>
                <a:latin typeface="Calibri Light" panose="020F0302020204030204" pitchFamily="34" charset="0"/>
                <a:cs typeface="Calibri Light" panose="020F0302020204030204" pitchFamily="34" charset="0"/>
              </a:rPr>
              <a:t>Elasticity</a:t>
            </a:r>
          </a:p>
        </p:txBody>
      </p:sp>
      <p:sp>
        <p:nvSpPr>
          <p:cNvPr id="103" name="Circular Arrow 102">
            <a:extLst>
              <a:ext uri="{FF2B5EF4-FFF2-40B4-BE49-F238E27FC236}">
                <a16:creationId xmlns:a16="http://schemas.microsoft.com/office/drawing/2014/main" id="{0A775E8B-8981-1641-B92E-94F3455B2631}"/>
              </a:ext>
            </a:extLst>
          </p:cNvPr>
          <p:cNvSpPr/>
          <p:nvPr/>
        </p:nvSpPr>
        <p:spPr bwMode="auto">
          <a:xfrm rot="21427465">
            <a:off x="3566877" y="1835548"/>
            <a:ext cx="4007703" cy="4496399"/>
          </a:xfrm>
          <a:prstGeom prst="circularArrow">
            <a:avLst>
              <a:gd name="adj1" fmla="val 1997"/>
              <a:gd name="adj2" fmla="val 201899"/>
              <a:gd name="adj3" fmla="val 18678958"/>
              <a:gd name="adj4" fmla="val 17618471"/>
              <a:gd name="adj5" fmla="val 3246"/>
            </a:avLst>
          </a:prstGeom>
          <a:gradFill>
            <a:gsLst>
              <a:gs pos="0">
                <a:schemeClr val="accent1">
                  <a:lumMod val="5000"/>
                  <a:lumOff val="95000"/>
                  <a:alpha val="0"/>
                </a:schemeClr>
              </a:gs>
              <a:gs pos="74000">
                <a:schemeClr val="tx1"/>
              </a:gs>
              <a:gs pos="83000">
                <a:schemeClr val="tx1"/>
              </a:gs>
              <a:gs pos="100000">
                <a:schemeClr val="tx1"/>
              </a:gs>
            </a:gsLst>
            <a:lin ang="5400000" scaled="1"/>
          </a:gradFill>
          <a:ln w="9525" cap="flat" cmpd="sng" algn="ctr">
            <a:no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hangingPunct="0">
              <a:spcBef>
                <a:spcPct val="50000"/>
              </a:spcBef>
              <a:defRPr/>
            </a:pPr>
            <a:endParaRPr lang="en-GB">
              <a:solidFill>
                <a:srgbClr val="FFFFFF"/>
              </a:solidFill>
            </a:endParaRPr>
          </a:p>
        </p:txBody>
      </p:sp>
      <p:sp>
        <p:nvSpPr>
          <p:cNvPr id="104" name="Rectangle 103">
            <a:extLst>
              <a:ext uri="{FF2B5EF4-FFF2-40B4-BE49-F238E27FC236}">
                <a16:creationId xmlns:a16="http://schemas.microsoft.com/office/drawing/2014/main" id="{686D1EDF-BE4D-6345-B986-6E5ADD45A1BE}"/>
              </a:ext>
            </a:extLst>
          </p:cNvPr>
          <p:cNvSpPr/>
          <p:nvPr/>
        </p:nvSpPr>
        <p:spPr>
          <a:xfrm>
            <a:off x="4026459" y="1900097"/>
            <a:ext cx="1120798" cy="523220"/>
          </a:xfrm>
          <a:prstGeom prst="rect">
            <a:avLst/>
          </a:prstGeom>
        </p:spPr>
        <p:txBody>
          <a:bodyPr wrap="square">
            <a:spAutoFit/>
          </a:bodyPr>
          <a:lstStyle/>
          <a:p>
            <a:pPr algn="ctr" defTabSz="914126">
              <a:defRPr/>
            </a:pPr>
            <a:r>
              <a:rPr lang="en-US" sz="1400">
                <a:solidFill>
                  <a:srgbClr val="FFFFFF"/>
                </a:solidFill>
                <a:latin typeface="Calibri Light" panose="020F0302020204030204" pitchFamily="34" charset="0"/>
                <a:cs typeface="Calibri Light" panose="020F0302020204030204" pitchFamily="34" charset="0"/>
              </a:rPr>
              <a:t>    EUMETSAT</a:t>
            </a:r>
          </a:p>
          <a:p>
            <a:pPr algn="ctr" defTabSz="914126">
              <a:defRPr/>
            </a:pPr>
            <a:r>
              <a:rPr lang="en-US" sz="1400">
                <a:solidFill>
                  <a:srgbClr val="FFFFFF"/>
                </a:solidFill>
                <a:latin typeface="Calibri Light" panose="020F0302020204030204" pitchFamily="34" charset="0"/>
                <a:cs typeface="Calibri Light" panose="020F0302020204030204" pitchFamily="34" charset="0"/>
              </a:rPr>
              <a:t>  cloud</a:t>
            </a:r>
            <a:endParaRPr lang="en-GB" sz="1400">
              <a:solidFill>
                <a:srgbClr val="FFFFFF"/>
              </a:solidFill>
              <a:latin typeface="Calibri Light" panose="020F0302020204030204" pitchFamily="34" charset="0"/>
              <a:cs typeface="Calibri Light" panose="020F0302020204030204" pitchFamily="34" charset="0"/>
            </a:endParaRPr>
          </a:p>
        </p:txBody>
      </p:sp>
      <p:sp>
        <p:nvSpPr>
          <p:cNvPr id="105" name="Block Arc 104">
            <a:extLst>
              <a:ext uri="{FF2B5EF4-FFF2-40B4-BE49-F238E27FC236}">
                <a16:creationId xmlns:a16="http://schemas.microsoft.com/office/drawing/2014/main" id="{A7FDDAEB-A6B8-EB45-A111-5DC12D059057}"/>
              </a:ext>
            </a:extLst>
          </p:cNvPr>
          <p:cNvSpPr>
            <a:spLocks noChangeAspect="1"/>
          </p:cNvSpPr>
          <p:nvPr/>
        </p:nvSpPr>
        <p:spPr bwMode="auto">
          <a:xfrm rot="10800000">
            <a:off x="4069799" y="2263557"/>
            <a:ext cx="2898472" cy="2898472"/>
          </a:xfrm>
          <a:prstGeom prst="blockArc">
            <a:avLst>
              <a:gd name="adj1" fmla="val 18899998"/>
              <a:gd name="adj2" fmla="val 19395328"/>
              <a:gd name="adj3" fmla="val 9356"/>
            </a:avLst>
          </a:prstGeom>
          <a:solidFill>
            <a:schemeClr val="bg1">
              <a:lumMod val="50000"/>
            </a:schemeClr>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hangingPunct="0">
              <a:spcBef>
                <a:spcPct val="50000"/>
              </a:spcBef>
              <a:defRPr/>
            </a:pPr>
            <a:endParaRPr lang="en-GB">
              <a:solidFill>
                <a:srgbClr val="FFFFFF"/>
              </a:solidFill>
            </a:endParaRPr>
          </a:p>
        </p:txBody>
      </p:sp>
      <p:sp>
        <p:nvSpPr>
          <p:cNvPr id="106" name="Rectangle 105">
            <a:extLst>
              <a:ext uri="{FF2B5EF4-FFF2-40B4-BE49-F238E27FC236}">
                <a16:creationId xmlns:a16="http://schemas.microsoft.com/office/drawing/2014/main" id="{153911DB-0944-AC4E-B80C-E43FB025B7F3}"/>
              </a:ext>
            </a:extLst>
          </p:cNvPr>
          <p:cNvSpPr/>
          <p:nvPr/>
        </p:nvSpPr>
        <p:spPr>
          <a:xfrm rot="19329313">
            <a:off x="4330383" y="4439507"/>
            <a:ext cx="408072" cy="276927"/>
          </a:xfrm>
          <a:prstGeom prst="rect">
            <a:avLst/>
          </a:prstGeom>
        </p:spPr>
        <p:txBody>
          <a:bodyPr wrap="square">
            <a:spAutoFit/>
          </a:bodyPr>
          <a:lstStyle/>
          <a:p>
            <a:pPr defTabSz="914126">
              <a:defRPr/>
            </a:pPr>
            <a:r>
              <a:rPr lang="en-GB" sz="1200">
                <a:solidFill>
                  <a:srgbClr val="FFFFFF"/>
                </a:solidFill>
                <a:latin typeface="Calibri Light" panose="020F0302020204030204" pitchFamily="34" charset="0"/>
                <a:cs typeface="Calibri Light" panose="020F0302020204030204" pitchFamily="34" charset="0"/>
              </a:rPr>
              <a:t>VM</a:t>
            </a:r>
            <a:endParaRPr lang="en-GB" sz="1200">
              <a:solidFill>
                <a:srgbClr val="FFFFFF"/>
              </a:solidFill>
            </a:endParaRPr>
          </a:p>
        </p:txBody>
      </p:sp>
      <p:pic>
        <p:nvPicPr>
          <p:cNvPr id="107" name="Picture 106">
            <a:hlinkClick r:id="" action="ppaction://noaction"/>
            <a:extLst>
              <a:ext uri="{FF2B5EF4-FFF2-40B4-BE49-F238E27FC236}">
                <a16:creationId xmlns:a16="http://schemas.microsoft.com/office/drawing/2014/main" id="{48CC64F8-39A2-B448-A1DA-1447524E1961}"/>
              </a:ext>
            </a:extLst>
          </p:cNvPr>
          <p:cNvPicPr>
            <a:picLocks noChangeAspect="1"/>
          </p:cNvPicPr>
          <p:nvPr/>
        </p:nvPicPr>
        <p:blipFill rotWithShape="1">
          <a:blip r:embed="rId5" cstate="screen">
            <a:clrChange>
              <a:clrFrom>
                <a:srgbClr val="EFEDE7"/>
              </a:clrFrom>
              <a:clrTo>
                <a:srgbClr val="EFEDE7">
                  <a:alpha val="0"/>
                </a:srgbClr>
              </a:clrTo>
            </a:clrChange>
            <a:extLst>
              <a:ext uri="{28A0092B-C50C-407E-A947-70E740481C1C}">
                <a14:useLocalDpi xmlns:a14="http://schemas.microsoft.com/office/drawing/2010/main"/>
              </a:ext>
            </a:extLst>
          </a:blip>
          <a:srcRect l="37051" t="15725" r="37194" b="18743"/>
          <a:stretch/>
        </p:blipFill>
        <p:spPr>
          <a:xfrm>
            <a:off x="2161053" y="2572835"/>
            <a:ext cx="473649" cy="454753"/>
          </a:xfrm>
          <a:prstGeom prst="rect">
            <a:avLst/>
          </a:prstGeom>
          <a:ln>
            <a:noFill/>
          </a:ln>
        </p:spPr>
      </p:pic>
      <p:pic>
        <p:nvPicPr>
          <p:cNvPr id="108" name="Picture 107">
            <a:hlinkClick r:id="" action="ppaction://noaction"/>
            <a:extLst>
              <a:ext uri="{FF2B5EF4-FFF2-40B4-BE49-F238E27FC236}">
                <a16:creationId xmlns:a16="http://schemas.microsoft.com/office/drawing/2014/main" id="{C121CCA1-808F-B346-B605-A156C3E65929}"/>
              </a:ext>
            </a:extLst>
          </p:cNvPr>
          <p:cNvPicPr>
            <a:picLocks noChangeAspect="1"/>
          </p:cNvPicPr>
          <p:nvPr/>
        </p:nvPicPr>
        <p:blipFill rotWithShape="1">
          <a:blip r:embed="rId6" cstate="screen">
            <a:clrChange>
              <a:clrFrom>
                <a:srgbClr val="EFEDE7"/>
              </a:clrFrom>
              <a:clrTo>
                <a:srgbClr val="EFEDE7">
                  <a:alpha val="0"/>
                </a:srgbClr>
              </a:clrTo>
            </a:clrChange>
            <a:extLst>
              <a:ext uri="{28A0092B-C50C-407E-A947-70E740481C1C}">
                <a14:useLocalDpi xmlns:a14="http://schemas.microsoft.com/office/drawing/2010/main"/>
              </a:ext>
            </a:extLst>
          </a:blip>
          <a:srcRect l="37114" t="16183" r="37160" b="18925"/>
          <a:stretch/>
        </p:blipFill>
        <p:spPr>
          <a:xfrm>
            <a:off x="1684956" y="2572835"/>
            <a:ext cx="477818" cy="454753"/>
          </a:xfrm>
          <a:prstGeom prst="rect">
            <a:avLst/>
          </a:prstGeom>
          <a:ln>
            <a:noFill/>
          </a:ln>
        </p:spPr>
      </p:pic>
      <p:sp>
        <p:nvSpPr>
          <p:cNvPr id="109" name="Block Arc 108">
            <a:extLst>
              <a:ext uri="{FF2B5EF4-FFF2-40B4-BE49-F238E27FC236}">
                <a16:creationId xmlns:a16="http://schemas.microsoft.com/office/drawing/2014/main" id="{06D569D4-454A-2843-928D-86448812768F}"/>
              </a:ext>
            </a:extLst>
          </p:cNvPr>
          <p:cNvSpPr/>
          <p:nvPr/>
        </p:nvSpPr>
        <p:spPr bwMode="auto">
          <a:xfrm rot="10800000">
            <a:off x="4579762" y="2781787"/>
            <a:ext cx="1889508" cy="1889508"/>
          </a:xfrm>
          <a:prstGeom prst="blockArc">
            <a:avLst>
              <a:gd name="adj1" fmla="val 16952304"/>
              <a:gd name="adj2" fmla="val 9572566"/>
              <a:gd name="adj3" fmla="val 1044"/>
            </a:avLst>
          </a:prstGeom>
          <a:solidFill>
            <a:schemeClr val="accent1">
              <a:lumMod val="60000"/>
              <a:lumOff val="40000"/>
            </a:schemeClr>
          </a:solidFill>
          <a:ln w="9525" cap="flat" cmpd="sng" algn="ctr">
            <a:no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hangingPunct="0">
              <a:spcBef>
                <a:spcPct val="50000"/>
              </a:spcBef>
              <a:defRPr/>
            </a:pPr>
            <a:endParaRPr lang="en-GB">
              <a:solidFill>
                <a:srgbClr val="FFFFFF"/>
              </a:solidFill>
            </a:endParaRPr>
          </a:p>
        </p:txBody>
      </p:sp>
      <p:sp>
        <p:nvSpPr>
          <p:cNvPr id="110" name="Block Arc 109">
            <a:extLst>
              <a:ext uri="{FF2B5EF4-FFF2-40B4-BE49-F238E27FC236}">
                <a16:creationId xmlns:a16="http://schemas.microsoft.com/office/drawing/2014/main" id="{9584AA33-8BDF-8840-820F-C93C6527A496}"/>
              </a:ext>
            </a:extLst>
          </p:cNvPr>
          <p:cNvSpPr>
            <a:spLocks noChangeAspect="1"/>
          </p:cNvSpPr>
          <p:nvPr/>
        </p:nvSpPr>
        <p:spPr bwMode="auto">
          <a:xfrm rot="10800000">
            <a:off x="4064476" y="2249241"/>
            <a:ext cx="2898472" cy="2898472"/>
          </a:xfrm>
          <a:prstGeom prst="blockArc">
            <a:avLst>
              <a:gd name="adj1" fmla="val 2580253"/>
              <a:gd name="adj2" fmla="val 3193142"/>
              <a:gd name="adj3" fmla="val 20275"/>
            </a:avLst>
          </a:prstGeom>
          <a:solidFill>
            <a:schemeClr val="bg1">
              <a:lumMod val="50000"/>
            </a:schemeClr>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hangingPunct="0">
              <a:spcBef>
                <a:spcPct val="50000"/>
              </a:spcBef>
              <a:defRPr/>
            </a:pPr>
            <a:endParaRPr lang="en-GB">
              <a:solidFill>
                <a:srgbClr val="FFFFFF"/>
              </a:solidFill>
            </a:endParaRPr>
          </a:p>
        </p:txBody>
      </p:sp>
      <p:sp>
        <p:nvSpPr>
          <p:cNvPr id="111" name="Block Arc 110">
            <a:extLst>
              <a:ext uri="{FF2B5EF4-FFF2-40B4-BE49-F238E27FC236}">
                <a16:creationId xmlns:a16="http://schemas.microsoft.com/office/drawing/2014/main" id="{304679E4-7C59-854A-BCA1-F1E0FABA9AA4}"/>
              </a:ext>
            </a:extLst>
          </p:cNvPr>
          <p:cNvSpPr>
            <a:spLocks noChangeAspect="1"/>
          </p:cNvSpPr>
          <p:nvPr/>
        </p:nvSpPr>
        <p:spPr bwMode="auto">
          <a:xfrm rot="10800000">
            <a:off x="4072216" y="2259011"/>
            <a:ext cx="2898472" cy="2898472"/>
          </a:xfrm>
          <a:prstGeom prst="blockArc">
            <a:avLst>
              <a:gd name="adj1" fmla="val 16682122"/>
              <a:gd name="adj2" fmla="val 17340611"/>
              <a:gd name="adj3" fmla="val 19588"/>
            </a:avLst>
          </a:prstGeom>
          <a:solidFill>
            <a:schemeClr val="bg1">
              <a:lumMod val="50000"/>
            </a:schemeClr>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hangingPunct="0">
              <a:spcBef>
                <a:spcPct val="50000"/>
              </a:spcBef>
              <a:defRPr/>
            </a:pPr>
            <a:endParaRPr lang="en-GB">
              <a:solidFill>
                <a:srgbClr val="FFFFFF"/>
              </a:solidFill>
            </a:endParaRPr>
          </a:p>
        </p:txBody>
      </p:sp>
      <p:sp>
        <p:nvSpPr>
          <p:cNvPr id="112" name="Rectangle 111">
            <a:extLst>
              <a:ext uri="{FF2B5EF4-FFF2-40B4-BE49-F238E27FC236}">
                <a16:creationId xmlns:a16="http://schemas.microsoft.com/office/drawing/2014/main" id="{B34DEF92-A386-974A-B5CD-962CF8CA9B59}"/>
              </a:ext>
            </a:extLst>
          </p:cNvPr>
          <p:cNvSpPr/>
          <p:nvPr/>
        </p:nvSpPr>
        <p:spPr>
          <a:xfrm rot="2977642">
            <a:off x="4515372" y="2667796"/>
            <a:ext cx="399364" cy="276927"/>
          </a:xfrm>
          <a:prstGeom prst="rect">
            <a:avLst/>
          </a:prstGeom>
        </p:spPr>
        <p:txBody>
          <a:bodyPr wrap="none">
            <a:spAutoFit/>
          </a:bodyPr>
          <a:lstStyle/>
          <a:p>
            <a:pPr defTabSz="914126">
              <a:defRPr/>
            </a:pPr>
            <a:r>
              <a:rPr lang="en-GB" sz="1200">
                <a:solidFill>
                  <a:srgbClr val="FFFFFF"/>
                </a:solidFill>
                <a:latin typeface="Calibri Light" panose="020F0302020204030204" pitchFamily="34" charset="0"/>
                <a:cs typeface="Calibri Light" panose="020F0302020204030204" pitchFamily="34" charset="0"/>
              </a:rPr>
              <a:t>VM</a:t>
            </a:r>
            <a:endParaRPr lang="en-GB" sz="1200">
              <a:solidFill>
                <a:srgbClr val="FFFFFF"/>
              </a:solidFill>
            </a:endParaRPr>
          </a:p>
        </p:txBody>
      </p:sp>
      <p:sp>
        <p:nvSpPr>
          <p:cNvPr id="113" name="Rectangle 112">
            <a:extLst>
              <a:ext uri="{FF2B5EF4-FFF2-40B4-BE49-F238E27FC236}">
                <a16:creationId xmlns:a16="http://schemas.microsoft.com/office/drawing/2014/main" id="{E93EBD48-729D-E644-A61B-31869F072430}"/>
              </a:ext>
            </a:extLst>
          </p:cNvPr>
          <p:cNvSpPr/>
          <p:nvPr/>
        </p:nvSpPr>
        <p:spPr>
          <a:xfrm rot="16978235">
            <a:off x="5053707" y="4701651"/>
            <a:ext cx="399364" cy="276927"/>
          </a:xfrm>
          <a:prstGeom prst="rect">
            <a:avLst/>
          </a:prstGeom>
        </p:spPr>
        <p:txBody>
          <a:bodyPr wrap="none">
            <a:spAutoFit/>
          </a:bodyPr>
          <a:lstStyle/>
          <a:p>
            <a:pPr defTabSz="914126">
              <a:defRPr/>
            </a:pPr>
            <a:r>
              <a:rPr lang="en-GB" sz="1200">
                <a:solidFill>
                  <a:srgbClr val="FFFFFF"/>
                </a:solidFill>
                <a:latin typeface="Calibri Light" panose="020F0302020204030204" pitchFamily="34" charset="0"/>
                <a:cs typeface="Calibri Light" panose="020F0302020204030204" pitchFamily="34" charset="0"/>
              </a:rPr>
              <a:t>VM</a:t>
            </a:r>
            <a:endParaRPr lang="en-GB" sz="1200">
              <a:solidFill>
                <a:srgbClr val="FFFFFF"/>
              </a:solidFill>
            </a:endParaRPr>
          </a:p>
        </p:txBody>
      </p:sp>
      <p:sp>
        <p:nvSpPr>
          <p:cNvPr id="114" name="Rectangle 113">
            <a:extLst>
              <a:ext uri="{FF2B5EF4-FFF2-40B4-BE49-F238E27FC236}">
                <a16:creationId xmlns:a16="http://schemas.microsoft.com/office/drawing/2014/main" id="{7E550E49-6E08-3C44-8D3D-1412313D5A69}"/>
              </a:ext>
            </a:extLst>
          </p:cNvPr>
          <p:cNvSpPr/>
          <p:nvPr/>
        </p:nvSpPr>
        <p:spPr>
          <a:xfrm>
            <a:off x="613245" y="1737851"/>
            <a:ext cx="2559696" cy="331679"/>
          </a:xfrm>
          <a:prstGeom prst="rect">
            <a:avLst/>
          </a:prstGeom>
          <a:solidFill>
            <a:srgbClr val="5F758D"/>
          </a:solidFill>
          <a:ln w="15875">
            <a:solidFill>
              <a:srgbClr val="102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r>
              <a:rPr lang="en-US" sz="1799">
                <a:solidFill>
                  <a:srgbClr val="FFFFFF"/>
                </a:solidFill>
                <a:latin typeface="Calibri Light" panose="020F0302020204030204" pitchFamily="34" charset="0"/>
                <a:cs typeface="Calibri Light" panose="020F0302020204030204" pitchFamily="34" charset="0"/>
              </a:rPr>
              <a:t>Data repositories</a:t>
            </a:r>
            <a:endParaRPr lang="en-GB" sz="1799">
              <a:solidFill>
                <a:srgbClr val="FFFFFF"/>
              </a:solidFill>
              <a:latin typeface="Calibri Light" panose="020F0302020204030204" pitchFamily="34" charset="0"/>
              <a:cs typeface="Calibri Light" panose="020F0302020204030204" pitchFamily="34" charset="0"/>
            </a:endParaRPr>
          </a:p>
        </p:txBody>
      </p:sp>
      <p:sp>
        <p:nvSpPr>
          <p:cNvPr id="115" name="Block Arc 114">
            <a:extLst>
              <a:ext uri="{FF2B5EF4-FFF2-40B4-BE49-F238E27FC236}">
                <a16:creationId xmlns:a16="http://schemas.microsoft.com/office/drawing/2014/main" id="{52CD7EFD-571C-5F48-93BB-E41031823E2A}"/>
              </a:ext>
            </a:extLst>
          </p:cNvPr>
          <p:cNvSpPr>
            <a:spLocks noChangeAspect="1"/>
          </p:cNvSpPr>
          <p:nvPr/>
        </p:nvSpPr>
        <p:spPr bwMode="auto">
          <a:xfrm rot="10800000">
            <a:off x="4446356" y="2646131"/>
            <a:ext cx="2113724" cy="2113724"/>
          </a:xfrm>
          <a:prstGeom prst="blockArc">
            <a:avLst>
              <a:gd name="adj1" fmla="val 8937968"/>
              <a:gd name="adj2" fmla="val 9431364"/>
              <a:gd name="adj3" fmla="val 12262"/>
            </a:avLst>
          </a:prstGeom>
          <a:solidFill>
            <a:srgbClr val="C00000"/>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hangingPunct="0">
              <a:spcBef>
                <a:spcPct val="50000"/>
              </a:spcBef>
              <a:defRPr/>
            </a:pPr>
            <a:endParaRPr lang="en-GB">
              <a:solidFill>
                <a:srgbClr val="FFFFFF"/>
              </a:solidFill>
            </a:endParaRPr>
          </a:p>
        </p:txBody>
      </p:sp>
      <p:cxnSp>
        <p:nvCxnSpPr>
          <p:cNvPr id="116" name="Straight Connector 115">
            <a:extLst>
              <a:ext uri="{FF2B5EF4-FFF2-40B4-BE49-F238E27FC236}">
                <a16:creationId xmlns:a16="http://schemas.microsoft.com/office/drawing/2014/main" id="{79F0A2E1-D119-A44D-B801-EE2DE4C27383}"/>
              </a:ext>
            </a:extLst>
          </p:cNvPr>
          <p:cNvCxnSpPr>
            <a:cxnSpLocks/>
          </p:cNvCxnSpPr>
          <p:nvPr/>
        </p:nvCxnSpPr>
        <p:spPr bwMode="auto">
          <a:xfrm flipH="1">
            <a:off x="6469270" y="3312185"/>
            <a:ext cx="965999" cy="0"/>
          </a:xfrm>
          <a:prstGeom prst="line">
            <a:avLst/>
          </a:prstGeom>
          <a:ln w="19050">
            <a:solidFill>
              <a:srgbClr val="C00000"/>
            </a:solidFill>
            <a:prstDash val="dash"/>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17" name="Right Arrow 116">
            <a:extLst>
              <a:ext uri="{FF2B5EF4-FFF2-40B4-BE49-F238E27FC236}">
                <a16:creationId xmlns:a16="http://schemas.microsoft.com/office/drawing/2014/main" id="{490CF1B4-D512-2645-A677-51BFB6221CE3}"/>
              </a:ext>
            </a:extLst>
          </p:cNvPr>
          <p:cNvSpPr/>
          <p:nvPr/>
        </p:nvSpPr>
        <p:spPr bwMode="auto">
          <a:xfrm>
            <a:off x="1621477" y="3734331"/>
            <a:ext cx="1621362" cy="277711"/>
          </a:xfrm>
          <a:prstGeom prst="rightArrow">
            <a:avLst>
              <a:gd name="adj1" fmla="val 70238"/>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a:defRPr/>
            </a:pPr>
            <a:r>
              <a:rPr lang="en-GB" sz="1200">
                <a:latin typeface="Calibri Light"/>
                <a:cs typeface="Calibri Light"/>
              </a:rPr>
              <a:t>ECPDS</a:t>
            </a:r>
            <a:endParaRPr lang="en-GB" sz="1200"/>
          </a:p>
        </p:txBody>
      </p:sp>
      <p:sp>
        <p:nvSpPr>
          <p:cNvPr id="118" name="Left-right Arrow 117">
            <a:extLst>
              <a:ext uri="{FF2B5EF4-FFF2-40B4-BE49-F238E27FC236}">
                <a16:creationId xmlns:a16="http://schemas.microsoft.com/office/drawing/2014/main" id="{31F100E1-CA5C-9443-B96D-F9E947659882}"/>
              </a:ext>
            </a:extLst>
          </p:cNvPr>
          <p:cNvSpPr/>
          <p:nvPr/>
        </p:nvSpPr>
        <p:spPr bwMode="auto">
          <a:xfrm>
            <a:off x="1621478" y="4094236"/>
            <a:ext cx="1677163" cy="277128"/>
          </a:xfrm>
          <a:prstGeom prst="leftRightArrow">
            <a:avLst>
              <a:gd name="adj1" fmla="val 73371"/>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eaLnBrk="0" hangingPunct="0">
              <a:spcBef>
                <a:spcPct val="50000"/>
              </a:spcBef>
              <a:defRPr/>
            </a:pPr>
            <a:r>
              <a:rPr lang="en-GB" sz="1200">
                <a:latin typeface="Calibri Light" panose="020F0302020204030204" pitchFamily="34" charset="0"/>
                <a:cs typeface="Calibri Light" panose="020F0302020204030204" pitchFamily="34" charset="0"/>
              </a:rPr>
              <a:t>MARS</a:t>
            </a:r>
            <a:endParaRPr lang="en-GB" sz="1200"/>
          </a:p>
        </p:txBody>
      </p:sp>
      <p:sp>
        <p:nvSpPr>
          <p:cNvPr id="119" name="Left-right Arrow 118">
            <a:extLst>
              <a:ext uri="{FF2B5EF4-FFF2-40B4-BE49-F238E27FC236}">
                <a16:creationId xmlns:a16="http://schemas.microsoft.com/office/drawing/2014/main" id="{029F2836-12E6-984F-8D4C-5C231153EB4A}"/>
              </a:ext>
            </a:extLst>
          </p:cNvPr>
          <p:cNvSpPr/>
          <p:nvPr/>
        </p:nvSpPr>
        <p:spPr bwMode="auto">
          <a:xfrm>
            <a:off x="1621478" y="4454142"/>
            <a:ext cx="1786701" cy="277128"/>
          </a:xfrm>
          <a:prstGeom prst="leftRightArrow">
            <a:avLst>
              <a:gd name="adj1" fmla="val 73371"/>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eaLnBrk="0" hangingPunct="0">
              <a:spcBef>
                <a:spcPct val="50000"/>
              </a:spcBef>
              <a:defRPr/>
            </a:pPr>
            <a:r>
              <a:rPr lang="en-GB" sz="1200">
                <a:latin typeface="Calibri Light" panose="020F0302020204030204" pitchFamily="34" charset="0"/>
                <a:cs typeface="Calibri Light" panose="020F0302020204030204" pitchFamily="34" charset="0"/>
              </a:rPr>
              <a:t>WEBAPI</a:t>
            </a:r>
            <a:endParaRPr lang="en-GB" sz="1200"/>
          </a:p>
        </p:txBody>
      </p:sp>
      <p:sp>
        <p:nvSpPr>
          <p:cNvPr id="120" name="Left-right Arrow 119">
            <a:extLst>
              <a:ext uri="{FF2B5EF4-FFF2-40B4-BE49-F238E27FC236}">
                <a16:creationId xmlns:a16="http://schemas.microsoft.com/office/drawing/2014/main" id="{A49C24FA-139B-984E-B3C7-9BE74CFC304C}"/>
              </a:ext>
            </a:extLst>
          </p:cNvPr>
          <p:cNvSpPr/>
          <p:nvPr/>
        </p:nvSpPr>
        <p:spPr bwMode="auto">
          <a:xfrm>
            <a:off x="1621477" y="4814049"/>
            <a:ext cx="1960086" cy="277128"/>
          </a:xfrm>
          <a:prstGeom prst="leftRightArrow">
            <a:avLst>
              <a:gd name="adj1" fmla="val 73371"/>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eaLnBrk="0" hangingPunct="0">
              <a:spcBef>
                <a:spcPct val="50000"/>
              </a:spcBef>
              <a:defRPr/>
            </a:pPr>
            <a:r>
              <a:rPr lang="en-GB" sz="1200">
                <a:latin typeface="Calibri Light" panose="020F0302020204030204" pitchFamily="34" charset="0"/>
                <a:cs typeface="Calibri Light" panose="020F0302020204030204" pitchFamily="34" charset="0"/>
              </a:rPr>
              <a:t>CDS/ADS API</a:t>
            </a:r>
            <a:endParaRPr lang="en-GB" sz="1200"/>
          </a:p>
        </p:txBody>
      </p:sp>
      <p:cxnSp>
        <p:nvCxnSpPr>
          <p:cNvPr id="121" name="Straight Arrow Connector 120">
            <a:extLst>
              <a:ext uri="{FF2B5EF4-FFF2-40B4-BE49-F238E27FC236}">
                <a16:creationId xmlns:a16="http://schemas.microsoft.com/office/drawing/2014/main" id="{02C76DDC-D573-624D-90AA-A4FD3BE29690}"/>
              </a:ext>
            </a:extLst>
          </p:cNvPr>
          <p:cNvCxnSpPr>
            <a:cxnSpLocks/>
          </p:cNvCxnSpPr>
          <p:nvPr/>
        </p:nvCxnSpPr>
        <p:spPr bwMode="auto">
          <a:xfrm>
            <a:off x="1963937" y="4337378"/>
            <a:ext cx="0" cy="158518"/>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sp>
        <p:nvSpPr>
          <p:cNvPr id="122" name="Left-right Arrow 121">
            <a:extLst>
              <a:ext uri="{FF2B5EF4-FFF2-40B4-BE49-F238E27FC236}">
                <a16:creationId xmlns:a16="http://schemas.microsoft.com/office/drawing/2014/main" id="{9F788E56-62BD-B046-977C-B16469178FD3}"/>
              </a:ext>
            </a:extLst>
          </p:cNvPr>
          <p:cNvSpPr/>
          <p:nvPr/>
        </p:nvSpPr>
        <p:spPr bwMode="auto">
          <a:xfrm>
            <a:off x="1621478" y="3014517"/>
            <a:ext cx="1677163" cy="277128"/>
          </a:xfrm>
          <a:prstGeom prst="leftRightArrow">
            <a:avLst>
              <a:gd name="adj1" fmla="val 73371"/>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eaLnBrk="0" hangingPunct="0">
              <a:spcBef>
                <a:spcPct val="50000"/>
              </a:spcBef>
              <a:defRPr/>
            </a:pPr>
            <a:r>
              <a:rPr lang="en-GB" sz="1200">
                <a:latin typeface="Calibri Light" panose="020F0302020204030204" pitchFamily="34" charset="0"/>
                <a:cs typeface="Calibri Light" panose="020F0302020204030204" pitchFamily="34" charset="0"/>
              </a:rPr>
              <a:t>Data Access APIs</a:t>
            </a:r>
            <a:endParaRPr lang="en-GB" sz="1200"/>
          </a:p>
        </p:txBody>
      </p:sp>
      <p:sp>
        <p:nvSpPr>
          <p:cNvPr id="123" name="Right Arrow 122">
            <a:extLst>
              <a:ext uri="{FF2B5EF4-FFF2-40B4-BE49-F238E27FC236}">
                <a16:creationId xmlns:a16="http://schemas.microsoft.com/office/drawing/2014/main" id="{32CDBEB5-8BC2-F84A-A33A-1503B91B5113}"/>
              </a:ext>
            </a:extLst>
          </p:cNvPr>
          <p:cNvSpPr/>
          <p:nvPr/>
        </p:nvSpPr>
        <p:spPr bwMode="auto">
          <a:xfrm>
            <a:off x="615953" y="5400744"/>
            <a:ext cx="368535" cy="115122"/>
          </a:xfrm>
          <a:prstGeom prst="rightArrow">
            <a:avLst>
              <a:gd name="adj1" fmla="val 47869"/>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a:defRPr/>
            </a:pPr>
            <a:endParaRPr lang="en-GB" sz="1200">
              <a:solidFill>
                <a:srgbClr val="FFFFFF"/>
              </a:solidFill>
            </a:endParaRPr>
          </a:p>
        </p:txBody>
      </p:sp>
      <p:sp>
        <p:nvSpPr>
          <p:cNvPr id="124" name="Left-right Arrow 123">
            <a:extLst>
              <a:ext uri="{FF2B5EF4-FFF2-40B4-BE49-F238E27FC236}">
                <a16:creationId xmlns:a16="http://schemas.microsoft.com/office/drawing/2014/main" id="{8DE40D35-0AD9-3E4A-AB93-7C1FD18F0E42}"/>
              </a:ext>
            </a:extLst>
          </p:cNvPr>
          <p:cNvSpPr/>
          <p:nvPr/>
        </p:nvSpPr>
        <p:spPr bwMode="auto">
          <a:xfrm>
            <a:off x="608065" y="5641971"/>
            <a:ext cx="368535" cy="115122"/>
          </a:xfrm>
          <a:prstGeom prst="leftRightArrow">
            <a:avLst>
              <a:gd name="adj1" fmla="val 51002"/>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eaLnBrk="0" hangingPunct="0">
              <a:spcBef>
                <a:spcPct val="50000"/>
              </a:spcBef>
              <a:defRPr/>
            </a:pPr>
            <a:endParaRPr lang="en-GB" sz="1200">
              <a:solidFill>
                <a:srgbClr val="FFFFFF"/>
              </a:solidFill>
            </a:endParaRPr>
          </a:p>
        </p:txBody>
      </p:sp>
      <p:sp>
        <p:nvSpPr>
          <p:cNvPr id="125" name="Rectangle 124">
            <a:extLst>
              <a:ext uri="{FF2B5EF4-FFF2-40B4-BE49-F238E27FC236}">
                <a16:creationId xmlns:a16="http://schemas.microsoft.com/office/drawing/2014/main" id="{CF839CC6-A583-7A47-A359-F773D5FE5225}"/>
              </a:ext>
            </a:extLst>
          </p:cNvPr>
          <p:cNvSpPr/>
          <p:nvPr/>
        </p:nvSpPr>
        <p:spPr>
          <a:xfrm>
            <a:off x="932736" y="5544846"/>
            <a:ext cx="992321" cy="307697"/>
          </a:xfrm>
          <a:prstGeom prst="rect">
            <a:avLst/>
          </a:prstGeom>
        </p:spPr>
        <p:txBody>
          <a:bodyPr wrap="none">
            <a:spAutoFit/>
          </a:bodyPr>
          <a:lstStyle/>
          <a:p>
            <a:pPr defTabSz="914126">
              <a:defRPr/>
            </a:pPr>
            <a:r>
              <a:rPr lang="en-GB" sz="1400">
                <a:solidFill>
                  <a:srgbClr val="002569">
                    <a:lumMod val="50000"/>
                  </a:srgbClr>
                </a:solidFill>
                <a:latin typeface="Calibri Light" panose="020F0302020204030204" pitchFamily="34" charset="0"/>
                <a:cs typeface="Calibri Light" panose="020F0302020204030204" pitchFamily="34" charset="0"/>
              </a:rPr>
              <a:t>Pull service</a:t>
            </a:r>
            <a:endParaRPr lang="en-GB" sz="1400">
              <a:solidFill>
                <a:srgbClr val="FFFFFF"/>
              </a:solidFill>
            </a:endParaRPr>
          </a:p>
        </p:txBody>
      </p:sp>
      <p:sp>
        <p:nvSpPr>
          <p:cNvPr id="126" name="Rectangle 125">
            <a:extLst>
              <a:ext uri="{FF2B5EF4-FFF2-40B4-BE49-F238E27FC236}">
                <a16:creationId xmlns:a16="http://schemas.microsoft.com/office/drawing/2014/main" id="{15D71ABB-8ACE-9843-B5D9-90A1DD542FEA}"/>
              </a:ext>
            </a:extLst>
          </p:cNvPr>
          <p:cNvSpPr/>
          <p:nvPr/>
        </p:nvSpPr>
        <p:spPr>
          <a:xfrm>
            <a:off x="932736" y="5303034"/>
            <a:ext cx="1074053" cy="307697"/>
          </a:xfrm>
          <a:prstGeom prst="rect">
            <a:avLst/>
          </a:prstGeom>
        </p:spPr>
        <p:txBody>
          <a:bodyPr wrap="none">
            <a:spAutoFit/>
          </a:bodyPr>
          <a:lstStyle/>
          <a:p>
            <a:pPr defTabSz="914126">
              <a:defRPr/>
            </a:pPr>
            <a:r>
              <a:rPr lang="en-GB" sz="1400">
                <a:solidFill>
                  <a:srgbClr val="002569">
                    <a:lumMod val="50000"/>
                  </a:srgbClr>
                </a:solidFill>
                <a:latin typeface="Calibri Light" panose="020F0302020204030204" pitchFamily="34" charset="0"/>
                <a:cs typeface="Calibri Light" panose="020F0302020204030204" pitchFamily="34" charset="0"/>
              </a:rPr>
              <a:t>Push service</a:t>
            </a:r>
            <a:endParaRPr lang="en-GB" sz="1400">
              <a:solidFill>
                <a:srgbClr val="FFFFFF"/>
              </a:solidFill>
            </a:endParaRPr>
          </a:p>
        </p:txBody>
      </p:sp>
      <p:sp>
        <p:nvSpPr>
          <p:cNvPr id="127" name="Right Arrow 126">
            <a:extLst>
              <a:ext uri="{FF2B5EF4-FFF2-40B4-BE49-F238E27FC236}">
                <a16:creationId xmlns:a16="http://schemas.microsoft.com/office/drawing/2014/main" id="{D7E10D9D-5BE5-6E4A-B833-3FF886CBE4B0}"/>
              </a:ext>
            </a:extLst>
          </p:cNvPr>
          <p:cNvSpPr/>
          <p:nvPr/>
        </p:nvSpPr>
        <p:spPr bwMode="auto">
          <a:xfrm>
            <a:off x="1634680" y="2252234"/>
            <a:ext cx="1665991" cy="277711"/>
          </a:xfrm>
          <a:prstGeom prst="rightArrow">
            <a:avLst>
              <a:gd name="adj1" fmla="val 70238"/>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a:defRPr/>
            </a:pPr>
            <a:r>
              <a:rPr lang="en-GB" sz="1200" err="1">
                <a:latin typeface="Calibri Light" panose="020F0302020204030204" pitchFamily="34" charset="0"/>
                <a:cs typeface="Calibri Light" panose="020F0302020204030204" pitchFamily="34" charset="0"/>
              </a:rPr>
              <a:t>EUMETCast</a:t>
            </a:r>
            <a:r>
              <a:rPr lang="en-GB" sz="1200">
                <a:latin typeface="Calibri Light" panose="020F0302020204030204" pitchFamily="34" charset="0"/>
                <a:cs typeface="Calibri Light" panose="020F0302020204030204" pitchFamily="34" charset="0"/>
              </a:rPr>
              <a:t> Terrestrial</a:t>
            </a:r>
            <a:endParaRPr lang="en-GB" sz="1200"/>
          </a:p>
        </p:txBody>
      </p:sp>
      <p:sp>
        <p:nvSpPr>
          <p:cNvPr id="128" name="Rectangle 127">
            <a:extLst>
              <a:ext uri="{FF2B5EF4-FFF2-40B4-BE49-F238E27FC236}">
                <a16:creationId xmlns:a16="http://schemas.microsoft.com/office/drawing/2014/main" id="{F6557020-C1BE-D547-9C26-C6D6B914C635}"/>
              </a:ext>
            </a:extLst>
          </p:cNvPr>
          <p:cNvSpPr/>
          <p:nvPr/>
        </p:nvSpPr>
        <p:spPr>
          <a:xfrm rot="19656297">
            <a:off x="3205124" y="1464617"/>
            <a:ext cx="3547766" cy="2564675"/>
          </a:xfrm>
          <a:prstGeom prst="rect">
            <a:avLst/>
          </a:prstGeom>
        </p:spPr>
        <p:txBody>
          <a:bodyPr wrap="none">
            <a:prstTxWarp prst="textArchUp">
              <a:avLst/>
            </a:prstTxWarp>
            <a:spAutoFit/>
          </a:bodyPr>
          <a:lstStyle/>
          <a:p>
            <a:pPr algn="ctr" defTabSz="914126">
              <a:defRPr/>
            </a:pPr>
            <a:r>
              <a:rPr lang="en-US" sz="1600">
                <a:solidFill>
                  <a:schemeClr val="tx2"/>
                </a:solidFill>
                <a:latin typeface="Calibri Light" panose="020F0302020204030204" pitchFamily="34" charset="0"/>
                <a:cs typeface="Calibri Light" panose="020F0302020204030204" pitchFamily="34" charset="0"/>
              </a:rPr>
              <a:t>Collaborative development. </a:t>
            </a:r>
          </a:p>
        </p:txBody>
      </p:sp>
      <p:sp>
        <p:nvSpPr>
          <p:cNvPr id="129" name="Block Arc 128">
            <a:extLst>
              <a:ext uri="{FF2B5EF4-FFF2-40B4-BE49-F238E27FC236}">
                <a16:creationId xmlns:a16="http://schemas.microsoft.com/office/drawing/2014/main" id="{2ED31E96-37D8-3140-9E78-693AD064902A}"/>
              </a:ext>
            </a:extLst>
          </p:cNvPr>
          <p:cNvSpPr>
            <a:spLocks noChangeAspect="1"/>
          </p:cNvSpPr>
          <p:nvPr/>
        </p:nvSpPr>
        <p:spPr bwMode="auto">
          <a:xfrm rot="14322479">
            <a:off x="4788068" y="2671505"/>
            <a:ext cx="2113724" cy="2113724"/>
          </a:xfrm>
          <a:prstGeom prst="blockArc">
            <a:avLst>
              <a:gd name="adj1" fmla="val 8937968"/>
              <a:gd name="adj2" fmla="val 9431364"/>
              <a:gd name="adj3" fmla="val 12262"/>
            </a:avLst>
          </a:prstGeom>
          <a:solidFill>
            <a:srgbClr val="C00000"/>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hangingPunct="0">
              <a:spcBef>
                <a:spcPct val="50000"/>
              </a:spcBef>
              <a:defRPr/>
            </a:pPr>
            <a:endParaRPr lang="en-GB">
              <a:solidFill>
                <a:srgbClr val="FFFFFF"/>
              </a:solidFill>
            </a:endParaRPr>
          </a:p>
        </p:txBody>
      </p:sp>
      <p:cxnSp>
        <p:nvCxnSpPr>
          <p:cNvPr id="130" name="Straight Connector 129">
            <a:extLst>
              <a:ext uri="{FF2B5EF4-FFF2-40B4-BE49-F238E27FC236}">
                <a16:creationId xmlns:a16="http://schemas.microsoft.com/office/drawing/2014/main" id="{E3623BFF-5933-FD4E-BAD7-DB6D921605C0}"/>
              </a:ext>
            </a:extLst>
          </p:cNvPr>
          <p:cNvCxnSpPr>
            <a:cxnSpLocks/>
          </p:cNvCxnSpPr>
          <p:nvPr/>
        </p:nvCxnSpPr>
        <p:spPr bwMode="auto">
          <a:xfrm flipH="1">
            <a:off x="6718843" y="4264753"/>
            <a:ext cx="716426" cy="0"/>
          </a:xfrm>
          <a:prstGeom prst="line">
            <a:avLst/>
          </a:prstGeom>
          <a:ln w="19050">
            <a:solidFill>
              <a:srgbClr val="C00000"/>
            </a:solidFill>
            <a:prstDash val="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31" name="Straight Connector 130">
            <a:extLst>
              <a:ext uri="{FF2B5EF4-FFF2-40B4-BE49-F238E27FC236}">
                <a16:creationId xmlns:a16="http://schemas.microsoft.com/office/drawing/2014/main" id="{DF74FA41-0935-5F4E-8DA1-4EA41FC426B3}"/>
              </a:ext>
            </a:extLst>
          </p:cNvPr>
          <p:cNvCxnSpPr>
            <a:cxnSpLocks/>
          </p:cNvCxnSpPr>
          <p:nvPr/>
        </p:nvCxnSpPr>
        <p:spPr bwMode="auto">
          <a:xfrm>
            <a:off x="7435269" y="3307152"/>
            <a:ext cx="0" cy="1303425"/>
          </a:xfrm>
          <a:prstGeom prst="line">
            <a:avLst/>
          </a:prstGeom>
          <a:ln w="19050">
            <a:solidFill>
              <a:srgbClr val="C00000"/>
            </a:solidFill>
            <a:prstDash val="dash"/>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32" name="Rectangle 131">
            <a:extLst>
              <a:ext uri="{FF2B5EF4-FFF2-40B4-BE49-F238E27FC236}">
                <a16:creationId xmlns:a16="http://schemas.microsoft.com/office/drawing/2014/main" id="{A925A63E-9B65-9947-A7F4-26C1DE2E5598}"/>
              </a:ext>
            </a:extLst>
          </p:cNvPr>
          <p:cNvSpPr/>
          <p:nvPr/>
        </p:nvSpPr>
        <p:spPr bwMode="auto">
          <a:xfrm>
            <a:off x="6353209" y="3461222"/>
            <a:ext cx="1899718" cy="247017"/>
          </a:xfrm>
          <a:prstGeom prst="rect">
            <a:avLst/>
          </a:prstGeom>
          <a:solidFill>
            <a:srgbClr val="BBE8CE"/>
          </a:solidFill>
          <a:ln w="9525" cap="flat" cmpd="sng" algn="ctr">
            <a:no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algn="r" defTabSz="914126" eaLnBrk="0" hangingPunct="0">
              <a:spcBef>
                <a:spcPct val="50000"/>
              </a:spcBef>
              <a:defRPr/>
            </a:pPr>
            <a:r>
              <a:rPr lang="en-GB" sz="1200">
                <a:solidFill>
                  <a:srgbClr val="000000"/>
                </a:solidFill>
                <a:latin typeface="Calibri Light" panose="020F0302020204030204" pitchFamily="34" charset="0"/>
                <a:cs typeface="Calibri Light" panose="020F0302020204030204" pitchFamily="34" charset="0"/>
              </a:rPr>
              <a:t>Project tenancy: EUMETSAT</a:t>
            </a:r>
          </a:p>
        </p:txBody>
      </p:sp>
      <p:sp>
        <p:nvSpPr>
          <p:cNvPr id="133" name="Rectangle 132">
            <a:extLst>
              <a:ext uri="{FF2B5EF4-FFF2-40B4-BE49-F238E27FC236}">
                <a16:creationId xmlns:a16="http://schemas.microsoft.com/office/drawing/2014/main" id="{197AF853-6E46-2F4A-8D82-B2250ADB4AFE}"/>
              </a:ext>
            </a:extLst>
          </p:cNvPr>
          <p:cNvSpPr/>
          <p:nvPr/>
        </p:nvSpPr>
        <p:spPr bwMode="auto">
          <a:xfrm>
            <a:off x="6630401" y="3734827"/>
            <a:ext cx="1617204" cy="241266"/>
          </a:xfrm>
          <a:prstGeom prst="rect">
            <a:avLst/>
          </a:prstGeom>
          <a:solidFill>
            <a:srgbClr val="BBD6E5"/>
          </a:solidFill>
          <a:ln w="9525" cap="flat" cmpd="sng" algn="ctr">
            <a:no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algn="r" defTabSz="914126" eaLnBrk="0" hangingPunct="0">
              <a:spcBef>
                <a:spcPct val="50000"/>
              </a:spcBef>
              <a:defRPr/>
            </a:pPr>
            <a:r>
              <a:rPr lang="en-GB" sz="1200">
                <a:solidFill>
                  <a:srgbClr val="000000"/>
                </a:solidFill>
                <a:latin typeface="Calibri Light" panose="020F0302020204030204" pitchFamily="34" charset="0"/>
                <a:cs typeface="Calibri Light" panose="020F0302020204030204" pitchFamily="34" charset="0"/>
              </a:rPr>
              <a:t>Project tenancy: ECMWF</a:t>
            </a:r>
          </a:p>
        </p:txBody>
      </p:sp>
      <p:sp>
        <p:nvSpPr>
          <p:cNvPr id="134" name="Rectangle 133">
            <a:extLst>
              <a:ext uri="{FF2B5EF4-FFF2-40B4-BE49-F238E27FC236}">
                <a16:creationId xmlns:a16="http://schemas.microsoft.com/office/drawing/2014/main" id="{63DC1292-06A5-7841-BDEA-271C0841488C}"/>
              </a:ext>
            </a:extLst>
          </p:cNvPr>
          <p:cNvSpPr/>
          <p:nvPr/>
        </p:nvSpPr>
        <p:spPr>
          <a:xfrm rot="2205521">
            <a:off x="4423433" y="1520148"/>
            <a:ext cx="3547766" cy="2564675"/>
          </a:xfrm>
          <a:prstGeom prst="rect">
            <a:avLst/>
          </a:prstGeom>
        </p:spPr>
        <p:txBody>
          <a:bodyPr spcFirstLastPara="1" wrap="none" lIns="91440" tIns="45720" rIns="91440" bIns="45720" numCol="1" anchor="t">
            <a:prstTxWarp prst="textArchUp">
              <a:avLst/>
            </a:prstTxWarp>
            <a:spAutoFit/>
          </a:bodyPr>
          <a:lstStyle/>
          <a:p>
            <a:pPr algn="ctr" defTabSz="914126">
              <a:defRPr/>
            </a:pPr>
            <a:r>
              <a:rPr lang="en-US" sz="1600">
                <a:solidFill>
                  <a:schemeClr val="tx2"/>
                </a:solidFill>
                <a:latin typeface="Calibri Light"/>
                <a:cs typeface="Calibri Light"/>
              </a:rPr>
              <a:t>Operational use</a:t>
            </a:r>
          </a:p>
        </p:txBody>
      </p:sp>
      <p:sp>
        <p:nvSpPr>
          <p:cNvPr id="135" name="TextBox 134">
            <a:extLst>
              <a:ext uri="{FF2B5EF4-FFF2-40B4-BE49-F238E27FC236}">
                <a16:creationId xmlns:a16="http://schemas.microsoft.com/office/drawing/2014/main" id="{8650C8D4-746A-8D4D-A9C4-5620C527F3E9}"/>
              </a:ext>
            </a:extLst>
          </p:cNvPr>
          <p:cNvSpPr txBox="1"/>
          <p:nvPr/>
        </p:nvSpPr>
        <p:spPr>
          <a:xfrm>
            <a:off x="5108493" y="3456505"/>
            <a:ext cx="806631" cy="523220"/>
          </a:xfrm>
          <a:prstGeom prst="rect">
            <a:avLst/>
          </a:prstGeom>
          <a:noFill/>
          <a:effectLst>
            <a:glow rad="63500">
              <a:schemeClr val="accent3">
                <a:satMod val="175000"/>
                <a:alpha val="69000"/>
              </a:schemeClr>
            </a:glow>
            <a:reflection blurRad="6350" stA="88602" endPos="55000" dir="5400000" sy="-100000" algn="bl" rotWithShape="0"/>
          </a:effectLst>
        </p:spPr>
        <p:txBody>
          <a:bodyPr wrap="none" rtlCol="0">
            <a:spAutoFit/>
          </a:bodyPr>
          <a:lstStyle/>
          <a:p>
            <a:r>
              <a:rPr lang="en-FI" sz="2800" b="1"/>
              <a:t>IaaS</a:t>
            </a:r>
          </a:p>
        </p:txBody>
      </p:sp>
      <p:sp>
        <p:nvSpPr>
          <p:cNvPr id="4" name="TextBox 3">
            <a:extLst>
              <a:ext uri="{FF2B5EF4-FFF2-40B4-BE49-F238E27FC236}">
                <a16:creationId xmlns:a16="http://schemas.microsoft.com/office/drawing/2014/main" id="{240415B3-F62F-614F-9089-E6D44BB04CFD}"/>
              </a:ext>
            </a:extLst>
          </p:cNvPr>
          <p:cNvSpPr txBox="1"/>
          <p:nvPr/>
        </p:nvSpPr>
        <p:spPr>
          <a:xfrm>
            <a:off x="8384497" y="1835205"/>
            <a:ext cx="3478953" cy="4247317"/>
          </a:xfrm>
          <a:prstGeom prst="rect">
            <a:avLst/>
          </a:prstGeom>
          <a:noFill/>
        </p:spPr>
        <p:txBody>
          <a:bodyPr wrap="square" rtlCol="0">
            <a:spAutoFit/>
          </a:bodyPr>
          <a:lstStyle/>
          <a:p>
            <a:r>
              <a:rPr lang="en-GB"/>
              <a:t>Tenants can provision VMs and host their own applications</a:t>
            </a:r>
            <a:br>
              <a:rPr lang="en-GB"/>
            </a:br>
            <a:endParaRPr lang="en-GB"/>
          </a:p>
          <a:p>
            <a:pPr marL="285750" indent="-285750">
              <a:buFont typeface="Arial" panose="020B0604020202020204" pitchFamily="34" charset="0"/>
              <a:buChar char="•"/>
            </a:pPr>
            <a:r>
              <a:rPr lang="en-GB"/>
              <a:t>Also basic level service, such as user management, maintained by the tenants</a:t>
            </a:r>
            <a:br>
              <a:rPr lang="en-GB"/>
            </a:br>
            <a:endParaRPr lang="en-GB"/>
          </a:p>
          <a:p>
            <a:pPr marL="285750" indent="-285750">
              <a:buFont typeface="Arial" panose="020B0604020202020204" pitchFamily="34" charset="0"/>
              <a:buChar char="•"/>
            </a:pPr>
            <a:r>
              <a:rPr lang="en-GB"/>
              <a:t>Current advantages are data proximity and community. Users developing and operating operational services would benefit also Platform as a Service (PaaS)</a:t>
            </a:r>
          </a:p>
          <a:p>
            <a:pPr marL="171450" indent="-171450">
              <a:buFontTx/>
              <a:buChar char="-"/>
            </a:pPr>
            <a:endParaRPr lang="en-GB"/>
          </a:p>
          <a:p>
            <a:endParaRPr lang="en-FI"/>
          </a:p>
        </p:txBody>
      </p:sp>
    </p:spTree>
    <p:extLst>
      <p:ext uri="{BB962C8B-B14F-4D97-AF65-F5344CB8AC3E}">
        <p14:creationId xmlns:p14="http://schemas.microsoft.com/office/powerpoint/2010/main" val="41423353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D9C03-0E87-46CD-AE3E-F951351ADF42}"/>
              </a:ext>
            </a:extLst>
          </p:cNvPr>
          <p:cNvSpPr>
            <a:spLocks noGrp="1"/>
          </p:cNvSpPr>
          <p:nvPr>
            <p:ph type="title"/>
          </p:nvPr>
        </p:nvSpPr>
        <p:spPr>
          <a:xfrm>
            <a:off x="708486" y="344219"/>
            <a:ext cx="10454814" cy="369332"/>
          </a:xfrm>
        </p:spPr>
        <p:txBody>
          <a:bodyPr lIns="0" tIns="0" rIns="0" bIns="0" anchor="t"/>
          <a:lstStyle/>
          <a:p>
            <a:r>
              <a:rPr lang="en-GB">
                <a:ea typeface="+mj-lt"/>
                <a:cs typeface="+mj-lt"/>
              </a:rPr>
              <a:t>Design considerations </a:t>
            </a:r>
            <a:r>
              <a:rPr lang="en-GB"/>
              <a:t>in providing PaaS elements on top of IaaS</a:t>
            </a:r>
            <a:endParaRPr lang="en-US"/>
          </a:p>
        </p:txBody>
      </p:sp>
      <p:sp>
        <p:nvSpPr>
          <p:cNvPr id="3" name="Content Placeholder 2">
            <a:extLst>
              <a:ext uri="{FF2B5EF4-FFF2-40B4-BE49-F238E27FC236}">
                <a16:creationId xmlns:a16="http://schemas.microsoft.com/office/drawing/2014/main" id="{E7FFB8F4-6206-46E2-BF29-56EF2947677B}"/>
              </a:ext>
            </a:extLst>
          </p:cNvPr>
          <p:cNvSpPr>
            <a:spLocks noGrp="1"/>
          </p:cNvSpPr>
          <p:nvPr>
            <p:ph sz="quarter" idx="14"/>
          </p:nvPr>
        </p:nvSpPr>
        <p:spPr>
          <a:xfrm>
            <a:off x="708486" y="1217511"/>
            <a:ext cx="6509107" cy="4986000"/>
          </a:xfrm>
        </p:spPr>
        <p:txBody>
          <a:bodyPr lIns="0" tIns="0" rIns="0" bIns="0" anchor="t"/>
          <a:lstStyle/>
          <a:p>
            <a:pPr indent="0">
              <a:lnSpc>
                <a:spcPct val="100000"/>
              </a:lnSpc>
              <a:buNone/>
            </a:pPr>
            <a:r>
              <a:rPr lang="en-GB"/>
              <a:t>Focus on domain specific applications </a:t>
            </a:r>
            <a:endParaRPr lang="en-US"/>
          </a:p>
          <a:p>
            <a:pPr indent="0">
              <a:lnSpc>
                <a:spcPct val="100000"/>
              </a:lnSpc>
              <a:buNone/>
            </a:pPr>
            <a:r>
              <a:rPr lang="en-GB" b="1">
                <a:cs typeface="Arial"/>
              </a:rPr>
              <a:t>Careful balancing between managed services and sustainability</a:t>
            </a:r>
          </a:p>
          <a:p>
            <a:pPr marL="285750" indent="-285750">
              <a:lnSpc>
                <a:spcPct val="100000"/>
              </a:lnSpc>
            </a:pPr>
            <a:r>
              <a:rPr lang="en-GB">
                <a:cs typeface="Arial"/>
              </a:rPr>
              <a:t>Need to find a way to provide the best return for the investment</a:t>
            </a:r>
          </a:p>
          <a:p>
            <a:pPr marL="285750" indent="-285750">
              <a:lnSpc>
                <a:spcPct val="100000"/>
              </a:lnSpc>
            </a:pPr>
            <a:r>
              <a:rPr lang="en-GB">
                <a:cs typeface="Arial"/>
              </a:rPr>
              <a:t>Initially provide services as ready-made templates (user hosted) and then move towards centrally hosted services</a:t>
            </a:r>
          </a:p>
          <a:p>
            <a:pPr marL="285750" indent="-285750">
              <a:lnSpc>
                <a:spcPct val="100000"/>
              </a:lnSpc>
            </a:pPr>
            <a:r>
              <a:rPr lang="en-GB"/>
              <a:t>Heavy and permanent workloads are always accounted from the users (and has thus no significant effect on infrastructure payload). Some services may also contain free disposable component for development and experiments</a:t>
            </a:r>
          </a:p>
          <a:p>
            <a:pPr marL="285750" indent="-285750">
              <a:lnSpc>
                <a:spcPct val="100000"/>
              </a:lnSpc>
            </a:pPr>
            <a:endParaRPr lang="en-GB">
              <a:cs typeface="Arial"/>
            </a:endParaRPr>
          </a:p>
          <a:p>
            <a:pPr marL="629920" lvl="1" indent="-269875">
              <a:lnSpc>
                <a:spcPct val="100000"/>
              </a:lnSpc>
            </a:pPr>
            <a:endParaRPr lang="en-GB"/>
          </a:p>
        </p:txBody>
      </p:sp>
      <p:grpSp>
        <p:nvGrpSpPr>
          <p:cNvPr id="72" name="Group 71">
            <a:extLst>
              <a:ext uri="{FF2B5EF4-FFF2-40B4-BE49-F238E27FC236}">
                <a16:creationId xmlns:a16="http://schemas.microsoft.com/office/drawing/2014/main" id="{03A1E1EA-37F8-8F4B-BDA6-010FE86F65EB}"/>
              </a:ext>
            </a:extLst>
          </p:cNvPr>
          <p:cNvGrpSpPr/>
          <p:nvPr/>
        </p:nvGrpSpPr>
        <p:grpSpPr>
          <a:xfrm>
            <a:off x="7561569" y="1217512"/>
            <a:ext cx="4148912" cy="4422978"/>
            <a:chOff x="7800109" y="1882140"/>
            <a:chExt cx="4148912" cy="4422978"/>
          </a:xfrm>
        </p:grpSpPr>
        <p:pic>
          <p:nvPicPr>
            <p:cNvPr id="30" name="Graphic 29" descr="Syncing cloud outline">
              <a:extLst>
                <a:ext uri="{FF2B5EF4-FFF2-40B4-BE49-F238E27FC236}">
                  <a16:creationId xmlns:a16="http://schemas.microsoft.com/office/drawing/2014/main" id="{552EDF49-7B6E-A84A-9250-D1BF014BF2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84303" y="2320997"/>
              <a:ext cx="2658185" cy="2658185"/>
            </a:xfrm>
            <a:prstGeom prst="rect">
              <a:avLst/>
            </a:prstGeom>
          </p:spPr>
        </p:pic>
        <p:grpSp>
          <p:nvGrpSpPr>
            <p:cNvPr id="51" name="Group 50">
              <a:extLst>
                <a:ext uri="{FF2B5EF4-FFF2-40B4-BE49-F238E27FC236}">
                  <a16:creationId xmlns:a16="http://schemas.microsoft.com/office/drawing/2014/main" id="{F38BACDA-8979-FF43-B889-8F68CEFE3101}"/>
                </a:ext>
              </a:extLst>
            </p:cNvPr>
            <p:cNvGrpSpPr/>
            <p:nvPr/>
          </p:nvGrpSpPr>
          <p:grpSpPr>
            <a:xfrm>
              <a:off x="7892395" y="3339432"/>
              <a:ext cx="2060453" cy="1110063"/>
              <a:chOff x="7892395" y="3339432"/>
              <a:chExt cx="2060453" cy="1110063"/>
            </a:xfrm>
          </p:grpSpPr>
          <p:grpSp>
            <p:nvGrpSpPr>
              <p:cNvPr id="33" name="Group 32">
                <a:extLst>
                  <a:ext uri="{FF2B5EF4-FFF2-40B4-BE49-F238E27FC236}">
                    <a16:creationId xmlns:a16="http://schemas.microsoft.com/office/drawing/2014/main" id="{594503B8-C358-ED41-8C58-8C1C2139BC3F}"/>
                  </a:ext>
                </a:extLst>
              </p:cNvPr>
              <p:cNvGrpSpPr/>
              <p:nvPr/>
            </p:nvGrpSpPr>
            <p:grpSpPr>
              <a:xfrm>
                <a:off x="7892395" y="3479803"/>
                <a:ext cx="858104" cy="858104"/>
                <a:chOff x="8356049" y="5120100"/>
                <a:chExt cx="858104" cy="858104"/>
              </a:xfrm>
            </p:grpSpPr>
            <p:sp>
              <p:nvSpPr>
                <p:cNvPr id="21" name="Oval 20">
                  <a:extLst>
                    <a:ext uri="{FF2B5EF4-FFF2-40B4-BE49-F238E27FC236}">
                      <a16:creationId xmlns:a16="http://schemas.microsoft.com/office/drawing/2014/main" id="{CFD4D0DB-FA5D-404F-91D7-2D893F834CA4}"/>
                    </a:ext>
                  </a:extLst>
                </p:cNvPr>
                <p:cNvSpPr/>
                <p:nvPr/>
              </p:nvSpPr>
              <p:spPr>
                <a:xfrm>
                  <a:off x="8356049" y="5120100"/>
                  <a:ext cx="858104" cy="858104"/>
                </a:xfrm>
                <a:prstGeom prst="ellipse">
                  <a:avLst/>
                </a:prstGeom>
                <a:noFill/>
                <a:ln w="28575">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I">
                    <a:ln>
                      <a:solidFill>
                        <a:schemeClr val="tx1"/>
                      </a:solidFill>
                    </a:ln>
                  </a:endParaRPr>
                </a:p>
              </p:txBody>
            </p:sp>
            <p:pic>
              <p:nvPicPr>
                <p:cNvPr id="32" name="Graphic 31" descr="Repeat outline">
                  <a:extLst>
                    <a:ext uri="{FF2B5EF4-FFF2-40B4-BE49-F238E27FC236}">
                      <a16:creationId xmlns:a16="http://schemas.microsoft.com/office/drawing/2014/main" id="{72DF2ED8-C4F1-E84D-A908-CA0BCEC25A7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10836" y="5274887"/>
                  <a:ext cx="548529" cy="548529"/>
                </a:xfrm>
                <a:prstGeom prst="rect">
                  <a:avLst/>
                </a:prstGeom>
              </p:spPr>
            </p:pic>
          </p:grpSp>
          <p:sp>
            <p:nvSpPr>
              <p:cNvPr id="36" name="Rectangle 35">
                <a:extLst>
                  <a:ext uri="{FF2B5EF4-FFF2-40B4-BE49-F238E27FC236}">
                    <a16:creationId xmlns:a16="http://schemas.microsoft.com/office/drawing/2014/main" id="{7B674C11-1C37-824B-AE92-8551FCB407C0}"/>
                  </a:ext>
                </a:extLst>
              </p:cNvPr>
              <p:cNvSpPr/>
              <p:nvPr/>
            </p:nvSpPr>
            <p:spPr>
              <a:xfrm>
                <a:off x="9313350" y="3685915"/>
                <a:ext cx="157586" cy="4458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I"/>
              </a:p>
            </p:txBody>
          </p:sp>
          <p:pic>
            <p:nvPicPr>
              <p:cNvPr id="35" name="Graphic 34" descr="Shuffle outline">
                <a:extLst>
                  <a:ext uri="{FF2B5EF4-FFF2-40B4-BE49-F238E27FC236}">
                    <a16:creationId xmlns:a16="http://schemas.microsoft.com/office/drawing/2014/main" id="{313E674A-EDC5-1D44-A578-3CA75B1DD77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842785" y="3339432"/>
                <a:ext cx="1110063" cy="1110063"/>
              </a:xfrm>
              <a:prstGeom prst="rect">
                <a:avLst/>
              </a:prstGeom>
            </p:spPr>
          </p:pic>
        </p:grpSp>
        <p:grpSp>
          <p:nvGrpSpPr>
            <p:cNvPr id="52" name="Group 51">
              <a:extLst>
                <a:ext uri="{FF2B5EF4-FFF2-40B4-BE49-F238E27FC236}">
                  <a16:creationId xmlns:a16="http://schemas.microsoft.com/office/drawing/2014/main" id="{3E305AC6-8986-A14B-A1F4-1792BB1254C2}"/>
                </a:ext>
              </a:extLst>
            </p:cNvPr>
            <p:cNvGrpSpPr/>
            <p:nvPr/>
          </p:nvGrpSpPr>
          <p:grpSpPr>
            <a:xfrm rot="3169875">
              <a:off x="9064354" y="2288394"/>
              <a:ext cx="1620850" cy="873228"/>
              <a:chOff x="7892395" y="3339432"/>
              <a:chExt cx="2060453" cy="1110063"/>
            </a:xfrm>
          </p:grpSpPr>
          <p:grpSp>
            <p:nvGrpSpPr>
              <p:cNvPr id="53" name="Group 52">
                <a:extLst>
                  <a:ext uri="{FF2B5EF4-FFF2-40B4-BE49-F238E27FC236}">
                    <a16:creationId xmlns:a16="http://schemas.microsoft.com/office/drawing/2014/main" id="{AB72EF92-C66D-EF4F-9785-5FF928DA8150}"/>
                  </a:ext>
                </a:extLst>
              </p:cNvPr>
              <p:cNvGrpSpPr/>
              <p:nvPr/>
            </p:nvGrpSpPr>
            <p:grpSpPr>
              <a:xfrm>
                <a:off x="7892395" y="3479803"/>
                <a:ext cx="858104" cy="858104"/>
                <a:chOff x="8356049" y="5120100"/>
                <a:chExt cx="858104" cy="858104"/>
              </a:xfrm>
            </p:grpSpPr>
            <p:sp>
              <p:nvSpPr>
                <p:cNvPr id="56" name="Oval 55">
                  <a:extLst>
                    <a:ext uri="{FF2B5EF4-FFF2-40B4-BE49-F238E27FC236}">
                      <a16:creationId xmlns:a16="http://schemas.microsoft.com/office/drawing/2014/main" id="{80C77F9E-27E7-6A48-B740-D13B7E966D4E}"/>
                    </a:ext>
                  </a:extLst>
                </p:cNvPr>
                <p:cNvSpPr/>
                <p:nvPr/>
              </p:nvSpPr>
              <p:spPr>
                <a:xfrm>
                  <a:off x="8356049" y="5120100"/>
                  <a:ext cx="858104" cy="858104"/>
                </a:xfrm>
                <a:prstGeom prst="ellipse">
                  <a:avLst/>
                </a:prstGeom>
                <a:noFill/>
                <a:ln w="28575">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I">
                    <a:ln>
                      <a:solidFill>
                        <a:schemeClr val="tx1"/>
                      </a:solidFill>
                    </a:ln>
                  </a:endParaRPr>
                </a:p>
              </p:txBody>
            </p:sp>
            <p:pic>
              <p:nvPicPr>
                <p:cNvPr id="57" name="Graphic 56" descr="Repeat outline">
                  <a:extLst>
                    <a:ext uri="{FF2B5EF4-FFF2-40B4-BE49-F238E27FC236}">
                      <a16:creationId xmlns:a16="http://schemas.microsoft.com/office/drawing/2014/main" id="{16938258-3485-2E4D-A834-67A8B3C9EF3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10836" y="5274887"/>
                  <a:ext cx="548529" cy="548529"/>
                </a:xfrm>
                <a:prstGeom prst="rect">
                  <a:avLst/>
                </a:prstGeom>
              </p:spPr>
            </p:pic>
          </p:grpSp>
          <p:sp>
            <p:nvSpPr>
              <p:cNvPr id="54" name="Rectangle 53">
                <a:extLst>
                  <a:ext uri="{FF2B5EF4-FFF2-40B4-BE49-F238E27FC236}">
                    <a16:creationId xmlns:a16="http://schemas.microsoft.com/office/drawing/2014/main" id="{B54E7CC1-1D16-514A-9275-DFB835FC1A3A}"/>
                  </a:ext>
                </a:extLst>
              </p:cNvPr>
              <p:cNvSpPr/>
              <p:nvPr/>
            </p:nvSpPr>
            <p:spPr>
              <a:xfrm>
                <a:off x="9313350" y="3685915"/>
                <a:ext cx="157586" cy="4458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I"/>
              </a:p>
            </p:txBody>
          </p:sp>
          <p:pic>
            <p:nvPicPr>
              <p:cNvPr id="55" name="Graphic 54" descr="Shuffle outline">
                <a:extLst>
                  <a:ext uri="{FF2B5EF4-FFF2-40B4-BE49-F238E27FC236}">
                    <a16:creationId xmlns:a16="http://schemas.microsoft.com/office/drawing/2014/main" id="{A3D4BB7A-B309-6D44-B8BF-CB99B711D68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842785" y="3339432"/>
                <a:ext cx="1110063" cy="1110063"/>
              </a:xfrm>
              <a:prstGeom prst="rect">
                <a:avLst/>
              </a:prstGeom>
            </p:spPr>
          </p:pic>
        </p:grpSp>
        <p:sp>
          <p:nvSpPr>
            <p:cNvPr id="64" name="TextBox 63">
              <a:extLst>
                <a:ext uri="{FF2B5EF4-FFF2-40B4-BE49-F238E27FC236}">
                  <a16:creationId xmlns:a16="http://schemas.microsoft.com/office/drawing/2014/main" id="{D522BD14-0221-A14F-98A3-2846AE9F14CF}"/>
                </a:ext>
              </a:extLst>
            </p:cNvPr>
            <p:cNvSpPr txBox="1"/>
            <p:nvPr/>
          </p:nvSpPr>
          <p:spPr>
            <a:xfrm>
              <a:off x="8011578" y="4689746"/>
              <a:ext cx="3800261" cy="1569660"/>
            </a:xfrm>
            <a:prstGeom prst="rect">
              <a:avLst/>
            </a:prstGeom>
            <a:noFill/>
          </p:spPr>
          <p:txBody>
            <a:bodyPr wrap="square" rtlCol="0">
              <a:spAutoFit/>
            </a:bodyPr>
            <a:lstStyle/>
            <a:p>
              <a:pPr algn="ctr"/>
              <a:r>
                <a:rPr lang="en-GB" sz="1600"/>
                <a:t>Investing effort to develop and maintain centrally hosted platform services provides optimum value when it removes the corresponding maintenance overheads from the Member States </a:t>
              </a:r>
              <a:endParaRPr lang="en-FI" sz="1600"/>
            </a:p>
          </p:txBody>
        </p:sp>
        <p:sp>
          <p:nvSpPr>
            <p:cNvPr id="65" name="Rectangle 64">
              <a:extLst>
                <a:ext uri="{FF2B5EF4-FFF2-40B4-BE49-F238E27FC236}">
                  <a16:creationId xmlns:a16="http://schemas.microsoft.com/office/drawing/2014/main" id="{FD2C4672-94B5-7C45-A6BD-D9CFC148F848}"/>
                </a:ext>
              </a:extLst>
            </p:cNvPr>
            <p:cNvSpPr/>
            <p:nvPr/>
          </p:nvSpPr>
          <p:spPr>
            <a:xfrm>
              <a:off x="7800109" y="1882140"/>
              <a:ext cx="4148912" cy="4422978"/>
            </a:xfrm>
            <a:prstGeom prst="rect">
              <a:avLst/>
            </a:prstGeom>
            <a:noFill/>
            <a:ln w="12700">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I"/>
            </a:p>
          </p:txBody>
        </p:sp>
      </p:grpSp>
    </p:spTree>
    <p:extLst>
      <p:ext uri="{BB962C8B-B14F-4D97-AF65-F5344CB8AC3E}">
        <p14:creationId xmlns:p14="http://schemas.microsoft.com/office/powerpoint/2010/main" val="1478556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D9C03-0E87-46CD-AE3E-F951351ADF42}"/>
              </a:ext>
            </a:extLst>
          </p:cNvPr>
          <p:cNvSpPr>
            <a:spLocks noGrp="1"/>
          </p:cNvSpPr>
          <p:nvPr>
            <p:ph type="title"/>
          </p:nvPr>
        </p:nvSpPr>
        <p:spPr>
          <a:xfrm>
            <a:off x="708486" y="344219"/>
            <a:ext cx="10454814" cy="369332"/>
          </a:xfrm>
        </p:spPr>
        <p:txBody>
          <a:bodyPr lIns="0" tIns="0" rIns="0" bIns="0" anchor="t"/>
          <a:lstStyle/>
          <a:p>
            <a:r>
              <a:rPr lang="en-GB">
                <a:ea typeface="+mj-lt"/>
                <a:cs typeface="+mj-lt"/>
              </a:rPr>
              <a:t>Software Marketp</a:t>
            </a:r>
            <a:r>
              <a:rPr lang="en-GB"/>
              <a:t>lace</a:t>
            </a:r>
            <a:endParaRPr lang="en-US"/>
          </a:p>
        </p:txBody>
      </p:sp>
      <p:sp>
        <p:nvSpPr>
          <p:cNvPr id="3" name="Content Placeholder 2">
            <a:extLst>
              <a:ext uri="{FF2B5EF4-FFF2-40B4-BE49-F238E27FC236}">
                <a16:creationId xmlns:a16="http://schemas.microsoft.com/office/drawing/2014/main" id="{E7FFB8F4-6206-46E2-BF29-56EF2947677B}"/>
              </a:ext>
            </a:extLst>
          </p:cNvPr>
          <p:cNvSpPr>
            <a:spLocks noGrp="1"/>
          </p:cNvSpPr>
          <p:nvPr>
            <p:ph sz="quarter" idx="14"/>
          </p:nvPr>
        </p:nvSpPr>
        <p:spPr>
          <a:xfrm>
            <a:off x="697995" y="1313070"/>
            <a:ext cx="7118708" cy="4982119"/>
          </a:xfrm>
        </p:spPr>
        <p:txBody>
          <a:bodyPr lIns="0" tIns="0" rIns="0" bIns="0" anchor="t"/>
          <a:lstStyle/>
          <a:p>
            <a:pPr marL="285750" indent="-285750"/>
            <a:r>
              <a:rPr lang="en-GB"/>
              <a:t>Place to share and collaborate</a:t>
            </a:r>
          </a:p>
          <a:p>
            <a:pPr marL="915670" lvl="1" indent="-285750"/>
            <a:r>
              <a:rPr lang="en-GB">
                <a:cs typeface="Arial"/>
              </a:rPr>
              <a:t>Domain-specific applications blueprints, templates, algorithms, documentation, etc.</a:t>
            </a:r>
            <a:endParaRPr lang="en-US">
              <a:cs typeface="Arial"/>
            </a:endParaRPr>
          </a:p>
          <a:p>
            <a:pPr marL="915670" lvl="1" indent="-285750"/>
            <a:r>
              <a:rPr lang="en-GB">
                <a:cs typeface="Arial"/>
              </a:rPr>
              <a:t>Infrastructure-as-a-code assets</a:t>
            </a:r>
          </a:p>
          <a:p>
            <a:pPr marL="915670" lvl="1" indent="-285750"/>
            <a:r>
              <a:rPr lang="en-GB">
                <a:cs typeface="Arial"/>
              </a:rPr>
              <a:t>To be realised in one primary GIT repository with auxiliary channels</a:t>
            </a:r>
          </a:p>
          <a:p>
            <a:pPr marL="285750" indent="-285750"/>
            <a:r>
              <a:rPr lang="en-GB">
                <a:cs typeface="Arial"/>
              </a:rPr>
              <a:t>Contributions, maintenance and application support based </a:t>
            </a:r>
            <a:br>
              <a:rPr lang="en-GB">
                <a:cs typeface="Arial"/>
              </a:rPr>
            </a:br>
            <a:r>
              <a:rPr lang="en-GB">
                <a:cs typeface="Arial"/>
              </a:rPr>
              <a:t>mainly on the community contributions</a:t>
            </a:r>
            <a:r>
              <a:rPr lang="en-GB">
                <a:cs typeface="Arial"/>
                <a:sym typeface="Wingdings" panose="05000000000000000000" pitchFamily="2" charset="2"/>
              </a:rPr>
              <a:t></a:t>
            </a:r>
            <a:r>
              <a:rPr lang="en-GB">
                <a:cs typeface="Arial"/>
              </a:rPr>
              <a:t> E&amp;E support for onboarding users and maintaining assets</a:t>
            </a:r>
          </a:p>
          <a:p>
            <a:pPr indent="-179705"/>
            <a:r>
              <a:rPr lang="en-GB" sz="1800"/>
              <a:t>Examples of possible marketplace offering:</a:t>
            </a:r>
            <a:endParaRPr lang="en-GB" sz="1800">
              <a:cs typeface="Arial"/>
            </a:endParaRPr>
          </a:p>
          <a:p>
            <a:pPr marL="629920" lvl="1" indent="-269875"/>
            <a:r>
              <a:rPr lang="en-GB">
                <a:cs typeface="Arial"/>
              </a:rPr>
              <a:t>Web Map Service (WMS) on ECMWF forecast data</a:t>
            </a:r>
          </a:p>
          <a:p>
            <a:pPr marL="629920" lvl="1" indent="-269875"/>
            <a:r>
              <a:rPr lang="en-GB">
                <a:cs typeface="Arial"/>
              </a:rPr>
              <a:t>Backend services for forecaster workstation/web services (</a:t>
            </a:r>
            <a:r>
              <a:rPr lang="en-GB" err="1">
                <a:cs typeface="Arial"/>
              </a:rPr>
              <a:t>e.g</a:t>
            </a:r>
            <a:r>
              <a:rPr lang="en-GB">
                <a:cs typeface="Arial"/>
              </a:rPr>
              <a:t> </a:t>
            </a:r>
            <a:r>
              <a:rPr lang="en-GB" err="1">
                <a:cs typeface="Arial"/>
              </a:rPr>
              <a:t>GeoWeb</a:t>
            </a:r>
            <a:r>
              <a:rPr lang="en-GB">
                <a:cs typeface="Arial"/>
              </a:rPr>
              <a:t>)</a:t>
            </a:r>
          </a:p>
          <a:p>
            <a:pPr marL="629920" lvl="1" indent="-269875"/>
            <a:r>
              <a:rPr lang="en-GB" sz="1600">
                <a:cs typeface="Arial"/>
              </a:rPr>
              <a:t>Notebook environment on ML data analytics on archive or forecast data</a:t>
            </a:r>
          </a:p>
          <a:p>
            <a:pPr marL="915670" lvl="1" indent="-285750"/>
            <a:endParaRPr lang="en-GB">
              <a:cs typeface="Arial"/>
            </a:endParaRPr>
          </a:p>
        </p:txBody>
      </p:sp>
      <p:grpSp>
        <p:nvGrpSpPr>
          <p:cNvPr id="28" name="Group 27">
            <a:extLst>
              <a:ext uri="{FF2B5EF4-FFF2-40B4-BE49-F238E27FC236}">
                <a16:creationId xmlns:a16="http://schemas.microsoft.com/office/drawing/2014/main" id="{EEDF7AE4-4F64-4CD5-8A8B-F72722CE4FF2}"/>
              </a:ext>
            </a:extLst>
          </p:cNvPr>
          <p:cNvGrpSpPr/>
          <p:nvPr/>
        </p:nvGrpSpPr>
        <p:grpSpPr>
          <a:xfrm>
            <a:off x="8121164" y="1467632"/>
            <a:ext cx="3944603" cy="3922735"/>
            <a:chOff x="7952133" y="1065730"/>
            <a:chExt cx="3944603" cy="3922735"/>
          </a:xfrm>
        </p:grpSpPr>
        <p:grpSp>
          <p:nvGrpSpPr>
            <p:cNvPr id="9" name="Group 8">
              <a:extLst>
                <a:ext uri="{FF2B5EF4-FFF2-40B4-BE49-F238E27FC236}">
                  <a16:creationId xmlns:a16="http://schemas.microsoft.com/office/drawing/2014/main" id="{2F7EEF30-1901-4D58-B499-7C6AB49CEB64}"/>
                </a:ext>
              </a:extLst>
            </p:cNvPr>
            <p:cNvGrpSpPr/>
            <p:nvPr/>
          </p:nvGrpSpPr>
          <p:grpSpPr>
            <a:xfrm>
              <a:off x="7952133" y="1065730"/>
              <a:ext cx="3944603" cy="3919517"/>
              <a:chOff x="7747611" y="842732"/>
              <a:chExt cx="3098545" cy="2776517"/>
            </a:xfrm>
          </p:grpSpPr>
          <p:grpSp>
            <p:nvGrpSpPr>
              <p:cNvPr id="14" name="Group 13">
                <a:extLst>
                  <a:ext uri="{FF2B5EF4-FFF2-40B4-BE49-F238E27FC236}">
                    <a16:creationId xmlns:a16="http://schemas.microsoft.com/office/drawing/2014/main" id="{8E8DD49C-1985-4C82-A617-3FFD8163E03E}"/>
                  </a:ext>
                </a:extLst>
              </p:cNvPr>
              <p:cNvGrpSpPr/>
              <p:nvPr/>
            </p:nvGrpSpPr>
            <p:grpSpPr>
              <a:xfrm>
                <a:off x="7747611" y="842732"/>
                <a:ext cx="3098545" cy="2776517"/>
                <a:chOff x="7403616" y="1056459"/>
                <a:chExt cx="3098545" cy="2776517"/>
              </a:xfrm>
            </p:grpSpPr>
            <p:sp>
              <p:nvSpPr>
                <p:cNvPr id="20" name="Isosceles Triangle 19">
                  <a:extLst>
                    <a:ext uri="{FF2B5EF4-FFF2-40B4-BE49-F238E27FC236}">
                      <a16:creationId xmlns:a16="http://schemas.microsoft.com/office/drawing/2014/main" id="{8FD17714-1AA1-49C6-8371-E16C24D9259A}"/>
                    </a:ext>
                  </a:extLst>
                </p:cNvPr>
                <p:cNvSpPr/>
                <p:nvPr/>
              </p:nvSpPr>
              <p:spPr>
                <a:xfrm>
                  <a:off x="7403616" y="1056459"/>
                  <a:ext cx="2956407" cy="2776517"/>
                </a:xfrm>
                <a:prstGeom prst="triangl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Arrow Connector 20">
                  <a:extLst>
                    <a:ext uri="{FF2B5EF4-FFF2-40B4-BE49-F238E27FC236}">
                      <a16:creationId xmlns:a16="http://schemas.microsoft.com/office/drawing/2014/main" id="{95CAAC89-9946-4867-9971-331325340877}"/>
                    </a:ext>
                  </a:extLst>
                </p:cNvPr>
                <p:cNvCxnSpPr>
                  <a:cxnSpLocks/>
                </p:cNvCxnSpPr>
                <p:nvPr/>
              </p:nvCxnSpPr>
              <p:spPr>
                <a:xfrm flipV="1">
                  <a:off x="8289736" y="2194621"/>
                  <a:ext cx="1193382" cy="3444"/>
                </a:xfrm>
                <a:prstGeom prst="straightConnector1">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D277442E-314D-43A1-AA38-9E970F0A3235}"/>
                    </a:ext>
                  </a:extLst>
                </p:cNvPr>
                <p:cNvCxnSpPr/>
                <p:nvPr/>
              </p:nvCxnSpPr>
              <p:spPr>
                <a:xfrm>
                  <a:off x="7866375" y="2997218"/>
                  <a:ext cx="2057348" cy="15140"/>
                </a:xfrm>
                <a:prstGeom prst="straightConnector1">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39F64347-8194-4AB4-B7ED-F84FDA1C4E0E}"/>
                    </a:ext>
                  </a:extLst>
                </p:cNvPr>
                <p:cNvSpPr txBox="1"/>
                <p:nvPr/>
              </p:nvSpPr>
              <p:spPr>
                <a:xfrm rot="3900000">
                  <a:off x="9954657" y="3160912"/>
                  <a:ext cx="72567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IaaS</a:t>
                  </a:r>
                </a:p>
              </p:txBody>
            </p:sp>
            <p:sp>
              <p:nvSpPr>
                <p:cNvPr id="24" name="TextBox 23">
                  <a:extLst>
                    <a:ext uri="{FF2B5EF4-FFF2-40B4-BE49-F238E27FC236}">
                      <a16:creationId xmlns:a16="http://schemas.microsoft.com/office/drawing/2014/main" id="{7EF37627-CD7A-4009-8514-FDAA23FB2460}"/>
                    </a:ext>
                  </a:extLst>
                </p:cNvPr>
                <p:cNvSpPr txBox="1"/>
                <p:nvPr/>
              </p:nvSpPr>
              <p:spPr>
                <a:xfrm rot="3900000">
                  <a:off x="9508377" y="2408329"/>
                  <a:ext cx="80935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PaaS</a:t>
                  </a:r>
                </a:p>
              </p:txBody>
            </p:sp>
            <p:sp>
              <p:nvSpPr>
                <p:cNvPr id="25" name="TextBox 24">
                  <a:extLst>
                    <a:ext uri="{FF2B5EF4-FFF2-40B4-BE49-F238E27FC236}">
                      <a16:creationId xmlns:a16="http://schemas.microsoft.com/office/drawing/2014/main" id="{6BED21EB-FECE-424B-97D4-C39AFCA6FBE1}"/>
                    </a:ext>
                  </a:extLst>
                </p:cNvPr>
                <p:cNvSpPr txBox="1"/>
                <p:nvPr/>
              </p:nvSpPr>
              <p:spPr>
                <a:xfrm rot="3840000">
                  <a:off x="9038655" y="1506958"/>
                  <a:ext cx="80935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SaaS</a:t>
                  </a:r>
                </a:p>
              </p:txBody>
            </p:sp>
            <p:pic>
              <p:nvPicPr>
                <p:cNvPr id="26" name="Picture 8">
                  <a:extLst>
                    <a:ext uri="{FF2B5EF4-FFF2-40B4-BE49-F238E27FC236}">
                      <a16:creationId xmlns:a16="http://schemas.microsoft.com/office/drawing/2014/main" id="{783906FF-C1B9-467A-8D0E-5081EF2BF91A}"/>
                    </a:ext>
                  </a:extLst>
                </p:cNvPr>
                <p:cNvPicPr>
                  <a:picLocks noChangeAspect="1"/>
                </p:cNvPicPr>
                <p:nvPr/>
              </p:nvPicPr>
              <p:blipFill>
                <a:blip r:embed="rId3"/>
                <a:stretch>
                  <a:fillRect/>
                </a:stretch>
              </p:blipFill>
              <p:spPr>
                <a:xfrm>
                  <a:off x="8230012" y="3237155"/>
                  <a:ext cx="875757" cy="434917"/>
                </a:xfrm>
                <a:prstGeom prst="rect">
                  <a:avLst/>
                </a:prstGeom>
              </p:spPr>
            </p:pic>
            <p:pic>
              <p:nvPicPr>
                <p:cNvPr id="27" name="Picture 17" descr="Icon&#10;&#10;Description automatically generated">
                  <a:extLst>
                    <a:ext uri="{FF2B5EF4-FFF2-40B4-BE49-F238E27FC236}">
                      <a16:creationId xmlns:a16="http://schemas.microsoft.com/office/drawing/2014/main" id="{E09E69F4-A334-4534-99D3-D31A48D8F41D}"/>
                    </a:ext>
                  </a:extLst>
                </p:cNvPr>
                <p:cNvPicPr>
                  <a:picLocks noChangeAspect="1"/>
                </p:cNvPicPr>
                <p:nvPr/>
              </p:nvPicPr>
              <p:blipFill>
                <a:blip r:embed="rId4"/>
                <a:stretch>
                  <a:fillRect/>
                </a:stretch>
              </p:blipFill>
              <p:spPr>
                <a:xfrm>
                  <a:off x="7907794" y="2750481"/>
                  <a:ext cx="457222" cy="450117"/>
                </a:xfrm>
                <a:prstGeom prst="rect">
                  <a:avLst/>
                </a:prstGeom>
              </p:spPr>
            </p:pic>
          </p:grpSp>
          <p:pic>
            <p:nvPicPr>
              <p:cNvPr id="15" name="Picture 19" descr="Logo, company name&#10;&#10;Description automatically generated">
                <a:extLst>
                  <a:ext uri="{FF2B5EF4-FFF2-40B4-BE49-F238E27FC236}">
                    <a16:creationId xmlns:a16="http://schemas.microsoft.com/office/drawing/2014/main" id="{F3CF1DB4-00AF-4815-9FAA-CD76B91CCA1F}"/>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8910202" y="2009702"/>
                <a:ext cx="494387" cy="576844"/>
              </a:xfrm>
              <a:prstGeom prst="rect">
                <a:avLst/>
              </a:prstGeom>
            </p:spPr>
          </p:pic>
          <p:pic>
            <p:nvPicPr>
              <p:cNvPr id="16" name="Picture 20" descr="Icon&#10;&#10;Description automatically generated">
                <a:extLst>
                  <a:ext uri="{FF2B5EF4-FFF2-40B4-BE49-F238E27FC236}">
                    <a16:creationId xmlns:a16="http://schemas.microsoft.com/office/drawing/2014/main" id="{3DD9B3B0-1630-4351-9720-05302951902A}"/>
                  </a:ext>
                </a:extLst>
              </p:cNvPr>
              <p:cNvPicPr>
                <a:picLocks noChangeAspect="1"/>
              </p:cNvPicPr>
              <p:nvPr/>
            </p:nvPicPr>
            <p:blipFill>
              <a:blip r:embed="rId6"/>
              <a:stretch>
                <a:fillRect/>
              </a:stretch>
            </p:blipFill>
            <p:spPr>
              <a:xfrm>
                <a:off x="9415353" y="2492051"/>
                <a:ext cx="699162" cy="307890"/>
              </a:xfrm>
              <a:prstGeom prst="rect">
                <a:avLst/>
              </a:prstGeom>
            </p:spPr>
          </p:pic>
          <p:pic>
            <p:nvPicPr>
              <p:cNvPr id="17" name="Picture 21" descr="Icon&#10;&#10;Description automatically generated">
                <a:extLst>
                  <a:ext uri="{FF2B5EF4-FFF2-40B4-BE49-F238E27FC236}">
                    <a16:creationId xmlns:a16="http://schemas.microsoft.com/office/drawing/2014/main" id="{0E4F834A-8387-40A5-BDAB-ED01BC77D06C}"/>
                  </a:ext>
                </a:extLst>
              </p:cNvPr>
              <p:cNvPicPr>
                <a:picLocks noChangeAspect="1"/>
              </p:cNvPicPr>
              <p:nvPr/>
            </p:nvPicPr>
            <p:blipFill>
              <a:blip r:embed="rId7"/>
              <a:stretch>
                <a:fillRect/>
              </a:stretch>
            </p:blipFill>
            <p:spPr>
              <a:xfrm>
                <a:off x="9784136" y="2619839"/>
                <a:ext cx="585734" cy="451160"/>
              </a:xfrm>
              <a:prstGeom prst="rect">
                <a:avLst/>
              </a:prstGeom>
            </p:spPr>
          </p:pic>
          <p:sp>
            <p:nvSpPr>
              <p:cNvPr id="18" name="TextBox 17">
                <a:extLst>
                  <a:ext uri="{FF2B5EF4-FFF2-40B4-BE49-F238E27FC236}">
                    <a16:creationId xmlns:a16="http://schemas.microsoft.com/office/drawing/2014/main" id="{975428A7-2B51-4C2D-A5A1-EBF4A5104605}"/>
                  </a:ext>
                </a:extLst>
              </p:cNvPr>
              <p:cNvSpPr txBox="1"/>
              <p:nvPr/>
            </p:nvSpPr>
            <p:spPr>
              <a:xfrm>
                <a:off x="8763767" y="1635782"/>
                <a:ext cx="93021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a:t>Dispersion models</a:t>
                </a:r>
              </a:p>
            </p:txBody>
          </p:sp>
          <p:sp>
            <p:nvSpPr>
              <p:cNvPr id="19" name="TextBox 18">
                <a:extLst>
                  <a:ext uri="{FF2B5EF4-FFF2-40B4-BE49-F238E27FC236}">
                    <a16:creationId xmlns:a16="http://schemas.microsoft.com/office/drawing/2014/main" id="{2F473EE9-695C-49E6-A984-5E9C4AE400C3}"/>
                  </a:ext>
                </a:extLst>
              </p:cNvPr>
              <p:cNvSpPr txBox="1"/>
              <p:nvPr/>
            </p:nvSpPr>
            <p:spPr>
              <a:xfrm>
                <a:off x="9032865" y="1200584"/>
                <a:ext cx="539729" cy="461665"/>
              </a:xfrm>
              <a:prstGeom prst="rect">
                <a:avLst/>
              </a:prstGeom>
              <a:noFill/>
              <a:ln w="6350">
                <a:noFill/>
                <a:prstDash val="dash"/>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t>Data tailor</a:t>
                </a:r>
                <a:endParaRPr lang="en-US"/>
              </a:p>
            </p:txBody>
          </p:sp>
        </p:grpSp>
        <p:sp>
          <p:nvSpPr>
            <p:cNvPr id="10" name="Rectangle: Diagonal Corners Snipped 9">
              <a:extLst>
                <a:ext uri="{FF2B5EF4-FFF2-40B4-BE49-F238E27FC236}">
                  <a16:creationId xmlns:a16="http://schemas.microsoft.com/office/drawing/2014/main" id="{D60475BB-2DC2-4585-960B-58C3F1D70652}"/>
                </a:ext>
              </a:extLst>
            </p:cNvPr>
            <p:cNvSpPr/>
            <p:nvPr/>
          </p:nvSpPr>
          <p:spPr>
            <a:xfrm rot="17760000">
              <a:off x="6648802" y="2888910"/>
              <a:ext cx="3901231" cy="297879"/>
            </a:xfrm>
            <a:prstGeom prst="snip2DiagRect">
              <a:avLst/>
            </a:prstGeom>
            <a:solidFill>
              <a:schemeClr val="bg1"/>
            </a:solidFill>
            <a:ln w="63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solidFill>
                    <a:schemeClr val="tx1"/>
                  </a:solidFill>
                  <a:cs typeface="Arial"/>
                </a:rPr>
                <a:t>Software Marketplace</a:t>
              </a:r>
            </a:p>
          </p:txBody>
        </p:sp>
        <p:cxnSp>
          <p:nvCxnSpPr>
            <p:cNvPr id="11" name="Straight Arrow Connector 10">
              <a:extLst>
                <a:ext uri="{FF2B5EF4-FFF2-40B4-BE49-F238E27FC236}">
                  <a16:creationId xmlns:a16="http://schemas.microsoft.com/office/drawing/2014/main" id="{9042A401-39C0-48F3-A2EA-CF4DC612DE1D}"/>
                </a:ext>
              </a:extLst>
            </p:cNvPr>
            <p:cNvCxnSpPr/>
            <p:nvPr/>
          </p:nvCxnSpPr>
          <p:spPr>
            <a:xfrm>
              <a:off x="8692023" y="3187595"/>
              <a:ext cx="361518" cy="1186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8A044F8A-4451-4AD3-9405-44F328AAF1CA}"/>
                </a:ext>
              </a:extLst>
            </p:cNvPr>
            <p:cNvCxnSpPr>
              <a:cxnSpLocks/>
            </p:cNvCxnSpPr>
            <p:nvPr/>
          </p:nvCxnSpPr>
          <p:spPr>
            <a:xfrm>
              <a:off x="8115476" y="4356392"/>
              <a:ext cx="361518" cy="1186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6AFFC87C-F5A0-4B10-A86C-5A5F6CC1A53A}"/>
                </a:ext>
              </a:extLst>
            </p:cNvPr>
            <p:cNvCxnSpPr>
              <a:cxnSpLocks/>
            </p:cNvCxnSpPr>
            <p:nvPr/>
          </p:nvCxnSpPr>
          <p:spPr>
            <a:xfrm>
              <a:off x="9226967" y="2107999"/>
              <a:ext cx="361518" cy="1186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pic>
        <p:nvPicPr>
          <p:cNvPr id="33" name="Picture 32">
            <a:extLst>
              <a:ext uri="{FF2B5EF4-FFF2-40B4-BE49-F238E27FC236}">
                <a16:creationId xmlns:a16="http://schemas.microsoft.com/office/drawing/2014/main" id="{EFD3FF18-589A-4CD5-B8DA-85EAD5C4D516}"/>
              </a:ext>
            </a:extLst>
          </p:cNvPr>
          <p:cNvPicPr>
            <a:picLocks noChangeAspect="1"/>
          </p:cNvPicPr>
          <p:nvPr/>
        </p:nvPicPr>
        <p:blipFill rotWithShape="1">
          <a:blip r:embed="rId8">
            <a:clrChange>
              <a:clrFrom>
                <a:srgbClr val="FFFFFF"/>
              </a:clrFrom>
              <a:clrTo>
                <a:srgbClr val="FFFFFF">
                  <a:alpha val="0"/>
                </a:srgbClr>
              </a:clrTo>
            </a:clrChange>
          </a:blip>
          <a:srcRect t="25175" b="27255"/>
          <a:stretch/>
        </p:blipFill>
        <p:spPr>
          <a:xfrm>
            <a:off x="9403067" y="3848342"/>
            <a:ext cx="794798" cy="378082"/>
          </a:xfrm>
          <a:prstGeom prst="rect">
            <a:avLst/>
          </a:prstGeom>
        </p:spPr>
      </p:pic>
      <p:grpSp>
        <p:nvGrpSpPr>
          <p:cNvPr id="60" name="Group 59">
            <a:extLst>
              <a:ext uri="{FF2B5EF4-FFF2-40B4-BE49-F238E27FC236}">
                <a16:creationId xmlns:a16="http://schemas.microsoft.com/office/drawing/2014/main" id="{9B080B5F-341D-AB40-84C7-3AEA801CC05F}"/>
              </a:ext>
            </a:extLst>
          </p:cNvPr>
          <p:cNvGrpSpPr/>
          <p:nvPr/>
        </p:nvGrpSpPr>
        <p:grpSpPr>
          <a:xfrm>
            <a:off x="8178062" y="2463481"/>
            <a:ext cx="501099" cy="726296"/>
            <a:chOff x="8489480" y="4533891"/>
            <a:chExt cx="1070170" cy="1551110"/>
          </a:xfrm>
        </p:grpSpPr>
        <p:pic>
          <p:nvPicPr>
            <p:cNvPr id="4" name="Picture 4" descr="Logo, icon&#10;&#10;Description automatically generated">
              <a:extLst>
                <a:ext uri="{FF2B5EF4-FFF2-40B4-BE49-F238E27FC236}">
                  <a16:creationId xmlns:a16="http://schemas.microsoft.com/office/drawing/2014/main" id="{EAA0C8F2-760E-46CB-8F6C-3DACC00B3F50}"/>
                </a:ext>
              </a:extLst>
            </p:cNvPr>
            <p:cNvPicPr>
              <a:picLocks noChangeAspect="1"/>
            </p:cNvPicPr>
            <p:nvPr/>
          </p:nvPicPr>
          <p:blipFill>
            <a:blip r:embed="rId9"/>
            <a:stretch>
              <a:fillRect/>
            </a:stretch>
          </p:blipFill>
          <p:spPr>
            <a:xfrm>
              <a:off x="8506310" y="5653518"/>
              <a:ext cx="1035538" cy="431483"/>
            </a:xfrm>
            <a:prstGeom prst="rect">
              <a:avLst/>
            </a:prstGeom>
          </p:spPr>
        </p:pic>
        <p:grpSp>
          <p:nvGrpSpPr>
            <p:cNvPr id="7" name="Group 6">
              <a:extLst>
                <a:ext uri="{FF2B5EF4-FFF2-40B4-BE49-F238E27FC236}">
                  <a16:creationId xmlns:a16="http://schemas.microsoft.com/office/drawing/2014/main" id="{79398A3B-7D9A-451B-ACFE-017506C0DFB0}"/>
                </a:ext>
              </a:extLst>
            </p:cNvPr>
            <p:cNvGrpSpPr/>
            <p:nvPr/>
          </p:nvGrpSpPr>
          <p:grpSpPr>
            <a:xfrm>
              <a:off x="8489480" y="4533891"/>
              <a:ext cx="1070170" cy="1002777"/>
              <a:chOff x="7788328" y="2928395"/>
              <a:chExt cx="1694578" cy="1739096"/>
            </a:xfrm>
          </p:grpSpPr>
          <p:pic>
            <p:nvPicPr>
              <p:cNvPr id="5" name="Graphic 5" descr="Shopping cart with solid fill">
                <a:extLst>
                  <a:ext uri="{FF2B5EF4-FFF2-40B4-BE49-F238E27FC236}">
                    <a16:creationId xmlns:a16="http://schemas.microsoft.com/office/drawing/2014/main" id="{A48F74F1-ABD3-4694-A4A4-2E7A4B64077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788328" y="2971801"/>
                <a:ext cx="1694578" cy="1695690"/>
              </a:xfrm>
              <a:prstGeom prst="rect">
                <a:avLst/>
              </a:prstGeom>
            </p:spPr>
          </p:pic>
          <p:pic>
            <p:nvPicPr>
              <p:cNvPr id="6" name="Graphic 6" descr="List with solid fill">
                <a:extLst>
                  <a:ext uri="{FF2B5EF4-FFF2-40B4-BE49-F238E27FC236}">
                    <a16:creationId xmlns:a16="http://schemas.microsoft.com/office/drawing/2014/main" id="{76FDACBE-304B-4EDA-BCAB-A73DD828F0B3}"/>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2160000">
                <a:off x="8091965" y="2928395"/>
                <a:ext cx="913800" cy="914400"/>
              </a:xfrm>
              <a:prstGeom prst="rect">
                <a:avLst/>
              </a:prstGeom>
            </p:spPr>
          </p:pic>
        </p:grpSp>
      </p:grpSp>
    </p:spTree>
    <p:extLst>
      <p:ext uri="{BB962C8B-B14F-4D97-AF65-F5344CB8AC3E}">
        <p14:creationId xmlns:p14="http://schemas.microsoft.com/office/powerpoint/2010/main" val="3802718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08E29-2719-4A3E-9117-185C02FADACA}"/>
              </a:ext>
            </a:extLst>
          </p:cNvPr>
          <p:cNvSpPr>
            <a:spLocks noGrp="1"/>
          </p:cNvSpPr>
          <p:nvPr>
            <p:ph type="title"/>
          </p:nvPr>
        </p:nvSpPr>
        <p:spPr/>
        <p:txBody>
          <a:bodyPr/>
          <a:lstStyle/>
          <a:p>
            <a:r>
              <a:rPr lang="en-GB"/>
              <a:t>EWC</a:t>
            </a:r>
            <a:r>
              <a:rPr lang="en-GB" sz="1800">
                <a:effectLst/>
                <a:latin typeface="Times New Roman" panose="02020603050405020304" pitchFamily="18" charset="0"/>
                <a:ea typeface="Times New Roman" panose="02020603050405020304" pitchFamily="18" charset="0"/>
              </a:rPr>
              <a:t> </a:t>
            </a:r>
            <a:r>
              <a:rPr lang="en-GB"/>
              <a:t>Features Roadmap</a:t>
            </a:r>
          </a:p>
        </p:txBody>
      </p:sp>
      <p:pic>
        <p:nvPicPr>
          <p:cNvPr id="4" name="Picture 3">
            <a:extLst>
              <a:ext uri="{FF2B5EF4-FFF2-40B4-BE49-F238E27FC236}">
                <a16:creationId xmlns:a16="http://schemas.microsoft.com/office/drawing/2014/main" id="{C7889258-3AD6-43F5-87B4-4B799D4250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708486" y="1189360"/>
            <a:ext cx="9428473" cy="4479280"/>
          </a:xfrm>
          <a:prstGeom prst="rect">
            <a:avLst/>
          </a:prstGeom>
          <a:noFill/>
        </p:spPr>
      </p:pic>
    </p:spTree>
    <p:extLst>
      <p:ext uri="{BB962C8B-B14F-4D97-AF65-F5344CB8AC3E}">
        <p14:creationId xmlns:p14="http://schemas.microsoft.com/office/powerpoint/2010/main" val="373702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BCC9C-597F-45F5-9A23-A8B79943180C}"/>
              </a:ext>
            </a:extLst>
          </p:cNvPr>
          <p:cNvSpPr>
            <a:spLocks noGrp="1"/>
          </p:cNvSpPr>
          <p:nvPr>
            <p:ph type="title"/>
          </p:nvPr>
        </p:nvSpPr>
        <p:spPr/>
        <p:txBody>
          <a:bodyPr/>
          <a:lstStyle/>
          <a:p>
            <a:r>
              <a:rPr lang="en-GB"/>
              <a:t>Operational Service Principles</a:t>
            </a:r>
          </a:p>
        </p:txBody>
      </p:sp>
      <p:sp>
        <p:nvSpPr>
          <p:cNvPr id="3" name="Content Placeholder 2">
            <a:extLst>
              <a:ext uri="{FF2B5EF4-FFF2-40B4-BE49-F238E27FC236}">
                <a16:creationId xmlns:a16="http://schemas.microsoft.com/office/drawing/2014/main" id="{8744AAC4-593E-4DBE-9983-FF796BE57CB6}"/>
              </a:ext>
            </a:extLst>
          </p:cNvPr>
          <p:cNvSpPr>
            <a:spLocks noGrp="1"/>
          </p:cNvSpPr>
          <p:nvPr>
            <p:ph sz="quarter" idx="14"/>
          </p:nvPr>
        </p:nvSpPr>
        <p:spPr>
          <a:xfrm>
            <a:off x="708486" y="936000"/>
            <a:ext cx="9885695" cy="4986000"/>
          </a:xfrm>
        </p:spPr>
        <p:txBody>
          <a:bodyPr/>
          <a:lstStyle/>
          <a:p>
            <a:pPr indent="0">
              <a:buNone/>
            </a:pPr>
            <a:r>
              <a:rPr lang="en-US"/>
              <a:t>Operational Services should have/be: </a:t>
            </a:r>
          </a:p>
          <a:p>
            <a:pPr>
              <a:buFont typeface="Arial" panose="020B0604020202020204" pitchFamily="34" charset="0"/>
              <a:buChar char="•"/>
            </a:pPr>
            <a:r>
              <a:rPr lang="en-US"/>
              <a:t>Lifecycle management</a:t>
            </a:r>
          </a:p>
          <a:p>
            <a:pPr>
              <a:buFont typeface="Arial" panose="020B0604020202020204" pitchFamily="34" charset="0"/>
              <a:buChar char="•"/>
            </a:pPr>
            <a:r>
              <a:rPr lang="en-US">
                <a:solidFill>
                  <a:srgbClr val="000000"/>
                </a:solidFill>
                <a:effectLst/>
              </a:rPr>
              <a:t>Inline and compatible to the purpose and objectives of the EWC and its users</a:t>
            </a:r>
          </a:p>
          <a:p>
            <a:pPr>
              <a:buFont typeface="Arial" panose="020B0604020202020204" pitchFamily="34" charset="0"/>
              <a:buChar char="•"/>
            </a:pPr>
            <a:r>
              <a:rPr lang="en-US">
                <a:solidFill>
                  <a:srgbClr val="000000"/>
                </a:solidFill>
                <a:effectLst/>
              </a:rPr>
              <a:t>Proper documentation and established responsibilities</a:t>
            </a:r>
            <a:endParaRPr lang="en-US"/>
          </a:p>
          <a:p>
            <a:pPr>
              <a:buFont typeface="Arial" panose="020B0604020202020204" pitchFamily="34" charset="0"/>
              <a:buChar char="•"/>
            </a:pPr>
            <a:r>
              <a:rPr lang="en-US"/>
              <a:t>Reliable and available. </a:t>
            </a:r>
          </a:p>
          <a:p>
            <a:pPr>
              <a:buFont typeface="Arial" panose="020B0604020202020204" pitchFamily="34" charset="0"/>
              <a:buChar char="•"/>
            </a:pPr>
            <a:r>
              <a:rPr lang="en-US">
                <a:solidFill>
                  <a:srgbClr val="000000"/>
                </a:solidFill>
                <a:effectLst/>
              </a:rPr>
              <a:t>Secure</a:t>
            </a:r>
            <a:endParaRPr lang="en-US"/>
          </a:p>
          <a:p>
            <a:pPr>
              <a:buFont typeface="Arial" panose="020B0604020202020204" pitchFamily="34" charset="0"/>
              <a:buChar char="•"/>
            </a:pPr>
            <a:r>
              <a:rPr lang="en-US">
                <a:solidFill>
                  <a:srgbClr val="000000"/>
                </a:solidFill>
                <a:effectLst/>
              </a:rPr>
              <a:t>Supported and resourced</a:t>
            </a:r>
            <a:endParaRPr lang="en-GB"/>
          </a:p>
        </p:txBody>
      </p:sp>
    </p:spTree>
    <p:extLst>
      <p:ext uri="{BB962C8B-B14F-4D97-AF65-F5344CB8AC3E}">
        <p14:creationId xmlns:p14="http://schemas.microsoft.com/office/powerpoint/2010/main" val="12551382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3DA90-2EE9-4563-A75B-AC1A621303AA}"/>
              </a:ext>
            </a:extLst>
          </p:cNvPr>
          <p:cNvSpPr>
            <a:spLocks noGrp="1"/>
          </p:cNvSpPr>
          <p:nvPr>
            <p:ph type="title"/>
          </p:nvPr>
        </p:nvSpPr>
        <p:spPr/>
        <p:txBody>
          <a:bodyPr/>
          <a:lstStyle/>
          <a:p>
            <a:r>
              <a:rPr lang="en-GB"/>
              <a:t>Service Lifecycle </a:t>
            </a:r>
          </a:p>
        </p:txBody>
      </p:sp>
      <p:sp>
        <p:nvSpPr>
          <p:cNvPr id="3" name="Content Placeholder 2">
            <a:extLst>
              <a:ext uri="{FF2B5EF4-FFF2-40B4-BE49-F238E27FC236}">
                <a16:creationId xmlns:a16="http://schemas.microsoft.com/office/drawing/2014/main" id="{616BD97B-F4D8-4DFB-A521-ED6F61DF5F51}"/>
              </a:ext>
            </a:extLst>
          </p:cNvPr>
          <p:cNvSpPr>
            <a:spLocks noGrp="1"/>
          </p:cNvSpPr>
          <p:nvPr>
            <p:ph sz="quarter" idx="14"/>
          </p:nvPr>
        </p:nvSpPr>
        <p:spPr>
          <a:xfrm>
            <a:off x="708486" y="936000"/>
            <a:ext cx="10316269" cy="4986000"/>
          </a:xfrm>
        </p:spPr>
        <p:txBody>
          <a:bodyPr/>
          <a:lstStyle/>
          <a:p>
            <a:pPr indent="0">
              <a:buNone/>
            </a:pPr>
            <a:r>
              <a:rPr lang="en-GB">
                <a:ea typeface="+mn-lt"/>
                <a:cs typeface="+mn-lt"/>
              </a:rPr>
              <a:t>Step-by-step approach </a:t>
            </a:r>
            <a:endParaRPr lang="el-GR">
              <a:ea typeface="+mn-lt"/>
              <a:cs typeface="+mn-lt"/>
            </a:endParaRPr>
          </a:p>
          <a:p>
            <a:pPr indent="-269875"/>
            <a:r>
              <a:rPr lang="en-GB">
                <a:ea typeface="+mn-lt"/>
                <a:cs typeface="+mn-lt"/>
              </a:rPr>
              <a:t>Develop and enrol new services through a beta version with no quality of service (QoS) targets.</a:t>
            </a:r>
          </a:p>
          <a:p>
            <a:pPr indent="-269875"/>
            <a:r>
              <a:rPr lang="en-GB">
                <a:ea typeface="+mn-lt"/>
                <a:cs typeface="+mn-lt"/>
              </a:rPr>
              <a:t>Proof of usage is gathered along with feasibility check in terms of required resources, maintenance, and support effort. </a:t>
            </a:r>
          </a:p>
          <a:p>
            <a:pPr indent="-269875"/>
            <a:r>
              <a:rPr lang="en-GB">
                <a:ea typeface="+mn-lt"/>
                <a:cs typeface="+mn-lt"/>
              </a:rPr>
              <a:t>The length of the beta phase depends on the service. </a:t>
            </a:r>
          </a:p>
          <a:p>
            <a:pPr indent="-269875"/>
            <a:r>
              <a:rPr lang="en-GB">
                <a:ea typeface="+mn-lt"/>
                <a:cs typeface="+mn-lt"/>
              </a:rPr>
              <a:t>After the beta phase, services may be shut down or transformed to as operational services. </a:t>
            </a:r>
          </a:p>
          <a:p>
            <a:pPr indent="-269875"/>
            <a:r>
              <a:rPr lang="en-GB">
                <a:ea typeface="+mn-lt"/>
                <a:cs typeface="+mn-lt"/>
              </a:rPr>
              <a:t>Operational services may be shut down if they have very little usage or are particularly challenging to maintain. </a:t>
            </a:r>
          </a:p>
          <a:p>
            <a:pPr indent="-269875"/>
            <a:r>
              <a:rPr lang="en-GB">
                <a:ea typeface="+mn-lt"/>
                <a:cs typeface="+mn-lt"/>
              </a:rPr>
              <a:t>The envisaged lifecycle and all changes to it will be clearly communicated to the users well in advance and in a continues manner. </a:t>
            </a:r>
          </a:p>
          <a:p>
            <a:endParaRPr lang="en-GB"/>
          </a:p>
        </p:txBody>
      </p:sp>
    </p:spTree>
    <p:extLst>
      <p:ext uri="{BB962C8B-B14F-4D97-AF65-F5344CB8AC3E}">
        <p14:creationId xmlns:p14="http://schemas.microsoft.com/office/powerpoint/2010/main" val="13418997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28A3E-36D7-4044-A3DF-30822B19A21C}"/>
              </a:ext>
            </a:extLst>
          </p:cNvPr>
          <p:cNvSpPr>
            <a:spLocks noGrp="1"/>
          </p:cNvSpPr>
          <p:nvPr>
            <p:ph type="title"/>
          </p:nvPr>
        </p:nvSpPr>
        <p:spPr>
          <a:xfrm>
            <a:off x="708486" y="344219"/>
            <a:ext cx="11331114" cy="369332"/>
          </a:xfrm>
        </p:spPr>
        <p:txBody>
          <a:bodyPr/>
          <a:lstStyle/>
          <a:p>
            <a:r>
              <a:rPr lang="en-GB"/>
              <a:t>Service level expectations and requirements for existing and new services</a:t>
            </a:r>
            <a:br>
              <a:rPr lang="en-GB" sz="1800" b="1">
                <a:effectLst/>
                <a:latin typeface="Times New Roman" panose="02020603050405020304" pitchFamily="18" charset="0"/>
              </a:rPr>
            </a:br>
            <a:endParaRPr lang="en-GB"/>
          </a:p>
        </p:txBody>
      </p:sp>
      <p:sp>
        <p:nvSpPr>
          <p:cNvPr id="3" name="Content Placeholder 2">
            <a:extLst>
              <a:ext uri="{FF2B5EF4-FFF2-40B4-BE49-F238E27FC236}">
                <a16:creationId xmlns:a16="http://schemas.microsoft.com/office/drawing/2014/main" id="{7F7E39E6-A29B-4461-BAAD-200EB0AB56B6}"/>
              </a:ext>
            </a:extLst>
          </p:cNvPr>
          <p:cNvSpPr>
            <a:spLocks noGrp="1"/>
          </p:cNvSpPr>
          <p:nvPr>
            <p:ph sz="quarter" idx="14"/>
          </p:nvPr>
        </p:nvSpPr>
        <p:spPr>
          <a:xfrm>
            <a:off x="708486" y="936000"/>
            <a:ext cx="10285096" cy="4986000"/>
          </a:xfrm>
        </p:spPr>
        <p:txBody>
          <a:bodyPr/>
          <a:lstStyle/>
          <a:p>
            <a:pPr indent="-269875">
              <a:spcAft>
                <a:spcPts val="600"/>
              </a:spcAft>
            </a:pPr>
            <a:r>
              <a:rPr lang="en-GB">
                <a:ea typeface="+mn-lt"/>
                <a:cs typeface="+mn-lt"/>
              </a:rPr>
              <a:t>The service level of operational phase shall be defined to each service individually</a:t>
            </a:r>
          </a:p>
          <a:p>
            <a:pPr marL="0" lvl="1" indent="-269875">
              <a:lnSpc>
                <a:spcPts val="2200"/>
              </a:lnSpc>
              <a:spcBef>
                <a:spcPts val="1100"/>
              </a:spcBef>
              <a:spcAft>
                <a:spcPts val="600"/>
              </a:spcAft>
              <a:buFont typeface="Arial"/>
              <a:buChar char="•"/>
            </a:pPr>
            <a:r>
              <a:rPr lang="en-GB" sz="1800">
                <a:ea typeface="+mn-lt"/>
                <a:cs typeface="+mn-lt"/>
              </a:rPr>
              <a:t>The service level of centrally managed services may vary depending on their lifecycle phase, function, and importance for operations.</a:t>
            </a:r>
          </a:p>
          <a:p>
            <a:pPr marL="0" lvl="1" indent="-269875">
              <a:lnSpc>
                <a:spcPts val="2200"/>
              </a:lnSpc>
              <a:spcBef>
                <a:spcPts val="1100"/>
              </a:spcBef>
              <a:spcAft>
                <a:spcPts val="600"/>
              </a:spcAft>
              <a:buFont typeface="Arial"/>
              <a:buChar char="•"/>
            </a:pPr>
            <a:r>
              <a:rPr lang="en-GB" sz="1800">
                <a:ea typeface="+mn-lt"/>
                <a:cs typeface="+mn-lt"/>
              </a:rPr>
              <a:t>The service levels are reviewed regularly based on their usage and user feedback.</a:t>
            </a:r>
          </a:p>
          <a:p>
            <a:pPr indent="-269875">
              <a:spcAft>
                <a:spcPts val="600"/>
              </a:spcAft>
            </a:pPr>
            <a:r>
              <a:rPr lang="en-GB">
                <a:ea typeface="+mn-lt"/>
                <a:cs typeface="+mn-lt"/>
              </a:rPr>
              <a:t>Generally, the services can be categories to three categories:</a:t>
            </a:r>
          </a:p>
          <a:p>
            <a:pPr lvl="1" indent="-269875">
              <a:spcAft>
                <a:spcPts val="600"/>
              </a:spcAft>
            </a:pPr>
            <a:r>
              <a:rPr lang="en-GB" b="1">
                <a:ea typeface="+mn-lt"/>
                <a:cs typeface="+mn-lt"/>
              </a:rPr>
              <a:t>Critical services</a:t>
            </a:r>
            <a:r>
              <a:rPr lang="en-GB">
                <a:ea typeface="+mn-lt"/>
                <a:cs typeface="+mn-lt"/>
              </a:rPr>
              <a:t>: problems investigated within next business day;</a:t>
            </a:r>
          </a:p>
          <a:p>
            <a:pPr lvl="1" indent="-269875">
              <a:spcAft>
                <a:spcPts val="600"/>
              </a:spcAft>
            </a:pPr>
            <a:r>
              <a:rPr lang="en-GB" b="1">
                <a:ea typeface="+mn-lt"/>
                <a:cs typeface="+mn-lt"/>
              </a:rPr>
              <a:t>Additional service</a:t>
            </a:r>
            <a:r>
              <a:rPr lang="en-GB">
                <a:ea typeface="+mn-lt"/>
                <a:cs typeface="+mn-lt"/>
              </a:rPr>
              <a:t>: problems investigated within three or more business days; </a:t>
            </a:r>
          </a:p>
          <a:p>
            <a:pPr lvl="1" indent="-269875">
              <a:spcAft>
                <a:spcPts val="600"/>
              </a:spcAft>
            </a:pPr>
            <a:r>
              <a:rPr lang="en-GB" b="1">
                <a:ea typeface="+mn-lt"/>
                <a:cs typeface="+mn-lt"/>
              </a:rPr>
              <a:t>Beta services</a:t>
            </a:r>
            <a:r>
              <a:rPr lang="en-GB">
                <a:ea typeface="+mn-lt"/>
                <a:cs typeface="+mn-lt"/>
              </a:rPr>
              <a:t>: best effort. </a:t>
            </a:r>
          </a:p>
          <a:p>
            <a:pPr indent="-269875"/>
            <a:r>
              <a:rPr lang="en-GB">
                <a:ea typeface="+mn-lt"/>
                <a:cs typeface="+mn-lt"/>
              </a:rPr>
              <a:t>Full 24/7 for managed services would have significant cost implications and is not seen feasible in the beginning of operations. </a:t>
            </a:r>
          </a:p>
        </p:txBody>
      </p:sp>
    </p:spTree>
    <p:extLst>
      <p:ext uri="{BB962C8B-B14F-4D97-AF65-F5344CB8AC3E}">
        <p14:creationId xmlns:p14="http://schemas.microsoft.com/office/powerpoint/2010/main" val="681243898"/>
      </p:ext>
    </p:extLst>
  </p:cSld>
  <p:clrMapOvr>
    <a:masterClrMapping/>
  </p:clrMapOvr>
</p:sld>
</file>

<file path=ppt/theme/theme1.xml><?xml version="1.0" encoding="utf-8"?>
<a:theme xmlns:a="http://schemas.openxmlformats.org/drawingml/2006/main" name="ECMWF Light 16:9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4C7B81EACA16B44A385126E1CAD0BB4" ma:contentTypeVersion="10" ma:contentTypeDescription="Create a new document." ma:contentTypeScope="" ma:versionID="e5416ed7e2ccfebe3509df8b5d6e0afd">
  <xsd:schema xmlns:xsd="http://www.w3.org/2001/XMLSchema" xmlns:xs="http://www.w3.org/2001/XMLSchema" xmlns:p="http://schemas.microsoft.com/office/2006/metadata/properties" xmlns:ns2="6456d213-a63a-4bff-8592-9ba0d94ea846" xmlns:ns3="4dcc0f1b-79b3-4c36-952c-14c12b6058fd" targetNamespace="http://schemas.microsoft.com/office/2006/metadata/properties" ma:root="true" ma:fieldsID="f6da7d3801e7616614e6c101adff692c" ns2:_="" ns3:_="">
    <xsd:import namespace="6456d213-a63a-4bff-8592-9ba0d94ea846"/>
    <xsd:import namespace="4dcc0f1b-79b3-4c36-952c-14c12b6058f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56d213-a63a-4bff-8592-9ba0d94ea84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dcc0f1b-79b3-4c36-952c-14c12b6058fd"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4C33AD5-6D0C-4AA6-A6CB-BDD79CF92B33}">
  <ds:schemaRefs>
    <ds:schemaRef ds:uri="4dcc0f1b-79b3-4c36-952c-14c12b6058fd"/>
    <ds:schemaRef ds:uri="6456d213-a63a-4bff-8592-9ba0d94ea84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D6AEFC7-9013-490D-8096-3EF3C65EB603}">
  <ds:schemaRefs>
    <ds:schemaRef ds:uri="http://schemas.microsoft.com/sharepoint/v3/contenttype/forms"/>
  </ds:schemaRefs>
</ds:datastoreItem>
</file>

<file path=customXml/itemProps3.xml><?xml version="1.0" encoding="utf-8"?>
<ds:datastoreItem xmlns:ds="http://schemas.openxmlformats.org/officeDocument/2006/customXml" ds:itemID="{A7E1F720-DE56-47A4-B7B9-70CEB0A6A10B}">
  <ds:schemaRefs>
    <ds:schemaRef ds:uri="4dcc0f1b-79b3-4c36-952c-14c12b6058fd"/>
    <ds:schemaRef ds:uri="6456d213-a63a-4bff-8592-9ba0d94ea84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Apex.thmx</Template>
  <Application>Microsoft Office PowerPoint</Application>
  <PresentationFormat>Custom</PresentationFormat>
  <Slides>17</Slides>
  <Notes>16</Notes>
  <HiddenSlides>0</HiddenSlide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ECMWF Light 16:9 blue</vt:lpstr>
      <vt:lpstr>PowerPoint Presentation</vt:lpstr>
      <vt:lpstr>User Feedback from Pilot Phase</vt:lpstr>
      <vt:lpstr>Current Offering Infrastructure as a Service</vt:lpstr>
      <vt:lpstr>Design considerations in providing PaaS elements on top of IaaS</vt:lpstr>
      <vt:lpstr>Software Marketplace</vt:lpstr>
      <vt:lpstr>EWC Features Roadmap</vt:lpstr>
      <vt:lpstr>Operational Service Principles</vt:lpstr>
      <vt:lpstr>Service Lifecycle </vt:lpstr>
      <vt:lpstr>Service level expectations and requirements for existing and new services </vt:lpstr>
      <vt:lpstr>Identity and Access Management (IAM)</vt:lpstr>
      <vt:lpstr>Domain Name Server (DNS)</vt:lpstr>
      <vt:lpstr>Distributed version control system </vt:lpstr>
      <vt:lpstr>Container Registry</vt:lpstr>
      <vt:lpstr>EUMETCast Terrestrial for NRT EUMETSAT data</vt:lpstr>
      <vt:lpstr>Kubernetes</vt:lpstr>
      <vt:lpstr>High-throughput-computing job management system</vt:lpstr>
      <vt:lpstr>PowerPoint Presentation</vt:lpstr>
    </vt:vector>
  </TitlesOfParts>
  <Company>ECMWF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 Vasileios A. Baousis</dc:creator>
  <cp:revision>1</cp:revision>
  <cp:lastPrinted>2016-01-04T07:49:08Z</cp:lastPrinted>
  <dcterms:created xsi:type="dcterms:W3CDTF">2015-03-12T16:04:32Z</dcterms:created>
  <dcterms:modified xsi:type="dcterms:W3CDTF">2022-10-13T13:20:34Z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0x010100A4C7B81EACA16B44A385126E1CAD0BB4</vt:lpwstr>
  </property>
</Properties>
</file>