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5"/>
  </p:notesMasterIdLst>
  <p:sldIdLst>
    <p:sldId id="367" r:id="rId2"/>
    <p:sldId id="368" r:id="rId3"/>
    <p:sldId id="528" r:id="rId4"/>
    <p:sldId id="259" r:id="rId5"/>
    <p:sldId id="532" r:id="rId6"/>
    <p:sldId id="425" r:id="rId7"/>
    <p:sldId id="422" r:id="rId8"/>
    <p:sldId id="418" r:id="rId9"/>
    <p:sldId id="437" r:id="rId10"/>
    <p:sldId id="260" r:id="rId11"/>
    <p:sldId id="439" r:id="rId12"/>
    <p:sldId id="428" r:id="rId13"/>
    <p:sldId id="455" r:id="rId14"/>
    <p:sldId id="435" r:id="rId15"/>
    <p:sldId id="457" r:id="rId16"/>
    <p:sldId id="458" r:id="rId17"/>
    <p:sldId id="459" r:id="rId18"/>
    <p:sldId id="461" r:id="rId19"/>
    <p:sldId id="462" r:id="rId20"/>
    <p:sldId id="438" r:id="rId21"/>
    <p:sldId id="522" r:id="rId22"/>
    <p:sldId id="440" r:id="rId23"/>
    <p:sldId id="263" r:id="rId24"/>
    <p:sldId id="523" r:id="rId25"/>
    <p:sldId id="441" r:id="rId26"/>
    <p:sldId id="271" r:id="rId27"/>
    <p:sldId id="524" r:id="rId28"/>
    <p:sldId id="442" r:id="rId29"/>
    <p:sldId id="265" r:id="rId30"/>
    <p:sldId id="525" r:id="rId31"/>
    <p:sldId id="443" r:id="rId32"/>
    <p:sldId id="430" r:id="rId33"/>
    <p:sldId id="526" r:id="rId34"/>
    <p:sldId id="444" r:id="rId35"/>
    <p:sldId id="266" r:id="rId36"/>
    <p:sldId id="527" r:id="rId37"/>
    <p:sldId id="445" r:id="rId38"/>
    <p:sldId id="270" r:id="rId39"/>
    <p:sldId id="529" r:id="rId40"/>
    <p:sldId id="530" r:id="rId41"/>
    <p:sldId id="531" r:id="rId42"/>
    <p:sldId id="466" r:id="rId43"/>
    <p:sldId id="465" r:id="rId44"/>
    <p:sldId id="272" r:id="rId45"/>
    <p:sldId id="463" r:id="rId46"/>
    <p:sldId id="464" r:id="rId47"/>
    <p:sldId id="376" r:id="rId48"/>
    <p:sldId id="324" r:id="rId49"/>
    <p:sldId id="293" r:id="rId50"/>
    <p:sldId id="472" r:id="rId51"/>
    <p:sldId id="467" r:id="rId52"/>
    <p:sldId id="468" r:id="rId53"/>
    <p:sldId id="539" r:id="rId54"/>
    <p:sldId id="471" r:id="rId55"/>
    <p:sldId id="473" r:id="rId56"/>
    <p:sldId id="469" r:id="rId57"/>
    <p:sldId id="470" r:id="rId58"/>
    <p:sldId id="476" r:id="rId59"/>
    <p:sldId id="276" r:id="rId60"/>
    <p:sldId id="377" r:id="rId61"/>
    <p:sldId id="325" r:id="rId62"/>
    <p:sldId id="294" r:id="rId63"/>
    <p:sldId id="533" r:id="rId64"/>
    <p:sldId id="475" r:id="rId65"/>
    <p:sldId id="277" r:id="rId66"/>
    <p:sldId id="378" r:id="rId67"/>
    <p:sldId id="326" r:id="rId68"/>
    <p:sldId id="296" r:id="rId69"/>
    <p:sldId id="474" r:id="rId70"/>
    <p:sldId id="278" r:id="rId71"/>
    <p:sldId id="379" r:id="rId72"/>
    <p:sldId id="327" r:id="rId73"/>
    <p:sldId id="298" r:id="rId74"/>
    <p:sldId id="534" r:id="rId75"/>
    <p:sldId id="535" r:id="rId76"/>
    <p:sldId id="347" r:id="rId77"/>
    <p:sldId id="509" r:id="rId78"/>
    <p:sldId id="279" r:id="rId79"/>
    <p:sldId id="380" r:id="rId80"/>
    <p:sldId id="328" r:id="rId81"/>
    <p:sldId id="300" r:id="rId82"/>
    <p:sldId id="301" r:id="rId83"/>
    <p:sldId id="508" r:id="rId84"/>
    <p:sldId id="280" r:id="rId85"/>
    <p:sldId id="381" r:id="rId86"/>
    <p:sldId id="329" r:id="rId87"/>
    <p:sldId id="302" r:id="rId88"/>
    <p:sldId id="536" r:id="rId89"/>
    <p:sldId id="303" r:id="rId90"/>
    <p:sldId id="510" r:id="rId91"/>
    <p:sldId id="281" r:id="rId92"/>
    <p:sldId id="339" r:id="rId93"/>
    <p:sldId id="356" r:id="rId94"/>
    <p:sldId id="382" r:id="rId95"/>
    <p:sldId id="330" r:id="rId96"/>
    <p:sldId id="304" r:id="rId97"/>
    <p:sldId id="305" r:id="rId98"/>
    <p:sldId id="511" r:id="rId99"/>
    <p:sldId id="282" r:id="rId100"/>
    <p:sldId id="477" r:id="rId101"/>
    <p:sldId id="494" r:id="rId102"/>
    <p:sldId id="478" r:id="rId103"/>
    <p:sldId id="383" r:id="rId104"/>
    <p:sldId id="331" r:id="rId105"/>
    <p:sldId id="307" r:id="rId106"/>
    <p:sldId id="537" r:id="rId107"/>
    <p:sldId id="306" r:id="rId108"/>
    <p:sldId id="512" r:id="rId109"/>
    <p:sldId id="400" r:id="rId110"/>
    <p:sldId id="283" r:id="rId111"/>
    <p:sldId id="495" r:id="rId112"/>
    <p:sldId id="340" r:id="rId113"/>
    <p:sldId id="384" r:id="rId114"/>
    <p:sldId id="332" r:id="rId115"/>
    <p:sldId id="308" r:id="rId116"/>
    <p:sldId id="309" r:id="rId117"/>
    <p:sldId id="513" r:id="rId118"/>
    <p:sldId id="401" r:id="rId119"/>
    <p:sldId id="284" r:id="rId120"/>
    <p:sldId id="496" r:id="rId121"/>
    <p:sldId id="479" r:id="rId122"/>
    <p:sldId id="385" r:id="rId123"/>
    <p:sldId id="333" r:id="rId124"/>
    <p:sldId id="310" r:id="rId125"/>
    <p:sldId id="538" r:id="rId126"/>
    <p:sldId id="311" r:id="rId127"/>
    <p:sldId id="514" r:id="rId128"/>
    <p:sldId id="480" r:id="rId129"/>
    <p:sldId id="402" r:id="rId130"/>
    <p:sldId id="497" r:id="rId131"/>
    <p:sldId id="481" r:id="rId132"/>
    <p:sldId id="386" r:id="rId133"/>
    <p:sldId id="335" r:id="rId134"/>
    <p:sldId id="312" r:id="rId135"/>
    <p:sldId id="334" r:id="rId136"/>
    <p:sldId id="515" r:id="rId137"/>
    <p:sldId id="482" r:id="rId138"/>
    <p:sldId id="403" r:id="rId139"/>
    <p:sldId id="498" r:id="rId140"/>
    <p:sldId id="286" r:id="rId141"/>
    <p:sldId id="387" r:id="rId142"/>
    <p:sldId id="336" r:id="rId143"/>
    <p:sldId id="313" r:id="rId144"/>
    <p:sldId id="314" r:id="rId145"/>
    <p:sldId id="516" r:id="rId146"/>
    <p:sldId id="404" r:id="rId147"/>
    <p:sldId id="342" r:id="rId148"/>
    <p:sldId id="499" r:id="rId149"/>
    <p:sldId id="359" r:id="rId150"/>
    <p:sldId id="388" r:id="rId151"/>
    <p:sldId id="337" r:id="rId152"/>
    <p:sldId id="315" r:id="rId153"/>
    <p:sldId id="483" r:id="rId154"/>
    <p:sldId id="517" r:id="rId155"/>
    <p:sldId id="484" r:id="rId156"/>
    <p:sldId id="485" r:id="rId157"/>
    <p:sldId id="500" r:id="rId158"/>
    <p:sldId id="486" r:id="rId159"/>
    <p:sldId id="389" r:id="rId160"/>
    <p:sldId id="338" r:id="rId161"/>
    <p:sldId id="318" r:id="rId162"/>
    <p:sldId id="317" r:id="rId163"/>
    <p:sldId id="507" r:id="rId164"/>
    <p:sldId id="406" r:id="rId165"/>
    <p:sldId id="289" r:id="rId166"/>
    <p:sldId id="501" r:id="rId167"/>
    <p:sldId id="343" r:id="rId168"/>
    <p:sldId id="390" r:id="rId169"/>
    <p:sldId id="420" r:id="rId170"/>
    <p:sldId id="319" r:id="rId171"/>
    <p:sldId id="407" r:id="rId172"/>
    <p:sldId id="518" r:id="rId173"/>
    <p:sldId id="290" r:id="rId174"/>
    <p:sldId id="345" r:id="rId175"/>
    <p:sldId id="502" r:id="rId176"/>
    <p:sldId id="487" r:id="rId177"/>
    <p:sldId id="391" r:id="rId178"/>
    <p:sldId id="321" r:id="rId179"/>
    <p:sldId id="322" r:id="rId180"/>
    <p:sldId id="408" r:id="rId181"/>
    <p:sldId id="519" r:id="rId182"/>
    <p:sldId id="291" r:id="rId183"/>
    <p:sldId id="353" r:id="rId184"/>
    <p:sldId id="503" r:id="rId185"/>
    <p:sldId id="344" r:id="rId186"/>
    <p:sldId id="392" r:id="rId187"/>
    <p:sldId id="323" r:id="rId188"/>
    <p:sldId id="409" r:id="rId189"/>
    <p:sldId id="520" r:id="rId190"/>
    <p:sldId id="292" r:id="rId191"/>
    <p:sldId id="365" r:id="rId192"/>
    <p:sldId id="504" r:id="rId193"/>
    <p:sldId id="488" r:id="rId194"/>
    <p:sldId id="489" r:id="rId195"/>
    <p:sldId id="490" r:id="rId196"/>
    <p:sldId id="521" r:id="rId197"/>
    <p:sldId id="491" r:id="rId198"/>
    <p:sldId id="492" r:id="rId199"/>
    <p:sldId id="505" r:id="rId200"/>
    <p:sldId id="493" r:id="rId201"/>
    <p:sldId id="362" r:id="rId202"/>
    <p:sldId id="540" r:id="rId203"/>
    <p:sldId id="506" r:id="rId204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06EC"/>
    <a:srgbClr val="0B0349"/>
    <a:srgbClr val="11024A"/>
    <a:srgbClr val="0A01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6" autoAdjust="0"/>
    <p:restoredTop sz="94697" autoAdjust="0"/>
  </p:normalViewPr>
  <p:slideViewPr>
    <p:cSldViewPr>
      <p:cViewPr varScale="1">
        <p:scale>
          <a:sx n="112" d="100"/>
          <a:sy n="112" d="100"/>
        </p:scale>
        <p:origin x="15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slide" Target="slides/slide180.xml"/><Relationship Id="rId186" Type="http://schemas.openxmlformats.org/officeDocument/2006/relationships/slide" Target="slides/slide185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slide" Target="slides/slide191.xml"/><Relationship Id="rId197" Type="http://schemas.openxmlformats.org/officeDocument/2006/relationships/slide" Target="slides/slide196.xml"/><Relationship Id="rId206" Type="http://schemas.openxmlformats.org/officeDocument/2006/relationships/presProps" Target="presProps.xml"/><Relationship Id="rId201" Type="http://schemas.openxmlformats.org/officeDocument/2006/relationships/slide" Target="slides/slide200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2" Type="http://schemas.openxmlformats.org/officeDocument/2006/relationships/slide" Target="slides/slide201.xml"/><Relationship Id="rId207" Type="http://schemas.openxmlformats.org/officeDocument/2006/relationships/viewProps" Target="view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208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tableStyles" Target="tableStyles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6570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fld id="{5DA5A38E-938C-4B1E-9885-A2F9AB0B5480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72" tIns="46136" rIns="92272" bIns="4613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2272" tIns="46136" rIns="92272" bIns="4613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6570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fld id="{CFF51556-FE89-4218-B710-6B769B8992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84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55650"/>
            <a:ext cx="4965700" cy="3724275"/>
          </a:xfrm>
          <a:ln/>
        </p:spPr>
      </p:sp>
      <p:sp>
        <p:nvSpPr>
          <p:cNvPr id="39939" name="Text Box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03870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85AD99-C538-4080-BCF2-D351E0D21483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76124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DF065-7F44-41A0-AE51-5EA5842D3F4E}" type="datetimeFigureOut">
              <a:rPr lang="en-GB" smtClean="0"/>
              <a:pPr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BFD0C-B58A-40B8-B452-710179BC5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8.png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4.png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9.png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6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5.png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6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6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6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6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6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6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0.png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6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6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6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6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6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5.png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6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6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6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6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6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6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image" Target="../media/image216.png"/><Relationship Id="rId1" Type="http://schemas.openxmlformats.org/officeDocument/2006/relationships/slideLayout" Target="../slideLayouts/slideLayout6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0.png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6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6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image" Target="../media/image223.png"/><Relationship Id="rId1" Type="http://schemas.openxmlformats.org/officeDocument/2006/relationships/slideLayout" Target="../slideLayouts/slideLayout6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2" Type="http://schemas.openxmlformats.org/officeDocument/2006/relationships/image" Target="../media/image225.png"/><Relationship Id="rId1" Type="http://schemas.openxmlformats.org/officeDocument/2006/relationships/slideLayout" Target="../slideLayouts/slideLayout6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image" Target="../media/image227.png"/><Relationship Id="rId1" Type="http://schemas.openxmlformats.org/officeDocument/2006/relationships/slideLayout" Target="../slideLayouts/slideLayout6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6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png"/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5.png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6.png"/><Relationship Id="rId1" Type="http://schemas.openxmlformats.org/officeDocument/2006/relationships/slideLayout" Target="../slideLayouts/slideLayout6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6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png"/><Relationship Id="rId2" Type="http://schemas.openxmlformats.org/officeDocument/2006/relationships/image" Target="../media/image238.png"/><Relationship Id="rId1" Type="http://schemas.openxmlformats.org/officeDocument/2006/relationships/slideLayout" Target="../slideLayouts/slideLayout6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6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3.png"/><Relationship Id="rId2" Type="http://schemas.openxmlformats.org/officeDocument/2006/relationships/image" Target="../media/image242.png"/><Relationship Id="rId1" Type="http://schemas.openxmlformats.org/officeDocument/2006/relationships/slideLayout" Target="../slideLayouts/slideLayout6.xm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png"/><Relationship Id="rId2" Type="http://schemas.openxmlformats.org/officeDocument/2006/relationships/image" Target="../media/image244.png"/><Relationship Id="rId1" Type="http://schemas.openxmlformats.org/officeDocument/2006/relationships/slideLayout" Target="../slideLayouts/slideLayout6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7.png"/><Relationship Id="rId2" Type="http://schemas.openxmlformats.org/officeDocument/2006/relationships/image" Target="../media/image246.png"/><Relationship Id="rId1" Type="http://schemas.openxmlformats.org/officeDocument/2006/relationships/slideLayout" Target="../slideLayouts/slideLayout6.xml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9.png"/><Relationship Id="rId2" Type="http://schemas.openxmlformats.org/officeDocument/2006/relationships/image" Target="../media/image2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6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2.png"/><Relationship Id="rId1" Type="http://schemas.openxmlformats.org/officeDocument/2006/relationships/slideLayout" Target="../slideLayouts/slideLayout6.xml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4.png"/><Relationship Id="rId2" Type="http://schemas.openxmlformats.org/officeDocument/2006/relationships/image" Target="../media/image253.png"/><Relationship Id="rId1" Type="http://schemas.openxmlformats.org/officeDocument/2006/relationships/slideLayout" Target="../slideLayouts/slideLayout6.xm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6.png"/><Relationship Id="rId2" Type="http://schemas.openxmlformats.org/officeDocument/2006/relationships/image" Target="../media/image255.png"/><Relationship Id="rId1" Type="http://schemas.openxmlformats.org/officeDocument/2006/relationships/slideLayout" Target="../slideLayouts/slideLayout6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8.png"/><Relationship Id="rId2" Type="http://schemas.openxmlformats.org/officeDocument/2006/relationships/image" Target="../media/image257.png"/><Relationship Id="rId1" Type="http://schemas.openxmlformats.org/officeDocument/2006/relationships/slideLayout" Target="../slideLayouts/slideLayout6.xml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9.png"/><Relationship Id="rId1" Type="http://schemas.openxmlformats.org/officeDocument/2006/relationships/slideLayout" Target="../slideLayouts/slideLayout6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2.png"/><Relationship Id="rId2" Type="http://schemas.openxmlformats.org/officeDocument/2006/relationships/image" Target="../media/image26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3.png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4.png"/><Relationship Id="rId1" Type="http://schemas.openxmlformats.org/officeDocument/2006/relationships/slideLayout" Target="../slideLayouts/slideLayout6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7.png"/><Relationship Id="rId2" Type="http://schemas.openxmlformats.org/officeDocument/2006/relationships/image" Target="../media/image266.png"/><Relationship Id="rId1" Type="http://schemas.openxmlformats.org/officeDocument/2006/relationships/slideLayout" Target="../slideLayouts/slideLayout6.xml"/></Relationships>
</file>

<file path=ppt/slides/_rels/slide1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png"/><Relationship Id="rId2" Type="http://schemas.openxmlformats.org/officeDocument/2006/relationships/image" Target="../media/image268.png"/><Relationship Id="rId1" Type="http://schemas.openxmlformats.org/officeDocument/2006/relationships/slideLayout" Target="../slideLayouts/slideLayout6.xml"/></Relationships>
</file>

<file path=ppt/slides/_rels/slide1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6.xml"/></Relationships>
</file>

<file path=ppt/slides/_rels/slide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3.png"/><Relationship Id="rId2" Type="http://schemas.openxmlformats.org/officeDocument/2006/relationships/image" Target="../media/image272.png"/><Relationship Id="rId1" Type="http://schemas.openxmlformats.org/officeDocument/2006/relationships/slideLayout" Target="../slideLayouts/slideLayout6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5.png"/><Relationship Id="rId2" Type="http://schemas.openxmlformats.org/officeDocument/2006/relationships/image" Target="../media/image27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6.png"/></Relationships>
</file>

<file path=ppt/slides/_rels/slide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7.png"/><Relationship Id="rId1" Type="http://schemas.openxmlformats.org/officeDocument/2006/relationships/slideLayout" Target="../slideLayouts/slideLayout6.xm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9.png"/><Relationship Id="rId2" Type="http://schemas.openxmlformats.org/officeDocument/2006/relationships/image" Target="../media/image278.png"/><Relationship Id="rId1" Type="http://schemas.openxmlformats.org/officeDocument/2006/relationships/slideLayout" Target="../slideLayouts/slideLayout6.xml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6.xml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3.png"/><Relationship Id="rId2" Type="http://schemas.openxmlformats.org/officeDocument/2006/relationships/image" Target="../media/image28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5.png"/><Relationship Id="rId2" Type="http://schemas.openxmlformats.org/officeDocument/2006/relationships/image" Target="../media/image28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7.png"/><Relationship Id="rId4" Type="http://schemas.openxmlformats.org/officeDocument/2006/relationships/image" Target="../media/image286.png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8.png"/><Relationship Id="rId1" Type="http://schemas.openxmlformats.org/officeDocument/2006/relationships/slideLayout" Target="../slideLayouts/slideLayout6.xml"/></Relationships>
</file>

<file path=ppt/slides/_rels/slide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jpg"/><Relationship Id="rId2" Type="http://schemas.openxmlformats.org/officeDocument/2006/relationships/image" Target="../media/image289.png"/><Relationship Id="rId1" Type="http://schemas.openxmlformats.org/officeDocument/2006/relationships/slideLayout" Target="../slideLayouts/slideLayout6.xml"/></Relationships>
</file>

<file path=ppt/slides/_rels/slide20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news.com/2016/11/24/torrential-rains-cause-widespread-flooding-in-northern-italy" TargetMode="External"/><Relationship Id="rId2" Type="http://schemas.openxmlformats.org/officeDocument/2006/relationships/image" Target="../media/image291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6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3.png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2915816" y="87015"/>
            <a:ext cx="2952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b="1" u="sng" dirty="0">
                <a:solidFill>
                  <a:srgbClr val="0B0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Lab-Session</a:t>
            </a: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179388" y="1143000"/>
            <a:ext cx="876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Practical experience in using ECMWF products through the study of an interesting meteorological case  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0" t="425" r="22511" b="3251"/>
          <a:stretch/>
        </p:blipFill>
        <p:spPr>
          <a:xfrm>
            <a:off x="1403648" y="170954"/>
            <a:ext cx="6840760" cy="6324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7870" b="3252"/>
          <a:stretch/>
        </p:blipFill>
        <p:spPr>
          <a:xfrm>
            <a:off x="107503" y="0"/>
            <a:ext cx="4266287" cy="35730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7870" b="3252"/>
          <a:stretch/>
        </p:blipFill>
        <p:spPr>
          <a:xfrm>
            <a:off x="4577766" y="3098307"/>
            <a:ext cx="4566233" cy="376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58669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-19489"/>
            <a:ext cx="5112568" cy="36171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6"/>
          <a:stretch/>
        </p:blipFill>
        <p:spPr>
          <a:xfrm>
            <a:off x="2778224" y="3501008"/>
            <a:ext cx="5034136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3714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985" y="0"/>
            <a:ext cx="4722389" cy="40050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4803793" y="3140968"/>
            <a:ext cx="4320480" cy="36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99215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2016-11019 00UTC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62646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411760" y="0"/>
            <a:ext cx="5344379" cy="32531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1916"/>
          <a:stretch/>
        </p:blipFill>
        <p:spPr>
          <a:xfrm>
            <a:off x="2411760" y="3429000"/>
            <a:ext cx="5371779" cy="3328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7294" r="6530" b="3252"/>
          <a:stretch/>
        </p:blipFill>
        <p:spPr>
          <a:xfrm>
            <a:off x="1763688" y="24297"/>
            <a:ext cx="5860344" cy="331236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5923" r="19760" b="4588"/>
          <a:stretch/>
        </p:blipFill>
        <p:spPr>
          <a:xfrm>
            <a:off x="35496" y="3288937"/>
            <a:ext cx="4082777" cy="35525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4963867" y="3336666"/>
            <a:ext cx="4144637" cy="3552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417"/>
          <a:stretch/>
        </p:blipFill>
        <p:spPr>
          <a:xfrm>
            <a:off x="395536" y="980728"/>
            <a:ext cx="8521309" cy="236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16126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073"/>
            <a:ext cx="9144000" cy="6535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34269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" y="404664"/>
            <a:ext cx="4567919" cy="64533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04664"/>
            <a:ext cx="4567919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70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4588" r="24486" b="1916"/>
          <a:stretch/>
        </p:blipFill>
        <p:spPr>
          <a:xfrm>
            <a:off x="2627784" y="12236"/>
            <a:ext cx="3826712" cy="35715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4587" r="24485" b="1916"/>
          <a:stretch/>
        </p:blipFill>
        <p:spPr>
          <a:xfrm>
            <a:off x="2755342" y="3456384"/>
            <a:ext cx="3701065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5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8815" b="4587"/>
          <a:stretch/>
        </p:blipFill>
        <p:spPr>
          <a:xfrm>
            <a:off x="0" y="44624"/>
            <a:ext cx="4550906" cy="37444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8815" b="3252"/>
          <a:stretch/>
        </p:blipFill>
        <p:spPr>
          <a:xfrm>
            <a:off x="4550067" y="3068009"/>
            <a:ext cx="4536504" cy="3789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01" b="3251"/>
          <a:stretch/>
        </p:blipFill>
        <p:spPr>
          <a:xfrm>
            <a:off x="1824162" y="44624"/>
            <a:ext cx="5771121" cy="34357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01" b="4587"/>
          <a:stretch/>
        </p:blipFill>
        <p:spPr>
          <a:xfrm>
            <a:off x="1830418" y="3480413"/>
            <a:ext cx="5764864" cy="337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58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4499992" y="3010584"/>
            <a:ext cx="4536504" cy="38474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1" t="5923" r="19760" b="4588"/>
          <a:stretch/>
        </p:blipFill>
        <p:spPr>
          <a:xfrm>
            <a:off x="35496" y="0"/>
            <a:ext cx="4494951" cy="3861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2016-11-19 12UTC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62646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555776" y="116632"/>
            <a:ext cx="5560047" cy="33843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627784" y="3447786"/>
            <a:ext cx="5488039" cy="3340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4" t="26713" r="6447" b="3832"/>
          <a:stretch/>
        </p:blipFill>
        <p:spPr>
          <a:xfrm>
            <a:off x="1547664" y="44624"/>
            <a:ext cx="5710789" cy="322783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5" t="7258" r="19425" b="4587"/>
          <a:stretch/>
        </p:blipFill>
        <p:spPr>
          <a:xfrm>
            <a:off x="35496" y="3302686"/>
            <a:ext cx="4123185" cy="35106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4932040" y="3284984"/>
            <a:ext cx="4116457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390"/>
            <a:ext cx="9144000" cy="6579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57093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1" y="476672"/>
            <a:ext cx="4516949" cy="63813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554" y="476672"/>
            <a:ext cx="4516949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0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4587"/>
          <a:stretch/>
        </p:blipFill>
        <p:spPr>
          <a:xfrm>
            <a:off x="35496" y="1"/>
            <a:ext cx="4449174" cy="37170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8815" b="3252"/>
          <a:stretch/>
        </p:blipFill>
        <p:spPr>
          <a:xfrm>
            <a:off x="4572000" y="3036314"/>
            <a:ext cx="4565704" cy="3814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r="23541"/>
          <a:stretch/>
        </p:blipFill>
        <p:spPr>
          <a:xfrm>
            <a:off x="1403648" y="332656"/>
            <a:ext cx="6480720" cy="638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5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12601" r="6529" b="4587"/>
          <a:stretch/>
        </p:blipFill>
        <p:spPr>
          <a:xfrm>
            <a:off x="2323492" y="188640"/>
            <a:ext cx="4912803" cy="32403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3937" r="5586" b="4587"/>
          <a:stretch/>
        </p:blipFill>
        <p:spPr>
          <a:xfrm>
            <a:off x="2339752" y="3573016"/>
            <a:ext cx="4896544" cy="314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121224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4499992" y="2919411"/>
            <a:ext cx="4644008" cy="393858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5923" r="18815" b="4588"/>
          <a:stretch/>
        </p:blipFill>
        <p:spPr>
          <a:xfrm>
            <a:off x="107504" y="0"/>
            <a:ext cx="4494951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95071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2016-11-20 00UTC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373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699792" y="28914"/>
            <a:ext cx="5585853" cy="34000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724326" y="3410288"/>
            <a:ext cx="5664098" cy="3447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7294" r="6530" b="4587"/>
          <a:stretch/>
        </p:blipFill>
        <p:spPr>
          <a:xfrm>
            <a:off x="1619672" y="44624"/>
            <a:ext cx="5715457" cy="31683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3252"/>
          <a:stretch/>
        </p:blipFill>
        <p:spPr>
          <a:xfrm>
            <a:off x="35496" y="3240339"/>
            <a:ext cx="4297888" cy="36450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4587"/>
          <a:stretch/>
        </p:blipFill>
        <p:spPr>
          <a:xfrm>
            <a:off x="4752528" y="3174206"/>
            <a:ext cx="4355976" cy="3639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95"/>
          <a:stretch/>
        </p:blipFill>
        <p:spPr>
          <a:xfrm>
            <a:off x="191210" y="476672"/>
            <a:ext cx="874187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6641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530"/>
            <a:ext cx="9144000" cy="6614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15478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47316"/>
            <a:ext cx="4608512" cy="65106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7316"/>
            <a:ext cx="4608512" cy="651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4927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3252"/>
          <a:stretch/>
        </p:blipFill>
        <p:spPr>
          <a:xfrm>
            <a:off x="35496" y="0"/>
            <a:ext cx="4415058" cy="3744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5" t="8014" r="18731" b="3832"/>
          <a:stretch/>
        </p:blipFill>
        <p:spPr>
          <a:xfrm>
            <a:off x="4450554" y="3026707"/>
            <a:ext cx="4585942" cy="383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3251" r="24485" b="3251"/>
          <a:stretch/>
        </p:blipFill>
        <p:spPr>
          <a:xfrm>
            <a:off x="2915817" y="14469"/>
            <a:ext cx="3672408" cy="34738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t="3251" r="24485" b="1916"/>
          <a:stretch/>
        </p:blipFill>
        <p:spPr>
          <a:xfrm>
            <a:off x="2843808" y="3429000"/>
            <a:ext cx="3649777" cy="340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0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12601" r="6529" b="4587"/>
          <a:stretch/>
        </p:blipFill>
        <p:spPr>
          <a:xfrm>
            <a:off x="2699793" y="-27384"/>
            <a:ext cx="5184576" cy="34196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2601" r="6531" b="4587"/>
          <a:stretch/>
        </p:blipFill>
        <p:spPr>
          <a:xfrm>
            <a:off x="2699792" y="3284984"/>
            <a:ext cx="5240323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81848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4572000" y="2938592"/>
            <a:ext cx="4572000" cy="38775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5923" r="19760" b="4588"/>
          <a:stretch/>
        </p:blipFill>
        <p:spPr>
          <a:xfrm>
            <a:off x="16765" y="52815"/>
            <a:ext cx="4542136" cy="395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051864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2016-11-20 12UTC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373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4588"/>
          <a:stretch/>
        </p:blipFill>
        <p:spPr>
          <a:xfrm>
            <a:off x="2698800" y="1"/>
            <a:ext cx="5687006" cy="33998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698800" y="3443068"/>
            <a:ext cx="5655229" cy="3442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5958" r="6530" b="3251"/>
          <a:stretch/>
        </p:blipFill>
        <p:spPr>
          <a:xfrm>
            <a:off x="1979712" y="1"/>
            <a:ext cx="5916588" cy="340847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4587"/>
          <a:stretch/>
        </p:blipFill>
        <p:spPr>
          <a:xfrm>
            <a:off x="29585" y="3375186"/>
            <a:ext cx="4139952" cy="3458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5006981" y="3329156"/>
            <a:ext cx="4104456" cy="3518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950"/>
            <a:ext cx="9144000" cy="6542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779384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" y="404664"/>
            <a:ext cx="4567919" cy="64533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584" y="404664"/>
            <a:ext cx="4567919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623394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8815" b="4587"/>
          <a:stretch/>
        </p:blipFill>
        <p:spPr>
          <a:xfrm>
            <a:off x="0" y="0"/>
            <a:ext cx="4638423" cy="3816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8815" b="4587"/>
          <a:stretch/>
        </p:blipFill>
        <p:spPr>
          <a:xfrm>
            <a:off x="4638423" y="3150879"/>
            <a:ext cx="4505577" cy="370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12601" r="6529" b="4587"/>
          <a:stretch/>
        </p:blipFill>
        <p:spPr>
          <a:xfrm>
            <a:off x="2172509" y="18578"/>
            <a:ext cx="5279812" cy="34824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2601" r="7475" b="3251"/>
          <a:stretch/>
        </p:blipFill>
        <p:spPr>
          <a:xfrm>
            <a:off x="2123728" y="3284984"/>
            <a:ext cx="520857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51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" r="23624"/>
          <a:stretch/>
        </p:blipFill>
        <p:spPr>
          <a:xfrm>
            <a:off x="1187624" y="-36739"/>
            <a:ext cx="6984776" cy="679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13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4572000" y="2980481"/>
            <a:ext cx="4572000" cy="38775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5923" r="19760" b="4588"/>
          <a:stretch/>
        </p:blipFill>
        <p:spPr>
          <a:xfrm>
            <a:off x="35496" y="94705"/>
            <a:ext cx="4576750" cy="398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2016-11-21 00UTC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37149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627784" y="116632"/>
            <a:ext cx="5560326" cy="33845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699792" y="3491008"/>
            <a:ext cx="5531486" cy="336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7294" r="6530" b="3252"/>
          <a:stretch/>
        </p:blipFill>
        <p:spPr>
          <a:xfrm>
            <a:off x="1724914" y="44624"/>
            <a:ext cx="5799414" cy="32779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107504" y="3356992"/>
            <a:ext cx="4032448" cy="34563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5076056" y="3429000"/>
            <a:ext cx="3968566" cy="3401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028"/>
            <a:ext cx="9144000" cy="6601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18814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" y="476672"/>
            <a:ext cx="4516949" cy="63813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374" y="476672"/>
            <a:ext cx="4516949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8815" b="4587"/>
          <a:stretch/>
        </p:blipFill>
        <p:spPr>
          <a:xfrm>
            <a:off x="179512" y="116632"/>
            <a:ext cx="4375869" cy="36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4587"/>
          <a:stretch/>
        </p:blipFill>
        <p:spPr>
          <a:xfrm>
            <a:off x="4572000" y="3022000"/>
            <a:ext cx="4572000" cy="381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12601" r="6529" b="4587"/>
          <a:stretch/>
        </p:blipFill>
        <p:spPr>
          <a:xfrm>
            <a:off x="2123728" y="0"/>
            <a:ext cx="5131151" cy="33843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12601" r="6529" b="4587"/>
          <a:stretch/>
        </p:blipFill>
        <p:spPr>
          <a:xfrm>
            <a:off x="2202413" y="3384377"/>
            <a:ext cx="5031560" cy="331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40036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7871" b="3251"/>
          <a:stretch/>
        </p:blipFill>
        <p:spPr>
          <a:xfrm>
            <a:off x="4467662" y="2766482"/>
            <a:ext cx="4676337" cy="39748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107503" y="0"/>
            <a:ext cx="4297863" cy="364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4587" r="24485" b="3251"/>
          <a:stretch/>
        </p:blipFill>
        <p:spPr>
          <a:xfrm>
            <a:off x="2915816" y="0"/>
            <a:ext cx="3672408" cy="34242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4587" r="24486" b="3251"/>
          <a:stretch/>
        </p:blipFill>
        <p:spPr>
          <a:xfrm>
            <a:off x="2900014" y="3371258"/>
            <a:ext cx="3688209" cy="339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2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2016-11-21 12UTC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36914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411760" y="1753"/>
            <a:ext cx="5725144" cy="34272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483768" y="3429000"/>
            <a:ext cx="5760640" cy="3434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7294" r="4640" b="3252"/>
          <a:stretch/>
        </p:blipFill>
        <p:spPr>
          <a:xfrm>
            <a:off x="1547664" y="19888"/>
            <a:ext cx="6228184" cy="34091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8815" b="4587"/>
          <a:stretch/>
        </p:blipFill>
        <p:spPr>
          <a:xfrm>
            <a:off x="35496" y="3384998"/>
            <a:ext cx="4104456" cy="34730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5076055" y="3391480"/>
            <a:ext cx="4044271" cy="3466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758"/>
            <a:ext cx="9144000" cy="655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290132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61033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" y="508646"/>
            <a:ext cx="4494316" cy="63493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26" y="475144"/>
            <a:ext cx="4515409" cy="637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722688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8815" b="3252"/>
          <a:stretch/>
        </p:blipFill>
        <p:spPr>
          <a:xfrm>
            <a:off x="107504" y="0"/>
            <a:ext cx="4535366" cy="37890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8815" b="4587"/>
          <a:stretch/>
        </p:blipFill>
        <p:spPr>
          <a:xfrm>
            <a:off x="4644009" y="3155474"/>
            <a:ext cx="4499992" cy="370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002995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t="12601" r="6529" b="4587"/>
          <a:stretch/>
        </p:blipFill>
        <p:spPr>
          <a:xfrm>
            <a:off x="2339752" y="0"/>
            <a:ext cx="4854733" cy="31683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12601" r="6529" b="4587"/>
          <a:stretch/>
        </p:blipFill>
        <p:spPr>
          <a:xfrm>
            <a:off x="2411759" y="3442788"/>
            <a:ext cx="4782725" cy="315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38350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5923" r="19760" b="4588"/>
          <a:stretch/>
        </p:blipFill>
        <p:spPr>
          <a:xfrm>
            <a:off x="4716016" y="3047551"/>
            <a:ext cx="4361320" cy="37949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5923" r="19760" b="4588"/>
          <a:stretch/>
        </p:blipFill>
        <p:spPr>
          <a:xfrm>
            <a:off x="107504" y="1"/>
            <a:ext cx="4222488" cy="367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969969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2016-11-22 00UTC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5664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2780928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Seasonal forecasts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2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5586" b="4588"/>
          <a:stretch/>
        </p:blipFill>
        <p:spPr>
          <a:xfrm>
            <a:off x="2267744" y="1"/>
            <a:ext cx="5736273" cy="33924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339752" y="3392421"/>
            <a:ext cx="5745549" cy="34972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7294" r="6530" b="4587"/>
          <a:stretch/>
        </p:blipFill>
        <p:spPr>
          <a:xfrm>
            <a:off x="1979712" y="44624"/>
            <a:ext cx="5904656" cy="32732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9" r="19760" b="4586"/>
          <a:stretch/>
        </p:blipFill>
        <p:spPr>
          <a:xfrm>
            <a:off x="107504" y="3367278"/>
            <a:ext cx="4104456" cy="35181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5004048" y="3398574"/>
            <a:ext cx="4067944" cy="3486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800"/>
            <a:ext cx="9144000" cy="6568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451180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548680"/>
            <a:ext cx="4465979" cy="63093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532" y="548680"/>
            <a:ext cx="4465979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8815" b="4587"/>
          <a:stretch/>
        </p:blipFill>
        <p:spPr>
          <a:xfrm>
            <a:off x="107504" y="188640"/>
            <a:ext cx="4025801" cy="33123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594" r="17871" b="3252"/>
          <a:stretch/>
        </p:blipFill>
        <p:spPr>
          <a:xfrm>
            <a:off x="4716016" y="3356992"/>
            <a:ext cx="4176464" cy="3403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2601" r="6531" b="4587"/>
          <a:stretch/>
        </p:blipFill>
        <p:spPr>
          <a:xfrm>
            <a:off x="2555776" y="3368325"/>
            <a:ext cx="5240323" cy="34563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12601" r="6529" b="4587"/>
          <a:stretch/>
        </p:blipFill>
        <p:spPr>
          <a:xfrm>
            <a:off x="2555776" y="-99392"/>
            <a:ext cx="5257506" cy="346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17417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5923" r="17871" b="4588"/>
          <a:stretch/>
        </p:blipFill>
        <p:spPr>
          <a:xfrm>
            <a:off x="4576090" y="2926525"/>
            <a:ext cx="4567910" cy="37783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31564" y="78837"/>
            <a:ext cx="4544526" cy="3854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2016-11-22 12UTC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9381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5586" b="3252"/>
          <a:stretch/>
        </p:blipFill>
        <p:spPr>
          <a:xfrm>
            <a:off x="2627784" y="116632"/>
            <a:ext cx="5261728" cy="31683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627784" y="3407351"/>
            <a:ext cx="5184576" cy="315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5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5"/>
            <a:ext cx="8031229" cy="547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52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7294" r="5586" b="3252"/>
          <a:stretch/>
        </p:blipFill>
        <p:spPr>
          <a:xfrm>
            <a:off x="2123728" y="914"/>
            <a:ext cx="5408909" cy="302433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t="7465" r="18951" b="4381"/>
          <a:stretch/>
        </p:blipFill>
        <p:spPr>
          <a:xfrm>
            <a:off x="35496" y="3077639"/>
            <a:ext cx="4464496" cy="37776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9761" b="4587"/>
          <a:stretch/>
        </p:blipFill>
        <p:spPr>
          <a:xfrm>
            <a:off x="4716016" y="3071059"/>
            <a:ext cx="4392488" cy="3716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899"/>
            <a:ext cx="9144000" cy="654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32829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500628"/>
            <a:ext cx="4499992" cy="63573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00628"/>
            <a:ext cx="4499992" cy="6357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7870" b="3252"/>
          <a:stretch/>
        </p:blipFill>
        <p:spPr>
          <a:xfrm>
            <a:off x="179512" y="44624"/>
            <a:ext cx="4248472" cy="35049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7871" b="4587"/>
          <a:stretch/>
        </p:blipFill>
        <p:spPr>
          <a:xfrm>
            <a:off x="4932040" y="3410998"/>
            <a:ext cx="4104456" cy="3334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12601" r="6529" b="3251"/>
          <a:stretch/>
        </p:blipFill>
        <p:spPr>
          <a:xfrm>
            <a:off x="2339752" y="6164"/>
            <a:ext cx="4834823" cy="32403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2601" r="6531" b="4587"/>
          <a:stretch/>
        </p:blipFill>
        <p:spPr>
          <a:xfrm>
            <a:off x="2371318" y="3228031"/>
            <a:ext cx="4803257" cy="327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12188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3251"/>
          <a:stretch/>
        </p:blipFill>
        <p:spPr>
          <a:xfrm>
            <a:off x="4536604" y="3108637"/>
            <a:ext cx="4355876" cy="37493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5923" r="19760" b="4588"/>
          <a:stretch/>
        </p:blipFill>
        <p:spPr>
          <a:xfrm>
            <a:off x="107504" y="7155"/>
            <a:ext cx="4429100" cy="385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323535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2016-11-23 00UTC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9381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5586" b="3252"/>
          <a:stretch/>
        </p:blipFill>
        <p:spPr>
          <a:xfrm>
            <a:off x="2718668" y="8290"/>
            <a:ext cx="5561235" cy="33487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4588"/>
          <a:stretch/>
        </p:blipFill>
        <p:spPr>
          <a:xfrm>
            <a:off x="2699792" y="3443872"/>
            <a:ext cx="5472608" cy="3271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5958" r="6530" b="3251"/>
          <a:stretch/>
        </p:blipFill>
        <p:spPr>
          <a:xfrm>
            <a:off x="1835696" y="0"/>
            <a:ext cx="5904656" cy="340159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0" t="6678" r="19676" b="3832"/>
          <a:stretch/>
        </p:blipFill>
        <p:spPr>
          <a:xfrm>
            <a:off x="35496" y="3324836"/>
            <a:ext cx="4032448" cy="35087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5004048" y="3324836"/>
            <a:ext cx="4116456" cy="3488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628801"/>
            <a:ext cx="4556113" cy="36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628801"/>
            <a:ext cx="4456107" cy="352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8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758"/>
            <a:ext cx="9144000" cy="655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33269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4567919" cy="64533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584" y="404664"/>
            <a:ext cx="4567919" cy="6453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8594" r="17870" b="1916"/>
          <a:stretch/>
        </p:blipFill>
        <p:spPr>
          <a:xfrm>
            <a:off x="467544" y="116632"/>
            <a:ext cx="4680520" cy="38715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8594" r="17871" b="3252"/>
          <a:stretch/>
        </p:blipFill>
        <p:spPr>
          <a:xfrm>
            <a:off x="4932040" y="3276830"/>
            <a:ext cx="4320480" cy="3564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13937" r="5585" b="4587"/>
          <a:stretch/>
        </p:blipFill>
        <p:spPr>
          <a:xfrm>
            <a:off x="2555776" y="3417630"/>
            <a:ext cx="5400600" cy="34677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3937" r="7475" b="4587"/>
          <a:stretch/>
        </p:blipFill>
        <p:spPr>
          <a:xfrm>
            <a:off x="2555776" y="0"/>
            <a:ext cx="5184576" cy="340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149374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6926" b="3251"/>
          <a:stretch/>
        </p:blipFill>
        <p:spPr>
          <a:xfrm>
            <a:off x="107504" y="116632"/>
            <a:ext cx="4717582" cy="39604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7871" b="3251"/>
          <a:stretch/>
        </p:blipFill>
        <p:spPr>
          <a:xfrm>
            <a:off x="4967536" y="3318812"/>
            <a:ext cx="4176464" cy="3549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2016-11-23 12UTC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9381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5958" r="5586" b="3251"/>
          <a:stretch/>
        </p:blipFill>
        <p:spPr>
          <a:xfrm>
            <a:off x="1667972" y="44623"/>
            <a:ext cx="5787066" cy="326292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5" t="7011" r="19881" b="4834"/>
          <a:stretch/>
        </p:blipFill>
        <p:spPr>
          <a:xfrm>
            <a:off x="7887" y="3377950"/>
            <a:ext cx="4060057" cy="34800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1" t="7258" r="19760" b="4587"/>
          <a:stretch/>
        </p:blipFill>
        <p:spPr>
          <a:xfrm>
            <a:off x="4932040" y="3307544"/>
            <a:ext cx="4176464" cy="3533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297"/>
            <a:ext cx="9144000" cy="655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60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4273864" cy="33773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626" y="1682066"/>
            <a:ext cx="4289846" cy="338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4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9046"/>
            <a:ext cx="4536504" cy="64089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49046"/>
            <a:ext cx="4536504" cy="6408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7871" b="3252"/>
          <a:stretch/>
        </p:blipFill>
        <p:spPr>
          <a:xfrm>
            <a:off x="179512" y="14165"/>
            <a:ext cx="4556924" cy="3816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7871" b="3252"/>
          <a:stretch/>
        </p:blipFill>
        <p:spPr>
          <a:xfrm>
            <a:off x="4736436" y="3091438"/>
            <a:ext cx="4407564" cy="3691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2601" r="6531" b="4587"/>
          <a:stretch/>
        </p:blipFill>
        <p:spPr>
          <a:xfrm>
            <a:off x="2559726" y="3481829"/>
            <a:ext cx="5108618" cy="33695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2601" r="7475" b="4587"/>
          <a:stretch/>
        </p:blipFill>
        <p:spPr>
          <a:xfrm>
            <a:off x="2483768" y="44623"/>
            <a:ext cx="5076564" cy="33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42365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3251"/>
          <a:stretch/>
        </p:blipFill>
        <p:spPr>
          <a:xfrm>
            <a:off x="0" y="23218"/>
            <a:ext cx="4350131" cy="37444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6926" b="3251"/>
          <a:stretch/>
        </p:blipFill>
        <p:spPr>
          <a:xfrm>
            <a:off x="4679504" y="3113879"/>
            <a:ext cx="4464496" cy="374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967493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2016-11-24 00UTC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77691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7294" r="5586" b="3252"/>
          <a:stretch/>
        </p:blipFill>
        <p:spPr>
          <a:xfrm>
            <a:off x="1619672" y="0"/>
            <a:ext cx="5987742" cy="331236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4587"/>
          <a:stretch/>
        </p:blipFill>
        <p:spPr>
          <a:xfrm>
            <a:off x="0" y="3303885"/>
            <a:ext cx="4211960" cy="35188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4932040" y="3255979"/>
            <a:ext cx="4176464" cy="357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68988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950185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9046"/>
            <a:ext cx="4536504" cy="64089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49046"/>
            <a:ext cx="4536504" cy="640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810969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7871" b="3252"/>
          <a:stretch/>
        </p:blipFill>
        <p:spPr>
          <a:xfrm>
            <a:off x="251520" y="188640"/>
            <a:ext cx="3955067" cy="33123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7871" b="3252"/>
          <a:stretch/>
        </p:blipFill>
        <p:spPr>
          <a:xfrm>
            <a:off x="4932040" y="3356992"/>
            <a:ext cx="4041045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080735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2601" r="5586" b="4587"/>
          <a:stretch/>
        </p:blipFill>
        <p:spPr>
          <a:xfrm>
            <a:off x="2677904" y="-737"/>
            <a:ext cx="5034573" cy="32857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2601" r="6531" b="4587"/>
          <a:stretch/>
        </p:blipFill>
        <p:spPr>
          <a:xfrm>
            <a:off x="2707050" y="3356992"/>
            <a:ext cx="4961294" cy="327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9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3059410" y="0"/>
            <a:ext cx="2952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Assignement</a:t>
            </a:r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116904" y="620688"/>
            <a:ext cx="89916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user is interested in having regularly updated weather forecasts for the North West of Italy (near Genoa) between 24 and 26 November 2016.  </a:t>
            </a:r>
          </a:p>
          <a:p>
            <a:pPr algn="just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belong to a group of forecasters from the Met Service that is responsible for giving meteorological guidance for that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area. The forecast/guidance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has to be prepared well in advance. Updates are needed at specific times:</a:t>
            </a:r>
          </a:p>
          <a:p>
            <a:pPr algn="just"/>
            <a:endParaRPr lang="en-US" sz="2000" dirty="0" smtClean="0">
              <a:latin typeface="Arial Black" pitchFamily="34" charset="0"/>
              <a:cs typeface="Arial" pitchFamily="34" charset="0"/>
            </a:endParaRPr>
          </a:p>
          <a:p>
            <a:pPr marL="636588" lvl="1" indent="-179388" algn="just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 months</a:t>
            </a:r>
          </a:p>
          <a:p>
            <a:pPr marL="636588" lvl="1" indent="-179388" algn="just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</a:p>
          <a:p>
            <a:pPr marL="636588" lvl="1" indent="-179388" algn="just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 weeks</a:t>
            </a:r>
          </a:p>
          <a:p>
            <a:pPr marL="636588" lvl="1" indent="-179388" algn="just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7 days</a:t>
            </a:r>
          </a:p>
          <a:p>
            <a:pPr marL="636588" lvl="1" indent="-179388" algn="just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5 days…</a:t>
            </a:r>
          </a:p>
          <a:p>
            <a:pPr marL="636588" lvl="1" indent="-179388" algn="just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3, 2 and 1 day before the event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564904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Monthly forecasts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96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5923" r="17870" b="4588"/>
          <a:stretch/>
        </p:blipFill>
        <p:spPr>
          <a:xfrm>
            <a:off x="107504" y="0"/>
            <a:ext cx="4019600" cy="33248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4499992" y="12486"/>
            <a:ext cx="3905628" cy="33123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7871" b="4588"/>
          <a:stretch/>
        </p:blipFill>
        <p:spPr>
          <a:xfrm>
            <a:off x="179512" y="3385776"/>
            <a:ext cx="3882008" cy="32511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8815" b="4588"/>
          <a:stretch/>
        </p:blipFill>
        <p:spPr>
          <a:xfrm>
            <a:off x="4499992" y="3356992"/>
            <a:ext cx="3867423" cy="327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88636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4588" r="31100" b="3251"/>
          <a:stretch/>
        </p:blipFill>
        <p:spPr>
          <a:xfrm>
            <a:off x="1331640" y="-96120"/>
            <a:ext cx="6552728" cy="6850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6" t="15873" r="15238" b="740"/>
          <a:stretch/>
        </p:blipFill>
        <p:spPr>
          <a:xfrm>
            <a:off x="2627784" y="620688"/>
            <a:ext cx="4847002" cy="594928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32" t="20208" r="10843" b="16042"/>
          <a:stretch/>
        </p:blipFill>
        <p:spPr>
          <a:xfrm>
            <a:off x="683568" y="620688"/>
            <a:ext cx="1973941" cy="384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6008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5" y="116632"/>
            <a:ext cx="7600950" cy="281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335699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www.euronews.com/2016/11/24/torrential-rains-cause-widespread-flooding-in-northern-italy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5194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772217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2016-10-27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3096" y="-700024"/>
            <a:ext cx="5929628" cy="837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33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 b="2750"/>
          <a:stretch/>
        </p:blipFill>
        <p:spPr>
          <a:xfrm rot="5400000">
            <a:off x="1606867" y="-518635"/>
            <a:ext cx="6175552" cy="7878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772217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2016-10-31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93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12577" y="-638535"/>
            <a:ext cx="5878658" cy="830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77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9" t="6951" b="2750"/>
          <a:stretch/>
        </p:blipFill>
        <p:spPr>
          <a:xfrm rot="5400000">
            <a:off x="2206275" y="34086"/>
            <a:ext cx="5235507" cy="7416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772217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2016-11-03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18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52309" y="-901999"/>
            <a:ext cx="6167374" cy="871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1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6" t="6951" b="2750"/>
          <a:stretch/>
        </p:blipFill>
        <p:spPr>
          <a:xfrm rot="5400000">
            <a:off x="1658281" y="-297900"/>
            <a:ext cx="5683421" cy="7920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457"/>
            <a:ext cx="9144000" cy="571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13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772217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2016-11-07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82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4822" y="0"/>
            <a:ext cx="48543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8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/>
          <a:stretch/>
        </p:blipFill>
        <p:spPr>
          <a:xfrm rot="5400000">
            <a:off x="1225049" y="-608210"/>
            <a:ext cx="6189845" cy="81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772217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2016-11-10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28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4822" y="0"/>
            <a:ext cx="48543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7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 b="2750"/>
          <a:stretch/>
        </p:blipFill>
        <p:spPr>
          <a:xfrm rot="5400000">
            <a:off x="1603705" y="-692997"/>
            <a:ext cx="6152614" cy="7848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772217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2016-11-14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81090" y="-702070"/>
            <a:ext cx="5692566" cy="804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9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 b="2750"/>
          <a:stretch/>
        </p:blipFill>
        <p:spPr>
          <a:xfrm rot="5400000">
            <a:off x="1146335" y="-758933"/>
            <a:ext cx="6491290" cy="8280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772217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2016-11-17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00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987824" y="-6302"/>
            <a:ext cx="2952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 u="sng" dirty="0">
                <a:solidFill>
                  <a:srgbClr val="0B0349"/>
                </a:solidFill>
                <a:latin typeface="Arial Black" pitchFamily="34" charset="0"/>
              </a:rPr>
              <a:t>Products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179512" y="620688"/>
            <a:ext cx="792162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Model Climate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Wingdings" charset="2"/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Monthly forecast</a:t>
            </a:r>
          </a:p>
          <a:p>
            <a:pPr marL="179388" indent="-179388">
              <a:buFont typeface="Wingdings" panose="05000000000000000000" pitchFamily="2" charset="2"/>
              <a:buChar char="Ø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ENS forecasts combined with the HRES model</a:t>
            </a:r>
          </a:p>
          <a:p>
            <a:pPr>
              <a:buClr>
                <a:srgbClr val="0000FF"/>
              </a:buClr>
              <a:buFont typeface="Wingdings" charset="2"/>
              <a:buChar char="l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168275">
              <a:buFont typeface="Arial" panose="020B0604020202020204" pitchFamily="34" charset="0"/>
              <a:buChar char="‒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Dynamical fields (Geopotential height, temperature,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wind,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25475" lvl="1" indent="-168275">
              <a:buFont typeface="Arial" panose="020B0604020202020204" pitchFamily="34" charset="0"/>
              <a:buChar char="‒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168275">
              <a:buFont typeface="Arial" panose="020B0604020202020204" pitchFamily="34" charset="0"/>
              <a:buChar char="‒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Ensemble Meteograms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168275">
              <a:buFont typeface="Arial" panose="020B0604020202020204" pitchFamily="34" charset="0"/>
              <a:buChar char="‒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168275">
              <a:buFont typeface="Arial" panose="020B0604020202020204" pitchFamily="34" charset="0"/>
              <a:buChar char="‒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Probabilities</a:t>
            </a:r>
          </a:p>
          <a:p>
            <a:pPr marL="625475" lvl="1" indent="-168275">
              <a:buClr>
                <a:srgbClr val="008000"/>
              </a:buClr>
              <a:buFont typeface="Arial" panose="020B0604020202020204" pitchFamily="34" charset="0"/>
              <a:buChar char="‒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168275">
              <a:buFont typeface="Arial" panose="020B0604020202020204" pitchFamily="34" charset="0"/>
              <a:buChar char="‒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Spread charts</a:t>
            </a:r>
          </a:p>
          <a:p>
            <a:pPr marL="625475" lvl="1" indent="-168275">
              <a:buFont typeface="Arial" panose="020B0604020202020204" pitchFamily="34" charset="0"/>
              <a:buChar char="‒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168275">
              <a:buFont typeface="Arial" panose="020B0604020202020204" pitchFamily="34" charset="0"/>
              <a:buChar char="‒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Clusters </a:t>
            </a:r>
          </a:p>
          <a:p>
            <a:pPr marL="625475" lvl="1" indent="-168275">
              <a:buFont typeface="Arial" panose="020B0604020202020204" pitchFamily="34" charset="0"/>
              <a:buChar char="‒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168275">
              <a:buFont typeface="Arial" panose="020B0604020202020204" pitchFamily="34" charset="0"/>
              <a:buChar char="‒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Features tracking</a:t>
            </a:r>
          </a:p>
          <a:p>
            <a:pPr marL="625475" lvl="1" indent="-168275">
              <a:buFont typeface="Arial" panose="020B0604020202020204" pitchFamily="34" charset="0"/>
              <a:buChar char="‒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168275">
              <a:buFont typeface="Arial" panose="020B0604020202020204" pitchFamily="34" charset="0"/>
              <a:buChar char="‒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EFI (extreme forecast index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07721" y="-603433"/>
            <a:ext cx="5670491" cy="801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47294" y="-736330"/>
            <a:ext cx="6065435" cy="856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2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196752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Land surface conditions: soil moisture and snow</a:t>
            </a:r>
          </a:p>
          <a:p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Ocean conditions: SST and sea-ice</a:t>
            </a:r>
          </a:p>
          <a:p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Stratospheric conditions</a:t>
            </a:r>
          </a:p>
          <a:p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MJO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Large scale dynamical processes: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Rosby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waves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375047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370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 of predictability</a:t>
            </a:r>
            <a:endParaRPr lang="en-GB" sz="2400" b="1" dirty="0">
              <a:solidFill>
                <a:srgbClr val="370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82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8366"/>
            <a:ext cx="4320480" cy="29146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426381"/>
            <a:ext cx="4130718" cy="27865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60" y="3645024"/>
            <a:ext cx="4134156" cy="27889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75898"/>
            <a:ext cx="4248472" cy="286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12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6858000" cy="3390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467100"/>
            <a:ext cx="6858000" cy="3390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20272" y="14127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~ 16 km resolution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4581128"/>
            <a:ext cx="212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~ 9 km resolution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236296" y="44624"/>
            <a:ext cx="190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370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HRES</a:t>
            </a:r>
            <a:endParaRPr lang="en-GB" sz="2800" b="1" dirty="0">
              <a:solidFill>
                <a:srgbClr val="370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299695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3706EC"/>
                </a:solidFill>
              </a:rPr>
              <a:t>0 – 10 days</a:t>
            </a:r>
            <a:endParaRPr lang="en-GB" sz="2000" b="1" dirty="0">
              <a:solidFill>
                <a:srgbClr val="3706E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" y="44624"/>
            <a:ext cx="6858000" cy="3390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422476"/>
            <a:ext cx="6858000" cy="3390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20272" y="1115452"/>
            <a:ext cx="20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~ 32 km resolution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4653136"/>
            <a:ext cx="20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~ 18 km resolution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236296" y="44624"/>
            <a:ext cx="1835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370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</a:t>
            </a:r>
            <a:endParaRPr lang="en-GB" sz="2800" b="1" dirty="0">
              <a:solidFill>
                <a:srgbClr val="370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272" y="1700808"/>
            <a:ext cx="2051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3706EC"/>
                </a:solidFill>
              </a:rPr>
              <a:t>0 – 10 days</a:t>
            </a:r>
            <a:endParaRPr lang="en-GB" sz="2000" b="1" dirty="0">
              <a:solidFill>
                <a:srgbClr val="3706E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544522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3706EC"/>
                </a:solidFill>
              </a:rPr>
              <a:t>0 – 15 days</a:t>
            </a:r>
            <a:endParaRPr lang="en-GB" sz="2000" b="1" dirty="0">
              <a:solidFill>
                <a:srgbClr val="3706E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5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1" y="44624"/>
            <a:ext cx="6848475" cy="3400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412951"/>
            <a:ext cx="6848475" cy="34004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83971" y="1187460"/>
            <a:ext cx="2260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~ 64 km resolution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4437112"/>
            <a:ext cx="212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 36 </a:t>
            </a:r>
            <a:r>
              <a:rPr lang="en-GB" b="1" dirty="0" smtClean="0"/>
              <a:t>km</a:t>
            </a:r>
            <a:r>
              <a:rPr lang="en-GB" dirty="0" smtClean="0"/>
              <a:t> resolution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80312" y="44624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370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</a:t>
            </a:r>
            <a:endParaRPr lang="en-GB" sz="2800" dirty="0">
              <a:solidFill>
                <a:srgbClr val="370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272" y="198884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3706EC"/>
                </a:solidFill>
              </a:rPr>
              <a:t>11 – 46 days</a:t>
            </a:r>
            <a:endParaRPr lang="en-GB" sz="2000" b="1" dirty="0">
              <a:solidFill>
                <a:srgbClr val="3706E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5157192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3706EC"/>
                </a:solidFill>
              </a:rPr>
              <a:t>16 – 46 days</a:t>
            </a:r>
            <a:endParaRPr lang="en-GB" sz="2000" b="1" dirty="0">
              <a:solidFill>
                <a:srgbClr val="3706E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2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2016-11-14 12UTC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81183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6512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" t="21650" r="4818" b="3236"/>
          <a:stretch/>
        </p:blipFill>
        <p:spPr>
          <a:xfrm>
            <a:off x="1907704" y="48298"/>
            <a:ext cx="5832649" cy="34004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20615" r="4640" b="3275"/>
          <a:stretch/>
        </p:blipFill>
        <p:spPr>
          <a:xfrm>
            <a:off x="1979712" y="3538204"/>
            <a:ext cx="5639072" cy="3347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25957" r="3696" b="1916"/>
          <a:stretch/>
        </p:blipFill>
        <p:spPr>
          <a:xfrm>
            <a:off x="1115616" y="1268760"/>
            <a:ext cx="6984776" cy="3888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013797" y="1484784"/>
            <a:ext cx="2906038" cy="1656184"/>
            <a:chOff x="6013797" y="1700808"/>
            <a:chExt cx="2906038" cy="1656184"/>
          </a:xfrm>
        </p:grpSpPr>
        <p:grpSp>
          <p:nvGrpSpPr>
            <p:cNvPr id="69" name="Group 68"/>
            <p:cNvGrpSpPr/>
            <p:nvPr/>
          </p:nvGrpSpPr>
          <p:grpSpPr>
            <a:xfrm>
              <a:off x="6013797" y="1700808"/>
              <a:ext cx="1177846" cy="792088"/>
              <a:chOff x="6013797" y="692696"/>
              <a:chExt cx="1177846" cy="792088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6013797" y="692696"/>
                <a:ext cx="1177846" cy="79208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6228184" y="888975"/>
                <a:ext cx="864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Timing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7380312" y="1700808"/>
              <a:ext cx="1152128" cy="792088"/>
              <a:chOff x="539552" y="1196752"/>
              <a:chExt cx="1008112" cy="792088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539552" y="1196752"/>
                <a:ext cx="1008112" cy="79208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11560" y="1403484"/>
                <a:ext cx="864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Location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551683" y="2564904"/>
              <a:ext cx="1368152" cy="792088"/>
              <a:chOff x="539552" y="1196752"/>
              <a:chExt cx="1008112" cy="792088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539552" y="1196752"/>
                <a:ext cx="1008112" cy="79208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11560" y="1403484"/>
                <a:ext cx="864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Magnitude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013797" y="2564904"/>
              <a:ext cx="1440161" cy="792088"/>
              <a:chOff x="539552" y="1196752"/>
              <a:chExt cx="1008112" cy="792088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539552" y="1196752"/>
                <a:ext cx="1008112" cy="79208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11560" y="1403484"/>
                <a:ext cx="864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Occurrence</a:t>
                </a:r>
              </a:p>
            </p:txBody>
          </p:sp>
        </p:grpSp>
      </p:grpSp>
      <p:sp>
        <p:nvSpPr>
          <p:cNvPr id="15" name="Right Arrow 14"/>
          <p:cNvSpPr/>
          <p:nvPr/>
        </p:nvSpPr>
        <p:spPr>
          <a:xfrm>
            <a:off x="251520" y="3595082"/>
            <a:ext cx="8640960" cy="216024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923928" y="3728065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Forecast range</a:t>
            </a:r>
            <a:endParaRPr lang="en-GB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8" name="Straight Connector 17"/>
          <p:cNvCxnSpPr>
            <a:stCxn id="15" idx="1"/>
            <a:endCxn id="15" idx="1"/>
          </p:cNvCxnSpPr>
          <p:nvPr/>
        </p:nvCxnSpPr>
        <p:spPr>
          <a:xfrm>
            <a:off x="251520" y="370309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2647" y="372806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3706E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T+0</a:t>
            </a:r>
            <a:endParaRPr lang="en-GB" sz="1200" b="1" dirty="0">
              <a:solidFill>
                <a:srgbClr val="3706EC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26185" y="3090921"/>
            <a:ext cx="533446" cy="184666"/>
            <a:chOff x="609724" y="1722769"/>
            <a:chExt cx="533446" cy="184666"/>
          </a:xfrm>
        </p:grpSpPr>
        <p:sp>
          <p:nvSpPr>
            <p:cNvPr id="21" name="Oval 20"/>
            <p:cNvSpPr/>
            <p:nvPr/>
          </p:nvSpPr>
          <p:spPr>
            <a:xfrm>
              <a:off x="641067" y="1722769"/>
              <a:ext cx="433884" cy="17613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9724" y="1722769"/>
              <a:ext cx="5334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Timing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259631" y="3067448"/>
            <a:ext cx="583044" cy="199611"/>
            <a:chOff x="1900724" y="1699296"/>
            <a:chExt cx="583044" cy="199611"/>
          </a:xfrm>
        </p:grpSpPr>
        <p:sp>
          <p:nvSpPr>
            <p:cNvPr id="24" name="Oval 23"/>
            <p:cNvSpPr/>
            <p:nvPr/>
          </p:nvSpPr>
          <p:spPr>
            <a:xfrm>
              <a:off x="1907704" y="1699296"/>
              <a:ext cx="432048" cy="19961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0724" y="1699297"/>
              <a:ext cx="58304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Location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187623" y="3351340"/>
            <a:ext cx="596637" cy="221676"/>
            <a:chOff x="1907704" y="2636912"/>
            <a:chExt cx="596637" cy="221676"/>
          </a:xfrm>
        </p:grpSpPr>
        <p:sp>
          <p:nvSpPr>
            <p:cNvPr id="27" name="Oval 26"/>
            <p:cNvSpPr/>
            <p:nvPr/>
          </p:nvSpPr>
          <p:spPr>
            <a:xfrm>
              <a:off x="1933422" y="2636912"/>
              <a:ext cx="550346" cy="2216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07704" y="2636912"/>
              <a:ext cx="59663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Magnitude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11560" y="3366284"/>
            <a:ext cx="648071" cy="206732"/>
            <a:chOff x="395537" y="2636912"/>
            <a:chExt cx="648071" cy="206732"/>
          </a:xfrm>
        </p:grpSpPr>
        <p:sp>
          <p:nvSpPr>
            <p:cNvPr id="30" name="Oval 29"/>
            <p:cNvSpPr/>
            <p:nvPr/>
          </p:nvSpPr>
          <p:spPr>
            <a:xfrm>
              <a:off x="395537" y="2636912"/>
              <a:ext cx="572756" cy="20673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98843" y="2636912"/>
              <a:ext cx="64476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Occurrence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376121" y="2348880"/>
            <a:ext cx="2391329" cy="1049089"/>
            <a:chOff x="2376121" y="2595935"/>
            <a:chExt cx="2391329" cy="1049089"/>
          </a:xfrm>
        </p:grpSpPr>
        <p:grpSp>
          <p:nvGrpSpPr>
            <p:cNvPr id="48" name="Group 47"/>
            <p:cNvGrpSpPr/>
            <p:nvPr/>
          </p:nvGrpSpPr>
          <p:grpSpPr>
            <a:xfrm>
              <a:off x="2869526" y="2710989"/>
              <a:ext cx="910386" cy="399782"/>
              <a:chOff x="2869526" y="1649126"/>
              <a:chExt cx="910386" cy="399782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2869526" y="1649126"/>
                <a:ext cx="766370" cy="39978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915816" y="1700808"/>
                <a:ext cx="8640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Timing</a:t>
                </a: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3707904" y="2595935"/>
              <a:ext cx="1059546" cy="442828"/>
              <a:chOff x="4175957" y="1704382"/>
              <a:chExt cx="1059546" cy="442828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4175957" y="1704382"/>
                <a:ext cx="910386" cy="44282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247965" y="1771908"/>
                <a:ext cx="9875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Location</a:t>
                </a: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491880" y="3119155"/>
              <a:ext cx="1172702" cy="351656"/>
              <a:chOff x="4211960" y="2573288"/>
              <a:chExt cx="1172702" cy="351656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4237678" y="2573288"/>
                <a:ext cx="766370" cy="35165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211960" y="2636912"/>
                <a:ext cx="117270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Magnitude</a:t>
                </a: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2376121" y="3170258"/>
              <a:ext cx="1093513" cy="474766"/>
              <a:chOff x="2699792" y="2624391"/>
              <a:chExt cx="769842" cy="474766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2733959" y="2624391"/>
                <a:ext cx="685913" cy="30055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699792" y="2637492"/>
                <a:ext cx="7698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Occurrence</a:t>
                </a:r>
              </a:p>
            </p:txBody>
          </p:sp>
        </p:grpSp>
      </p:grpSp>
      <p:cxnSp>
        <p:nvCxnSpPr>
          <p:cNvPr id="58" name="Straight Arrow Connector 57"/>
          <p:cNvCxnSpPr/>
          <p:nvPr/>
        </p:nvCxnSpPr>
        <p:spPr>
          <a:xfrm>
            <a:off x="251520" y="6525344"/>
            <a:ext cx="849694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8748464" y="4221088"/>
            <a:ext cx="0" cy="2304256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 rot="16200000">
            <a:off x="8308322" y="517374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Error growth</a:t>
            </a:r>
            <a:endParaRPr lang="en-GB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256854" y="5240985"/>
            <a:ext cx="8465906" cy="1212351"/>
          </a:xfrm>
          <a:custGeom>
            <a:avLst/>
            <a:gdLst>
              <a:gd name="connsiteX0" fmla="*/ 0 w 8465906"/>
              <a:gd name="connsiteY0" fmla="*/ 1212351 h 1212351"/>
              <a:gd name="connsiteX1" fmla="*/ 143838 w 8465906"/>
              <a:gd name="connsiteY1" fmla="*/ 1191802 h 1212351"/>
              <a:gd name="connsiteX2" fmla="*/ 184935 w 8465906"/>
              <a:gd name="connsiteY2" fmla="*/ 1181528 h 1212351"/>
              <a:gd name="connsiteX3" fmla="*/ 236306 w 8465906"/>
              <a:gd name="connsiteY3" fmla="*/ 1171254 h 1212351"/>
              <a:gd name="connsiteX4" fmla="*/ 318499 w 8465906"/>
              <a:gd name="connsiteY4" fmla="*/ 1160980 h 1212351"/>
              <a:gd name="connsiteX5" fmla="*/ 493159 w 8465906"/>
              <a:gd name="connsiteY5" fmla="*/ 1130157 h 1212351"/>
              <a:gd name="connsiteX6" fmla="*/ 698643 w 8465906"/>
              <a:gd name="connsiteY6" fmla="*/ 1109609 h 1212351"/>
              <a:gd name="connsiteX7" fmla="*/ 863029 w 8465906"/>
              <a:gd name="connsiteY7" fmla="*/ 1078787 h 1212351"/>
              <a:gd name="connsiteX8" fmla="*/ 1058238 w 8465906"/>
              <a:gd name="connsiteY8" fmla="*/ 1037690 h 1212351"/>
              <a:gd name="connsiteX9" fmla="*/ 1243173 w 8465906"/>
              <a:gd name="connsiteY9" fmla="*/ 1017142 h 1212351"/>
              <a:gd name="connsiteX10" fmla="*/ 1315092 w 8465906"/>
              <a:gd name="connsiteY10" fmla="*/ 1006867 h 1212351"/>
              <a:gd name="connsiteX11" fmla="*/ 1438382 w 8465906"/>
              <a:gd name="connsiteY11" fmla="*/ 986319 h 1212351"/>
              <a:gd name="connsiteX12" fmla="*/ 2250040 w 8465906"/>
              <a:gd name="connsiteY12" fmla="*/ 976045 h 1212351"/>
              <a:gd name="connsiteX13" fmla="*/ 2599362 w 8465906"/>
              <a:gd name="connsiteY13" fmla="*/ 955497 h 1212351"/>
              <a:gd name="connsiteX14" fmla="*/ 2702103 w 8465906"/>
              <a:gd name="connsiteY14" fmla="*/ 945223 h 1212351"/>
              <a:gd name="connsiteX15" fmla="*/ 2743200 w 8465906"/>
              <a:gd name="connsiteY15" fmla="*/ 934948 h 1212351"/>
              <a:gd name="connsiteX16" fmla="*/ 3030876 w 8465906"/>
              <a:gd name="connsiteY16" fmla="*/ 914400 h 1212351"/>
              <a:gd name="connsiteX17" fmla="*/ 3113070 w 8465906"/>
              <a:gd name="connsiteY17" fmla="*/ 904126 h 1212351"/>
              <a:gd name="connsiteX18" fmla="*/ 3226085 w 8465906"/>
              <a:gd name="connsiteY18" fmla="*/ 893852 h 1212351"/>
              <a:gd name="connsiteX19" fmla="*/ 3256908 w 8465906"/>
              <a:gd name="connsiteY19" fmla="*/ 883578 h 1212351"/>
              <a:gd name="connsiteX20" fmla="*/ 3493213 w 8465906"/>
              <a:gd name="connsiteY20" fmla="*/ 873303 h 1212351"/>
              <a:gd name="connsiteX21" fmla="*/ 3585681 w 8465906"/>
              <a:gd name="connsiteY21" fmla="*/ 863029 h 1212351"/>
              <a:gd name="connsiteX22" fmla="*/ 3637052 w 8465906"/>
              <a:gd name="connsiteY22" fmla="*/ 852755 h 1212351"/>
              <a:gd name="connsiteX23" fmla="*/ 3821986 w 8465906"/>
              <a:gd name="connsiteY23" fmla="*/ 832207 h 1212351"/>
              <a:gd name="connsiteX24" fmla="*/ 3976099 w 8465906"/>
              <a:gd name="connsiteY24" fmla="*/ 811658 h 1212351"/>
              <a:gd name="connsiteX25" fmla="*/ 4099389 w 8465906"/>
              <a:gd name="connsiteY25" fmla="*/ 801384 h 1212351"/>
              <a:gd name="connsiteX26" fmla="*/ 4191856 w 8465906"/>
              <a:gd name="connsiteY26" fmla="*/ 780836 h 1212351"/>
              <a:gd name="connsiteX27" fmla="*/ 4366517 w 8465906"/>
              <a:gd name="connsiteY27" fmla="*/ 760288 h 1212351"/>
              <a:gd name="connsiteX28" fmla="*/ 4428162 w 8465906"/>
              <a:gd name="connsiteY28" fmla="*/ 750014 h 1212351"/>
              <a:gd name="connsiteX29" fmla="*/ 4479533 w 8465906"/>
              <a:gd name="connsiteY29" fmla="*/ 729465 h 1212351"/>
              <a:gd name="connsiteX30" fmla="*/ 4541177 w 8465906"/>
              <a:gd name="connsiteY30" fmla="*/ 708917 h 1212351"/>
              <a:gd name="connsiteX31" fmla="*/ 4592548 w 8465906"/>
              <a:gd name="connsiteY31" fmla="*/ 678094 h 1212351"/>
              <a:gd name="connsiteX32" fmla="*/ 4654193 w 8465906"/>
              <a:gd name="connsiteY32" fmla="*/ 667820 h 1212351"/>
              <a:gd name="connsiteX33" fmla="*/ 4767209 w 8465906"/>
              <a:gd name="connsiteY33" fmla="*/ 647272 h 1212351"/>
              <a:gd name="connsiteX34" fmla="*/ 4808306 w 8465906"/>
              <a:gd name="connsiteY34" fmla="*/ 626724 h 1212351"/>
              <a:gd name="connsiteX35" fmla="*/ 5003515 w 8465906"/>
              <a:gd name="connsiteY35" fmla="*/ 606175 h 1212351"/>
              <a:gd name="connsiteX36" fmla="*/ 5537771 w 8465906"/>
              <a:gd name="connsiteY36" fmla="*/ 595901 h 1212351"/>
              <a:gd name="connsiteX37" fmla="*/ 5712431 w 8465906"/>
              <a:gd name="connsiteY37" fmla="*/ 585627 h 1212351"/>
              <a:gd name="connsiteX38" fmla="*/ 5743254 w 8465906"/>
              <a:gd name="connsiteY38" fmla="*/ 575353 h 1212351"/>
              <a:gd name="connsiteX39" fmla="*/ 5804899 w 8465906"/>
              <a:gd name="connsiteY39" fmla="*/ 565079 h 1212351"/>
              <a:gd name="connsiteX40" fmla="*/ 5979559 w 8465906"/>
              <a:gd name="connsiteY40" fmla="*/ 544530 h 1212351"/>
              <a:gd name="connsiteX41" fmla="*/ 6092575 w 8465906"/>
              <a:gd name="connsiteY41" fmla="*/ 523982 h 1212351"/>
              <a:gd name="connsiteX42" fmla="*/ 6246688 w 8465906"/>
              <a:gd name="connsiteY42" fmla="*/ 503434 h 1212351"/>
              <a:gd name="connsiteX43" fmla="*/ 6287784 w 8465906"/>
              <a:gd name="connsiteY43" fmla="*/ 472611 h 1212351"/>
              <a:gd name="connsiteX44" fmla="*/ 6359703 w 8465906"/>
              <a:gd name="connsiteY44" fmla="*/ 462337 h 1212351"/>
              <a:gd name="connsiteX45" fmla="*/ 6400800 w 8465906"/>
              <a:gd name="connsiteY45" fmla="*/ 452063 h 1212351"/>
              <a:gd name="connsiteX46" fmla="*/ 6493267 w 8465906"/>
              <a:gd name="connsiteY46" fmla="*/ 421241 h 1212351"/>
              <a:gd name="connsiteX47" fmla="*/ 6524090 w 8465906"/>
              <a:gd name="connsiteY47" fmla="*/ 410966 h 1212351"/>
              <a:gd name="connsiteX48" fmla="*/ 6565186 w 8465906"/>
              <a:gd name="connsiteY48" fmla="*/ 400692 h 1212351"/>
              <a:gd name="connsiteX49" fmla="*/ 6678202 w 8465906"/>
              <a:gd name="connsiteY49" fmla="*/ 359596 h 1212351"/>
              <a:gd name="connsiteX50" fmla="*/ 6719299 w 8465906"/>
              <a:gd name="connsiteY50" fmla="*/ 349321 h 1212351"/>
              <a:gd name="connsiteX51" fmla="*/ 6822040 w 8465906"/>
              <a:gd name="connsiteY51" fmla="*/ 318499 h 1212351"/>
              <a:gd name="connsiteX52" fmla="*/ 6873411 w 8465906"/>
              <a:gd name="connsiteY52" fmla="*/ 308225 h 1212351"/>
              <a:gd name="connsiteX53" fmla="*/ 6955604 w 8465906"/>
              <a:gd name="connsiteY53" fmla="*/ 287676 h 1212351"/>
              <a:gd name="connsiteX54" fmla="*/ 6996701 w 8465906"/>
              <a:gd name="connsiteY54" fmla="*/ 277402 h 1212351"/>
              <a:gd name="connsiteX55" fmla="*/ 7037798 w 8465906"/>
              <a:gd name="connsiteY55" fmla="*/ 267128 h 1212351"/>
              <a:gd name="connsiteX56" fmla="*/ 7089168 w 8465906"/>
              <a:gd name="connsiteY56" fmla="*/ 256854 h 1212351"/>
              <a:gd name="connsiteX57" fmla="*/ 7191910 w 8465906"/>
              <a:gd name="connsiteY57" fmla="*/ 246580 h 1212351"/>
              <a:gd name="connsiteX58" fmla="*/ 7376845 w 8465906"/>
              <a:gd name="connsiteY58" fmla="*/ 215757 h 1212351"/>
              <a:gd name="connsiteX59" fmla="*/ 7448764 w 8465906"/>
              <a:gd name="connsiteY59" fmla="*/ 205483 h 1212351"/>
              <a:gd name="connsiteX60" fmla="*/ 7530957 w 8465906"/>
              <a:gd name="connsiteY60" fmla="*/ 184935 h 1212351"/>
              <a:gd name="connsiteX61" fmla="*/ 7602876 w 8465906"/>
              <a:gd name="connsiteY61" fmla="*/ 154112 h 1212351"/>
              <a:gd name="connsiteX62" fmla="*/ 7726166 w 8465906"/>
              <a:gd name="connsiteY62" fmla="*/ 133564 h 1212351"/>
              <a:gd name="connsiteX63" fmla="*/ 7798085 w 8465906"/>
              <a:gd name="connsiteY63" fmla="*/ 102742 h 1212351"/>
              <a:gd name="connsiteX64" fmla="*/ 7839182 w 8465906"/>
              <a:gd name="connsiteY64" fmla="*/ 92467 h 1212351"/>
              <a:gd name="connsiteX65" fmla="*/ 7870004 w 8465906"/>
              <a:gd name="connsiteY65" fmla="*/ 82193 h 1212351"/>
              <a:gd name="connsiteX66" fmla="*/ 7983020 w 8465906"/>
              <a:gd name="connsiteY66" fmla="*/ 61645 h 1212351"/>
              <a:gd name="connsiteX67" fmla="*/ 8106310 w 8465906"/>
              <a:gd name="connsiteY67" fmla="*/ 51371 h 1212351"/>
              <a:gd name="connsiteX68" fmla="*/ 8167955 w 8465906"/>
              <a:gd name="connsiteY68" fmla="*/ 41097 h 1212351"/>
              <a:gd name="connsiteX69" fmla="*/ 8250148 w 8465906"/>
              <a:gd name="connsiteY69" fmla="*/ 30823 h 1212351"/>
              <a:gd name="connsiteX70" fmla="*/ 8342616 w 8465906"/>
              <a:gd name="connsiteY70" fmla="*/ 10274 h 1212351"/>
              <a:gd name="connsiteX71" fmla="*/ 8465906 w 8465906"/>
              <a:gd name="connsiteY71" fmla="*/ 0 h 121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8465906" h="1212351">
                <a:moveTo>
                  <a:pt x="0" y="1212351"/>
                </a:moveTo>
                <a:cubicBezTo>
                  <a:pt x="47946" y="1205501"/>
                  <a:pt x="96064" y="1199764"/>
                  <a:pt x="143838" y="1191802"/>
                </a:cubicBezTo>
                <a:cubicBezTo>
                  <a:pt x="157766" y="1189481"/>
                  <a:pt x="171151" y="1184591"/>
                  <a:pt x="184935" y="1181528"/>
                </a:cubicBezTo>
                <a:cubicBezTo>
                  <a:pt x="201982" y="1177740"/>
                  <a:pt x="219046" y="1173909"/>
                  <a:pt x="236306" y="1171254"/>
                </a:cubicBezTo>
                <a:cubicBezTo>
                  <a:pt x="263596" y="1167056"/>
                  <a:pt x="291235" y="1165342"/>
                  <a:pt x="318499" y="1160980"/>
                </a:cubicBezTo>
                <a:cubicBezTo>
                  <a:pt x="376876" y="1151640"/>
                  <a:pt x="434333" y="1136040"/>
                  <a:pt x="493159" y="1130157"/>
                </a:cubicBezTo>
                <a:lnTo>
                  <a:pt x="698643" y="1109609"/>
                </a:lnTo>
                <a:cubicBezTo>
                  <a:pt x="913609" y="1061839"/>
                  <a:pt x="684031" y="1110375"/>
                  <a:pt x="863029" y="1078787"/>
                </a:cubicBezTo>
                <a:cubicBezTo>
                  <a:pt x="1152253" y="1027747"/>
                  <a:pt x="791079" y="1087782"/>
                  <a:pt x="1058238" y="1037690"/>
                </a:cubicBezTo>
                <a:cubicBezTo>
                  <a:pt x="1126909" y="1024814"/>
                  <a:pt x="1169608" y="1025316"/>
                  <a:pt x="1243173" y="1017142"/>
                </a:cubicBezTo>
                <a:cubicBezTo>
                  <a:pt x="1267241" y="1014468"/>
                  <a:pt x="1291172" y="1010644"/>
                  <a:pt x="1315092" y="1006867"/>
                </a:cubicBezTo>
                <a:cubicBezTo>
                  <a:pt x="1356246" y="1000369"/>
                  <a:pt x="1396741" y="987692"/>
                  <a:pt x="1438382" y="986319"/>
                </a:cubicBezTo>
                <a:cubicBezTo>
                  <a:pt x="1708809" y="977404"/>
                  <a:pt x="1979487" y="979470"/>
                  <a:pt x="2250040" y="976045"/>
                </a:cubicBezTo>
                <a:cubicBezTo>
                  <a:pt x="2443134" y="951909"/>
                  <a:pt x="2232095" y="975900"/>
                  <a:pt x="2599362" y="955497"/>
                </a:cubicBezTo>
                <a:cubicBezTo>
                  <a:pt x="2633727" y="953588"/>
                  <a:pt x="2667856" y="948648"/>
                  <a:pt x="2702103" y="945223"/>
                </a:cubicBezTo>
                <a:cubicBezTo>
                  <a:pt x="2715802" y="941798"/>
                  <a:pt x="2729221" y="936945"/>
                  <a:pt x="2743200" y="934948"/>
                </a:cubicBezTo>
                <a:cubicBezTo>
                  <a:pt x="2826773" y="923009"/>
                  <a:pt x="2956162" y="918551"/>
                  <a:pt x="3030876" y="914400"/>
                </a:cubicBezTo>
                <a:lnTo>
                  <a:pt x="3113070" y="904126"/>
                </a:lnTo>
                <a:cubicBezTo>
                  <a:pt x="3150689" y="900166"/>
                  <a:pt x="3188638" y="899201"/>
                  <a:pt x="3226085" y="893852"/>
                </a:cubicBezTo>
                <a:cubicBezTo>
                  <a:pt x="3236806" y="892320"/>
                  <a:pt x="3246110" y="884409"/>
                  <a:pt x="3256908" y="883578"/>
                </a:cubicBezTo>
                <a:cubicBezTo>
                  <a:pt x="3335519" y="877531"/>
                  <a:pt x="3414445" y="876728"/>
                  <a:pt x="3493213" y="873303"/>
                </a:cubicBezTo>
                <a:cubicBezTo>
                  <a:pt x="3524036" y="869878"/>
                  <a:pt x="3554980" y="867415"/>
                  <a:pt x="3585681" y="863029"/>
                </a:cubicBezTo>
                <a:cubicBezTo>
                  <a:pt x="3602968" y="860559"/>
                  <a:pt x="3619736" y="855014"/>
                  <a:pt x="3637052" y="852755"/>
                </a:cubicBezTo>
                <a:cubicBezTo>
                  <a:pt x="3698555" y="844733"/>
                  <a:pt x="3760404" y="839597"/>
                  <a:pt x="3821986" y="832207"/>
                </a:cubicBezTo>
                <a:cubicBezTo>
                  <a:pt x="3918171" y="820665"/>
                  <a:pt x="3873375" y="821931"/>
                  <a:pt x="3976099" y="811658"/>
                </a:cubicBezTo>
                <a:cubicBezTo>
                  <a:pt x="4017133" y="807554"/>
                  <a:pt x="4058292" y="804809"/>
                  <a:pt x="4099389" y="801384"/>
                </a:cubicBezTo>
                <a:cubicBezTo>
                  <a:pt x="4130211" y="794535"/>
                  <a:pt x="4160762" y="786323"/>
                  <a:pt x="4191856" y="780836"/>
                </a:cubicBezTo>
                <a:cubicBezTo>
                  <a:pt x="4225032" y="774982"/>
                  <a:pt x="4336227" y="764327"/>
                  <a:pt x="4366517" y="760288"/>
                </a:cubicBezTo>
                <a:cubicBezTo>
                  <a:pt x="4387166" y="757535"/>
                  <a:pt x="4407614" y="753439"/>
                  <a:pt x="4428162" y="750014"/>
                </a:cubicBezTo>
                <a:cubicBezTo>
                  <a:pt x="4445286" y="743164"/>
                  <a:pt x="4462201" y="735768"/>
                  <a:pt x="4479533" y="729465"/>
                </a:cubicBezTo>
                <a:cubicBezTo>
                  <a:pt x="4499888" y="722063"/>
                  <a:pt x="4522604" y="720061"/>
                  <a:pt x="4541177" y="708917"/>
                </a:cubicBezTo>
                <a:cubicBezTo>
                  <a:pt x="4558301" y="698643"/>
                  <a:pt x="4573781" y="684918"/>
                  <a:pt x="4592548" y="678094"/>
                </a:cubicBezTo>
                <a:cubicBezTo>
                  <a:pt x="4612126" y="670975"/>
                  <a:pt x="4633766" y="671905"/>
                  <a:pt x="4654193" y="667820"/>
                </a:cubicBezTo>
                <a:cubicBezTo>
                  <a:pt x="4775299" y="643599"/>
                  <a:pt x="4584388" y="673389"/>
                  <a:pt x="4767209" y="647272"/>
                </a:cubicBezTo>
                <a:cubicBezTo>
                  <a:pt x="4780908" y="640423"/>
                  <a:pt x="4793530" y="630754"/>
                  <a:pt x="4808306" y="626724"/>
                </a:cubicBezTo>
                <a:cubicBezTo>
                  <a:pt x="4841740" y="617606"/>
                  <a:pt x="4991152" y="606561"/>
                  <a:pt x="5003515" y="606175"/>
                </a:cubicBezTo>
                <a:cubicBezTo>
                  <a:pt x="5181546" y="600611"/>
                  <a:pt x="5359686" y="599326"/>
                  <a:pt x="5537771" y="595901"/>
                </a:cubicBezTo>
                <a:cubicBezTo>
                  <a:pt x="5595991" y="592476"/>
                  <a:pt x="5654400" y="591430"/>
                  <a:pt x="5712431" y="585627"/>
                </a:cubicBezTo>
                <a:cubicBezTo>
                  <a:pt x="5723207" y="584549"/>
                  <a:pt x="5732682" y="577702"/>
                  <a:pt x="5743254" y="575353"/>
                </a:cubicBezTo>
                <a:cubicBezTo>
                  <a:pt x="5763590" y="570834"/>
                  <a:pt x="5784228" y="567663"/>
                  <a:pt x="5804899" y="565079"/>
                </a:cubicBezTo>
                <a:cubicBezTo>
                  <a:pt x="5984296" y="542655"/>
                  <a:pt x="5836587" y="566526"/>
                  <a:pt x="5979559" y="544530"/>
                </a:cubicBezTo>
                <a:cubicBezTo>
                  <a:pt x="6202378" y="510249"/>
                  <a:pt x="5900108" y="556059"/>
                  <a:pt x="6092575" y="523982"/>
                </a:cubicBezTo>
                <a:cubicBezTo>
                  <a:pt x="6135114" y="516892"/>
                  <a:pt x="6205129" y="508629"/>
                  <a:pt x="6246688" y="503434"/>
                </a:cubicBezTo>
                <a:cubicBezTo>
                  <a:pt x="6260387" y="493160"/>
                  <a:pt x="6271691" y="478463"/>
                  <a:pt x="6287784" y="472611"/>
                </a:cubicBezTo>
                <a:cubicBezTo>
                  <a:pt x="6310542" y="464335"/>
                  <a:pt x="6335877" y="466669"/>
                  <a:pt x="6359703" y="462337"/>
                </a:cubicBezTo>
                <a:cubicBezTo>
                  <a:pt x="6373596" y="459811"/>
                  <a:pt x="6387304" y="456216"/>
                  <a:pt x="6400800" y="452063"/>
                </a:cubicBezTo>
                <a:cubicBezTo>
                  <a:pt x="6431853" y="442508"/>
                  <a:pt x="6462445" y="431515"/>
                  <a:pt x="6493267" y="421241"/>
                </a:cubicBezTo>
                <a:cubicBezTo>
                  <a:pt x="6503541" y="417816"/>
                  <a:pt x="6513583" y="413593"/>
                  <a:pt x="6524090" y="410966"/>
                </a:cubicBezTo>
                <a:cubicBezTo>
                  <a:pt x="6537789" y="407541"/>
                  <a:pt x="6551790" y="405157"/>
                  <a:pt x="6565186" y="400692"/>
                </a:cubicBezTo>
                <a:cubicBezTo>
                  <a:pt x="6580032" y="395743"/>
                  <a:pt x="6648300" y="368140"/>
                  <a:pt x="6678202" y="359596"/>
                </a:cubicBezTo>
                <a:cubicBezTo>
                  <a:pt x="6691779" y="355717"/>
                  <a:pt x="6705722" y="353200"/>
                  <a:pt x="6719299" y="349321"/>
                </a:cubicBezTo>
                <a:cubicBezTo>
                  <a:pt x="6810615" y="323230"/>
                  <a:pt x="6654892" y="360285"/>
                  <a:pt x="6822040" y="318499"/>
                </a:cubicBezTo>
                <a:cubicBezTo>
                  <a:pt x="6838981" y="314264"/>
                  <a:pt x="6856395" y="312152"/>
                  <a:pt x="6873411" y="308225"/>
                </a:cubicBezTo>
                <a:cubicBezTo>
                  <a:pt x="6900929" y="301875"/>
                  <a:pt x="6928206" y="294526"/>
                  <a:pt x="6955604" y="287676"/>
                </a:cubicBezTo>
                <a:lnTo>
                  <a:pt x="6996701" y="277402"/>
                </a:lnTo>
                <a:cubicBezTo>
                  <a:pt x="7010400" y="273977"/>
                  <a:pt x="7023952" y="269897"/>
                  <a:pt x="7037798" y="267128"/>
                </a:cubicBezTo>
                <a:cubicBezTo>
                  <a:pt x="7054921" y="263703"/>
                  <a:pt x="7071859" y="259162"/>
                  <a:pt x="7089168" y="256854"/>
                </a:cubicBezTo>
                <a:cubicBezTo>
                  <a:pt x="7123284" y="252305"/>
                  <a:pt x="7157728" y="250601"/>
                  <a:pt x="7191910" y="246580"/>
                </a:cubicBezTo>
                <a:cubicBezTo>
                  <a:pt x="7272012" y="237156"/>
                  <a:pt x="7286999" y="230732"/>
                  <a:pt x="7376845" y="215757"/>
                </a:cubicBezTo>
                <a:cubicBezTo>
                  <a:pt x="7400732" y="211776"/>
                  <a:pt x="7424877" y="209464"/>
                  <a:pt x="7448764" y="205483"/>
                </a:cubicBezTo>
                <a:cubicBezTo>
                  <a:pt x="7475080" y="201097"/>
                  <a:pt x="7505693" y="195762"/>
                  <a:pt x="7530957" y="184935"/>
                </a:cubicBezTo>
                <a:cubicBezTo>
                  <a:pt x="7572112" y="167297"/>
                  <a:pt x="7564333" y="163748"/>
                  <a:pt x="7602876" y="154112"/>
                </a:cubicBezTo>
                <a:cubicBezTo>
                  <a:pt x="7642933" y="144097"/>
                  <a:pt x="7685579" y="139362"/>
                  <a:pt x="7726166" y="133564"/>
                </a:cubicBezTo>
                <a:cubicBezTo>
                  <a:pt x="7760028" y="99703"/>
                  <a:pt x="7735477" y="116656"/>
                  <a:pt x="7798085" y="102742"/>
                </a:cubicBezTo>
                <a:cubicBezTo>
                  <a:pt x="7811869" y="99679"/>
                  <a:pt x="7825605" y="96346"/>
                  <a:pt x="7839182" y="92467"/>
                </a:cubicBezTo>
                <a:cubicBezTo>
                  <a:pt x="7849595" y="89492"/>
                  <a:pt x="7859415" y="84462"/>
                  <a:pt x="7870004" y="82193"/>
                </a:cubicBezTo>
                <a:cubicBezTo>
                  <a:pt x="7907444" y="74170"/>
                  <a:pt x="7945052" y="66597"/>
                  <a:pt x="7983020" y="61645"/>
                </a:cubicBezTo>
                <a:cubicBezTo>
                  <a:pt x="8023913" y="56311"/>
                  <a:pt x="8065323" y="55925"/>
                  <a:pt x="8106310" y="51371"/>
                </a:cubicBezTo>
                <a:cubicBezTo>
                  <a:pt x="8127014" y="49071"/>
                  <a:pt x="8147333" y="44043"/>
                  <a:pt x="8167955" y="41097"/>
                </a:cubicBezTo>
                <a:cubicBezTo>
                  <a:pt x="8195288" y="37192"/>
                  <a:pt x="8222957" y="35621"/>
                  <a:pt x="8250148" y="30823"/>
                </a:cubicBezTo>
                <a:cubicBezTo>
                  <a:pt x="8281242" y="25336"/>
                  <a:pt x="8311391" y="14958"/>
                  <a:pt x="8342616" y="10274"/>
                </a:cubicBezTo>
                <a:cubicBezTo>
                  <a:pt x="8413175" y="-310"/>
                  <a:pt x="8421957" y="0"/>
                  <a:pt x="8465906" y="0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reeform 66"/>
          <p:cNvSpPr/>
          <p:nvPr/>
        </p:nvSpPr>
        <p:spPr>
          <a:xfrm>
            <a:off x="267128" y="5743181"/>
            <a:ext cx="8476180" cy="750086"/>
          </a:xfrm>
          <a:custGeom>
            <a:avLst/>
            <a:gdLst>
              <a:gd name="connsiteX0" fmla="*/ 0 w 8476180"/>
              <a:gd name="connsiteY0" fmla="*/ 750086 h 750086"/>
              <a:gd name="connsiteX1" fmla="*/ 184935 w 8476180"/>
              <a:gd name="connsiteY1" fmla="*/ 739812 h 750086"/>
              <a:gd name="connsiteX2" fmla="*/ 349321 w 8476180"/>
              <a:gd name="connsiteY2" fmla="*/ 698716 h 750086"/>
              <a:gd name="connsiteX3" fmla="*/ 400692 w 8476180"/>
              <a:gd name="connsiteY3" fmla="*/ 688441 h 750086"/>
              <a:gd name="connsiteX4" fmla="*/ 1448656 w 8476180"/>
              <a:gd name="connsiteY4" fmla="*/ 667893 h 750086"/>
              <a:gd name="connsiteX5" fmla="*/ 1510301 w 8476180"/>
              <a:gd name="connsiteY5" fmla="*/ 657619 h 750086"/>
              <a:gd name="connsiteX6" fmla="*/ 1818526 w 8476180"/>
              <a:gd name="connsiteY6" fmla="*/ 637071 h 750086"/>
              <a:gd name="connsiteX7" fmla="*/ 2342508 w 8476180"/>
              <a:gd name="connsiteY7" fmla="*/ 616522 h 750086"/>
              <a:gd name="connsiteX8" fmla="*/ 2404153 w 8476180"/>
              <a:gd name="connsiteY8" fmla="*/ 606248 h 750086"/>
              <a:gd name="connsiteX9" fmla="*/ 2887038 w 8476180"/>
              <a:gd name="connsiteY9" fmla="*/ 585700 h 750086"/>
              <a:gd name="connsiteX10" fmla="*/ 3102796 w 8476180"/>
              <a:gd name="connsiteY10" fmla="*/ 554877 h 750086"/>
              <a:gd name="connsiteX11" fmla="*/ 3585681 w 8476180"/>
              <a:gd name="connsiteY11" fmla="*/ 544603 h 750086"/>
              <a:gd name="connsiteX12" fmla="*/ 3667874 w 8476180"/>
              <a:gd name="connsiteY12" fmla="*/ 534329 h 750086"/>
              <a:gd name="connsiteX13" fmla="*/ 3801438 w 8476180"/>
              <a:gd name="connsiteY13" fmla="*/ 503507 h 750086"/>
              <a:gd name="connsiteX14" fmla="*/ 3914454 w 8476180"/>
              <a:gd name="connsiteY14" fmla="*/ 493232 h 750086"/>
              <a:gd name="connsiteX15" fmla="*/ 4171308 w 8476180"/>
              <a:gd name="connsiteY15" fmla="*/ 462410 h 750086"/>
              <a:gd name="connsiteX16" fmla="*/ 4274050 w 8476180"/>
              <a:gd name="connsiteY16" fmla="*/ 452136 h 750086"/>
              <a:gd name="connsiteX17" fmla="*/ 4572000 w 8476180"/>
              <a:gd name="connsiteY17" fmla="*/ 441862 h 750086"/>
              <a:gd name="connsiteX18" fmla="*/ 4705564 w 8476180"/>
              <a:gd name="connsiteY18" fmla="*/ 421313 h 750086"/>
              <a:gd name="connsiteX19" fmla="*/ 4746661 w 8476180"/>
              <a:gd name="connsiteY19" fmla="*/ 411039 h 750086"/>
              <a:gd name="connsiteX20" fmla="*/ 4777483 w 8476180"/>
              <a:gd name="connsiteY20" fmla="*/ 400765 h 750086"/>
              <a:gd name="connsiteX21" fmla="*/ 5147353 w 8476180"/>
              <a:gd name="connsiteY21" fmla="*/ 380217 h 750086"/>
              <a:gd name="connsiteX22" fmla="*/ 5219272 w 8476180"/>
              <a:gd name="connsiteY22" fmla="*/ 369943 h 750086"/>
              <a:gd name="connsiteX23" fmla="*/ 5311739 w 8476180"/>
              <a:gd name="connsiteY23" fmla="*/ 349394 h 750086"/>
              <a:gd name="connsiteX24" fmla="*/ 5486400 w 8476180"/>
              <a:gd name="connsiteY24" fmla="*/ 328846 h 750086"/>
              <a:gd name="connsiteX25" fmla="*/ 5578868 w 8476180"/>
              <a:gd name="connsiteY25" fmla="*/ 308298 h 750086"/>
              <a:gd name="connsiteX26" fmla="*/ 5691883 w 8476180"/>
              <a:gd name="connsiteY26" fmla="*/ 298023 h 750086"/>
              <a:gd name="connsiteX27" fmla="*/ 5866544 w 8476180"/>
              <a:gd name="connsiteY27" fmla="*/ 277475 h 750086"/>
              <a:gd name="connsiteX28" fmla="*/ 6770670 w 8476180"/>
              <a:gd name="connsiteY28" fmla="*/ 256927 h 750086"/>
              <a:gd name="connsiteX29" fmla="*/ 6873411 w 8476180"/>
              <a:gd name="connsiteY29" fmla="*/ 246653 h 750086"/>
              <a:gd name="connsiteX30" fmla="*/ 6935056 w 8476180"/>
              <a:gd name="connsiteY30" fmla="*/ 236379 h 750086"/>
              <a:gd name="connsiteX31" fmla="*/ 7048072 w 8476180"/>
              <a:gd name="connsiteY31" fmla="*/ 226104 h 750086"/>
              <a:gd name="connsiteX32" fmla="*/ 7130265 w 8476180"/>
              <a:gd name="connsiteY32" fmla="*/ 205556 h 750086"/>
              <a:gd name="connsiteX33" fmla="*/ 7161088 w 8476180"/>
              <a:gd name="connsiteY33" fmla="*/ 195282 h 750086"/>
              <a:gd name="connsiteX34" fmla="*/ 7263829 w 8476180"/>
              <a:gd name="connsiteY34" fmla="*/ 185008 h 750086"/>
              <a:gd name="connsiteX35" fmla="*/ 7356297 w 8476180"/>
              <a:gd name="connsiteY35" fmla="*/ 174734 h 750086"/>
              <a:gd name="connsiteX36" fmla="*/ 7448764 w 8476180"/>
              <a:gd name="connsiteY36" fmla="*/ 154185 h 750086"/>
              <a:gd name="connsiteX37" fmla="*/ 7561780 w 8476180"/>
              <a:gd name="connsiteY37" fmla="*/ 143911 h 750086"/>
              <a:gd name="connsiteX38" fmla="*/ 7623425 w 8476180"/>
              <a:gd name="connsiteY38" fmla="*/ 133637 h 750086"/>
              <a:gd name="connsiteX39" fmla="*/ 7715892 w 8476180"/>
              <a:gd name="connsiteY39" fmla="*/ 123363 h 750086"/>
              <a:gd name="connsiteX40" fmla="*/ 7911101 w 8476180"/>
              <a:gd name="connsiteY40" fmla="*/ 92540 h 750086"/>
              <a:gd name="connsiteX41" fmla="*/ 7993294 w 8476180"/>
              <a:gd name="connsiteY41" fmla="*/ 82266 h 750086"/>
              <a:gd name="connsiteX42" fmla="*/ 8260423 w 8476180"/>
              <a:gd name="connsiteY42" fmla="*/ 71992 h 750086"/>
              <a:gd name="connsiteX43" fmla="*/ 8322068 w 8476180"/>
              <a:gd name="connsiteY43" fmla="*/ 61718 h 750086"/>
              <a:gd name="connsiteX44" fmla="*/ 8373438 w 8476180"/>
              <a:gd name="connsiteY44" fmla="*/ 41170 h 750086"/>
              <a:gd name="connsiteX45" fmla="*/ 8414535 w 8476180"/>
              <a:gd name="connsiteY45" fmla="*/ 30895 h 750086"/>
              <a:gd name="connsiteX46" fmla="*/ 8445357 w 8476180"/>
              <a:gd name="connsiteY46" fmla="*/ 20621 h 750086"/>
              <a:gd name="connsiteX47" fmla="*/ 8476180 w 8476180"/>
              <a:gd name="connsiteY47" fmla="*/ 73 h 75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476180" h="750086">
                <a:moveTo>
                  <a:pt x="0" y="750086"/>
                </a:moveTo>
                <a:cubicBezTo>
                  <a:pt x="61645" y="746661"/>
                  <a:pt x="123737" y="747972"/>
                  <a:pt x="184935" y="739812"/>
                </a:cubicBezTo>
                <a:cubicBezTo>
                  <a:pt x="267091" y="728858"/>
                  <a:pt x="285406" y="711500"/>
                  <a:pt x="349321" y="698716"/>
                </a:cubicBezTo>
                <a:cubicBezTo>
                  <a:pt x="366445" y="695291"/>
                  <a:pt x="383236" y="688930"/>
                  <a:pt x="400692" y="688441"/>
                </a:cubicBezTo>
                <a:lnTo>
                  <a:pt x="1448656" y="667893"/>
                </a:lnTo>
                <a:cubicBezTo>
                  <a:pt x="1469204" y="664468"/>
                  <a:pt x="1489630" y="660203"/>
                  <a:pt x="1510301" y="657619"/>
                </a:cubicBezTo>
                <a:cubicBezTo>
                  <a:pt x="1618355" y="644112"/>
                  <a:pt x="1704053" y="641908"/>
                  <a:pt x="1818526" y="637071"/>
                </a:cubicBezTo>
                <a:lnTo>
                  <a:pt x="2342508" y="616522"/>
                </a:lnTo>
                <a:cubicBezTo>
                  <a:pt x="2363056" y="613097"/>
                  <a:pt x="2383340" y="607134"/>
                  <a:pt x="2404153" y="606248"/>
                </a:cubicBezTo>
                <a:cubicBezTo>
                  <a:pt x="2910911" y="584684"/>
                  <a:pt x="2677254" y="620663"/>
                  <a:pt x="2887038" y="585700"/>
                </a:cubicBezTo>
                <a:cubicBezTo>
                  <a:pt x="2984256" y="546813"/>
                  <a:pt x="2935270" y="560195"/>
                  <a:pt x="3102796" y="554877"/>
                </a:cubicBezTo>
                <a:cubicBezTo>
                  <a:pt x="3263713" y="549768"/>
                  <a:pt x="3424719" y="548028"/>
                  <a:pt x="3585681" y="544603"/>
                </a:cubicBezTo>
                <a:cubicBezTo>
                  <a:pt x="3613079" y="541178"/>
                  <a:pt x="3640799" y="539744"/>
                  <a:pt x="3667874" y="534329"/>
                </a:cubicBezTo>
                <a:cubicBezTo>
                  <a:pt x="3794098" y="509084"/>
                  <a:pt x="3686562" y="517022"/>
                  <a:pt x="3801438" y="503507"/>
                </a:cubicBezTo>
                <a:cubicBezTo>
                  <a:pt x="3839006" y="499087"/>
                  <a:pt x="3876858" y="497409"/>
                  <a:pt x="3914454" y="493232"/>
                </a:cubicBezTo>
                <a:cubicBezTo>
                  <a:pt x="4000159" y="483709"/>
                  <a:pt x="4085504" y="470990"/>
                  <a:pt x="4171308" y="462410"/>
                </a:cubicBezTo>
                <a:cubicBezTo>
                  <a:pt x="4205555" y="458985"/>
                  <a:pt x="4239677" y="453899"/>
                  <a:pt x="4274050" y="452136"/>
                </a:cubicBezTo>
                <a:cubicBezTo>
                  <a:pt x="4373295" y="447047"/>
                  <a:pt x="4472683" y="445287"/>
                  <a:pt x="4572000" y="441862"/>
                </a:cubicBezTo>
                <a:cubicBezTo>
                  <a:pt x="4664736" y="418679"/>
                  <a:pt x="4551728" y="444981"/>
                  <a:pt x="4705564" y="421313"/>
                </a:cubicBezTo>
                <a:cubicBezTo>
                  <a:pt x="4719520" y="419166"/>
                  <a:pt x="4733084" y="414918"/>
                  <a:pt x="4746661" y="411039"/>
                </a:cubicBezTo>
                <a:cubicBezTo>
                  <a:pt x="4757074" y="408064"/>
                  <a:pt x="4766762" y="402297"/>
                  <a:pt x="4777483" y="400765"/>
                </a:cubicBezTo>
                <a:cubicBezTo>
                  <a:pt x="4875656" y="386740"/>
                  <a:pt x="5079624" y="382926"/>
                  <a:pt x="5147353" y="380217"/>
                </a:cubicBezTo>
                <a:cubicBezTo>
                  <a:pt x="5171326" y="376792"/>
                  <a:pt x="5195526" y="374692"/>
                  <a:pt x="5219272" y="369943"/>
                </a:cubicBezTo>
                <a:cubicBezTo>
                  <a:pt x="5352231" y="343350"/>
                  <a:pt x="5080960" y="380164"/>
                  <a:pt x="5311739" y="349394"/>
                </a:cubicBezTo>
                <a:cubicBezTo>
                  <a:pt x="5342030" y="345355"/>
                  <a:pt x="5453224" y="334701"/>
                  <a:pt x="5486400" y="328846"/>
                </a:cubicBezTo>
                <a:cubicBezTo>
                  <a:pt x="5517494" y="323359"/>
                  <a:pt x="5547643" y="312982"/>
                  <a:pt x="5578868" y="308298"/>
                </a:cubicBezTo>
                <a:cubicBezTo>
                  <a:pt x="5616277" y="302687"/>
                  <a:pt x="5654315" y="302443"/>
                  <a:pt x="5691883" y="298023"/>
                </a:cubicBezTo>
                <a:cubicBezTo>
                  <a:pt x="5795257" y="285861"/>
                  <a:pt x="5724762" y="281771"/>
                  <a:pt x="5866544" y="277475"/>
                </a:cubicBezTo>
                <a:lnTo>
                  <a:pt x="6770670" y="256927"/>
                </a:lnTo>
                <a:cubicBezTo>
                  <a:pt x="6804917" y="253502"/>
                  <a:pt x="6839259" y="250922"/>
                  <a:pt x="6873411" y="246653"/>
                </a:cubicBezTo>
                <a:cubicBezTo>
                  <a:pt x="6894082" y="244069"/>
                  <a:pt x="6914367" y="238813"/>
                  <a:pt x="6935056" y="236379"/>
                </a:cubicBezTo>
                <a:cubicBezTo>
                  <a:pt x="6972624" y="231959"/>
                  <a:pt x="7010400" y="229529"/>
                  <a:pt x="7048072" y="226104"/>
                </a:cubicBezTo>
                <a:cubicBezTo>
                  <a:pt x="7075470" y="219255"/>
                  <a:pt x="7103019" y="212987"/>
                  <a:pt x="7130265" y="205556"/>
                </a:cubicBezTo>
                <a:cubicBezTo>
                  <a:pt x="7140713" y="202706"/>
                  <a:pt x="7150384" y="196929"/>
                  <a:pt x="7161088" y="195282"/>
                </a:cubicBezTo>
                <a:cubicBezTo>
                  <a:pt x="7195106" y="190049"/>
                  <a:pt x="7229600" y="188611"/>
                  <a:pt x="7263829" y="185008"/>
                </a:cubicBezTo>
                <a:lnTo>
                  <a:pt x="7356297" y="174734"/>
                </a:lnTo>
                <a:cubicBezTo>
                  <a:pt x="7387119" y="167884"/>
                  <a:pt x="7417539" y="158869"/>
                  <a:pt x="7448764" y="154185"/>
                </a:cubicBezTo>
                <a:cubicBezTo>
                  <a:pt x="7486173" y="148574"/>
                  <a:pt x="7524212" y="148331"/>
                  <a:pt x="7561780" y="143911"/>
                </a:cubicBezTo>
                <a:cubicBezTo>
                  <a:pt x="7582469" y="141477"/>
                  <a:pt x="7602776" y="136390"/>
                  <a:pt x="7623425" y="133637"/>
                </a:cubicBezTo>
                <a:cubicBezTo>
                  <a:pt x="7654165" y="129538"/>
                  <a:pt x="7685192" y="127749"/>
                  <a:pt x="7715892" y="123363"/>
                </a:cubicBezTo>
                <a:cubicBezTo>
                  <a:pt x="7781106" y="114047"/>
                  <a:pt x="7845734" y="100711"/>
                  <a:pt x="7911101" y="92540"/>
                </a:cubicBezTo>
                <a:cubicBezTo>
                  <a:pt x="7938499" y="89115"/>
                  <a:pt x="7965731" y="83887"/>
                  <a:pt x="7993294" y="82266"/>
                </a:cubicBezTo>
                <a:cubicBezTo>
                  <a:pt x="8082249" y="77033"/>
                  <a:pt x="8171380" y="75417"/>
                  <a:pt x="8260423" y="71992"/>
                </a:cubicBezTo>
                <a:cubicBezTo>
                  <a:pt x="8280971" y="68567"/>
                  <a:pt x="8301970" y="67199"/>
                  <a:pt x="8322068" y="61718"/>
                </a:cubicBezTo>
                <a:cubicBezTo>
                  <a:pt x="8339861" y="56866"/>
                  <a:pt x="8355942" y="47002"/>
                  <a:pt x="8373438" y="41170"/>
                </a:cubicBezTo>
                <a:cubicBezTo>
                  <a:pt x="8386834" y="36705"/>
                  <a:pt x="8400958" y="34774"/>
                  <a:pt x="8414535" y="30895"/>
                </a:cubicBezTo>
                <a:cubicBezTo>
                  <a:pt x="8424948" y="27920"/>
                  <a:pt x="8435083" y="24046"/>
                  <a:pt x="8445357" y="20621"/>
                </a:cubicBezTo>
                <a:cubicBezTo>
                  <a:pt x="8468328" y="-2349"/>
                  <a:pt x="8456219" y="73"/>
                  <a:pt x="8476180" y="73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Freeform 67"/>
          <p:cNvSpPr/>
          <p:nvPr/>
        </p:nvSpPr>
        <p:spPr>
          <a:xfrm>
            <a:off x="236306" y="4304117"/>
            <a:ext cx="8527550" cy="2086409"/>
          </a:xfrm>
          <a:custGeom>
            <a:avLst/>
            <a:gdLst>
              <a:gd name="connsiteX0" fmla="*/ 0 w 8527550"/>
              <a:gd name="connsiteY0" fmla="*/ 2086409 h 2086409"/>
              <a:gd name="connsiteX1" fmla="*/ 92467 w 8527550"/>
              <a:gd name="connsiteY1" fmla="*/ 2045312 h 2086409"/>
              <a:gd name="connsiteX2" fmla="*/ 154112 w 8527550"/>
              <a:gd name="connsiteY2" fmla="*/ 2014490 h 2086409"/>
              <a:gd name="connsiteX3" fmla="*/ 256854 w 8527550"/>
              <a:gd name="connsiteY3" fmla="*/ 2004216 h 2086409"/>
              <a:gd name="connsiteX4" fmla="*/ 328773 w 8527550"/>
              <a:gd name="connsiteY4" fmla="*/ 1993941 h 2086409"/>
              <a:gd name="connsiteX5" fmla="*/ 410966 w 8527550"/>
              <a:gd name="connsiteY5" fmla="*/ 1983667 h 2086409"/>
              <a:gd name="connsiteX6" fmla="*/ 452063 w 8527550"/>
              <a:gd name="connsiteY6" fmla="*/ 1973393 h 2086409"/>
              <a:gd name="connsiteX7" fmla="*/ 503433 w 8527550"/>
              <a:gd name="connsiteY7" fmla="*/ 1963119 h 2086409"/>
              <a:gd name="connsiteX8" fmla="*/ 575352 w 8527550"/>
              <a:gd name="connsiteY8" fmla="*/ 1952845 h 2086409"/>
              <a:gd name="connsiteX9" fmla="*/ 657546 w 8527550"/>
              <a:gd name="connsiteY9" fmla="*/ 1942571 h 2086409"/>
              <a:gd name="connsiteX10" fmla="*/ 760287 w 8527550"/>
              <a:gd name="connsiteY10" fmla="*/ 1922022 h 2086409"/>
              <a:gd name="connsiteX11" fmla="*/ 873303 w 8527550"/>
              <a:gd name="connsiteY11" fmla="*/ 1911748 h 2086409"/>
              <a:gd name="connsiteX12" fmla="*/ 934948 w 8527550"/>
              <a:gd name="connsiteY12" fmla="*/ 1901474 h 2086409"/>
              <a:gd name="connsiteX13" fmla="*/ 1027415 w 8527550"/>
              <a:gd name="connsiteY13" fmla="*/ 1891200 h 2086409"/>
              <a:gd name="connsiteX14" fmla="*/ 1140431 w 8527550"/>
              <a:gd name="connsiteY14" fmla="*/ 1860377 h 2086409"/>
              <a:gd name="connsiteX15" fmla="*/ 1202076 w 8527550"/>
              <a:gd name="connsiteY15" fmla="*/ 1850103 h 2086409"/>
              <a:gd name="connsiteX16" fmla="*/ 1294543 w 8527550"/>
              <a:gd name="connsiteY16" fmla="*/ 1819281 h 2086409"/>
              <a:gd name="connsiteX17" fmla="*/ 1345914 w 8527550"/>
              <a:gd name="connsiteY17" fmla="*/ 1809007 h 2086409"/>
              <a:gd name="connsiteX18" fmla="*/ 1407559 w 8527550"/>
              <a:gd name="connsiteY18" fmla="*/ 1788458 h 2086409"/>
              <a:gd name="connsiteX19" fmla="*/ 1469204 w 8527550"/>
              <a:gd name="connsiteY19" fmla="*/ 1767910 h 2086409"/>
              <a:gd name="connsiteX20" fmla="*/ 1500027 w 8527550"/>
              <a:gd name="connsiteY20" fmla="*/ 1757636 h 2086409"/>
              <a:gd name="connsiteX21" fmla="*/ 1541123 w 8527550"/>
              <a:gd name="connsiteY21" fmla="*/ 1747362 h 2086409"/>
              <a:gd name="connsiteX22" fmla="*/ 1602768 w 8527550"/>
              <a:gd name="connsiteY22" fmla="*/ 1737087 h 2086409"/>
              <a:gd name="connsiteX23" fmla="*/ 1664413 w 8527550"/>
              <a:gd name="connsiteY23" fmla="*/ 1716539 h 2086409"/>
              <a:gd name="connsiteX24" fmla="*/ 1746606 w 8527550"/>
              <a:gd name="connsiteY24" fmla="*/ 1706265 h 2086409"/>
              <a:gd name="connsiteX25" fmla="*/ 1941815 w 8527550"/>
              <a:gd name="connsiteY25" fmla="*/ 1685717 h 2086409"/>
              <a:gd name="connsiteX26" fmla="*/ 2054831 w 8527550"/>
              <a:gd name="connsiteY26" fmla="*/ 1654894 h 2086409"/>
              <a:gd name="connsiteX27" fmla="*/ 2208943 w 8527550"/>
              <a:gd name="connsiteY27" fmla="*/ 1634346 h 2086409"/>
              <a:gd name="connsiteX28" fmla="*/ 2280863 w 8527550"/>
              <a:gd name="connsiteY28" fmla="*/ 1613798 h 2086409"/>
              <a:gd name="connsiteX29" fmla="*/ 2424701 w 8527550"/>
              <a:gd name="connsiteY29" fmla="*/ 1593249 h 2086409"/>
              <a:gd name="connsiteX30" fmla="*/ 2465797 w 8527550"/>
              <a:gd name="connsiteY30" fmla="*/ 1582975 h 2086409"/>
              <a:gd name="connsiteX31" fmla="*/ 2558265 w 8527550"/>
              <a:gd name="connsiteY31" fmla="*/ 1562427 h 2086409"/>
              <a:gd name="connsiteX32" fmla="*/ 2640458 w 8527550"/>
              <a:gd name="connsiteY32" fmla="*/ 1552153 h 2086409"/>
              <a:gd name="connsiteX33" fmla="*/ 2671281 w 8527550"/>
              <a:gd name="connsiteY33" fmla="*/ 1541879 h 2086409"/>
              <a:gd name="connsiteX34" fmla="*/ 2732925 w 8527550"/>
              <a:gd name="connsiteY34" fmla="*/ 1531604 h 2086409"/>
              <a:gd name="connsiteX35" fmla="*/ 2774022 w 8527550"/>
              <a:gd name="connsiteY35" fmla="*/ 1511056 h 2086409"/>
              <a:gd name="connsiteX36" fmla="*/ 2845941 w 8527550"/>
              <a:gd name="connsiteY36" fmla="*/ 1490508 h 2086409"/>
              <a:gd name="connsiteX37" fmla="*/ 2897312 w 8527550"/>
              <a:gd name="connsiteY37" fmla="*/ 1459685 h 2086409"/>
              <a:gd name="connsiteX38" fmla="*/ 2979505 w 8527550"/>
              <a:gd name="connsiteY38" fmla="*/ 1439137 h 2086409"/>
              <a:gd name="connsiteX39" fmla="*/ 3071973 w 8527550"/>
              <a:gd name="connsiteY39" fmla="*/ 1408314 h 2086409"/>
              <a:gd name="connsiteX40" fmla="*/ 3102795 w 8527550"/>
              <a:gd name="connsiteY40" fmla="*/ 1398040 h 2086409"/>
              <a:gd name="connsiteX41" fmla="*/ 3174714 w 8527550"/>
              <a:gd name="connsiteY41" fmla="*/ 1387766 h 2086409"/>
              <a:gd name="connsiteX42" fmla="*/ 3246633 w 8527550"/>
              <a:gd name="connsiteY42" fmla="*/ 1346670 h 2086409"/>
              <a:gd name="connsiteX43" fmla="*/ 3380197 w 8527550"/>
              <a:gd name="connsiteY43" fmla="*/ 1326121 h 2086409"/>
              <a:gd name="connsiteX44" fmla="*/ 3524036 w 8527550"/>
              <a:gd name="connsiteY44" fmla="*/ 1285025 h 2086409"/>
              <a:gd name="connsiteX45" fmla="*/ 3554858 w 8527550"/>
              <a:gd name="connsiteY45" fmla="*/ 1274750 h 2086409"/>
              <a:gd name="connsiteX46" fmla="*/ 3637051 w 8527550"/>
              <a:gd name="connsiteY46" fmla="*/ 1254202 h 2086409"/>
              <a:gd name="connsiteX47" fmla="*/ 3719245 w 8527550"/>
              <a:gd name="connsiteY47" fmla="*/ 1233654 h 2086409"/>
              <a:gd name="connsiteX48" fmla="*/ 3883631 w 8527550"/>
              <a:gd name="connsiteY48" fmla="*/ 1213105 h 2086409"/>
              <a:gd name="connsiteX49" fmla="*/ 4119937 w 8527550"/>
              <a:gd name="connsiteY49" fmla="*/ 1182283 h 2086409"/>
              <a:gd name="connsiteX50" fmla="*/ 4263775 w 8527550"/>
              <a:gd name="connsiteY50" fmla="*/ 1151461 h 2086409"/>
              <a:gd name="connsiteX51" fmla="*/ 4304872 w 8527550"/>
              <a:gd name="connsiteY51" fmla="*/ 1141186 h 2086409"/>
              <a:gd name="connsiteX52" fmla="*/ 4479532 w 8527550"/>
              <a:gd name="connsiteY52" fmla="*/ 1089816 h 2086409"/>
              <a:gd name="connsiteX53" fmla="*/ 4510355 w 8527550"/>
              <a:gd name="connsiteY53" fmla="*/ 1069267 h 2086409"/>
              <a:gd name="connsiteX54" fmla="*/ 4582274 w 8527550"/>
              <a:gd name="connsiteY54" fmla="*/ 1048719 h 2086409"/>
              <a:gd name="connsiteX55" fmla="*/ 4623370 w 8527550"/>
              <a:gd name="connsiteY55" fmla="*/ 1038445 h 2086409"/>
              <a:gd name="connsiteX56" fmla="*/ 4736386 w 8527550"/>
              <a:gd name="connsiteY56" fmla="*/ 1028171 h 2086409"/>
              <a:gd name="connsiteX57" fmla="*/ 4818579 w 8527550"/>
              <a:gd name="connsiteY57" fmla="*/ 1017896 h 2086409"/>
              <a:gd name="connsiteX58" fmla="*/ 5198723 w 8527550"/>
              <a:gd name="connsiteY58" fmla="*/ 997348 h 2086409"/>
              <a:gd name="connsiteX59" fmla="*/ 5260368 w 8527550"/>
              <a:gd name="connsiteY59" fmla="*/ 987074 h 2086409"/>
              <a:gd name="connsiteX60" fmla="*/ 5445303 w 8527550"/>
              <a:gd name="connsiteY60" fmla="*/ 966526 h 2086409"/>
              <a:gd name="connsiteX61" fmla="*/ 5609690 w 8527550"/>
              <a:gd name="connsiteY61" fmla="*/ 925429 h 2086409"/>
              <a:gd name="connsiteX62" fmla="*/ 5702157 w 8527550"/>
              <a:gd name="connsiteY62" fmla="*/ 894607 h 2086409"/>
              <a:gd name="connsiteX63" fmla="*/ 5753528 w 8527550"/>
              <a:gd name="connsiteY63" fmla="*/ 884332 h 2086409"/>
              <a:gd name="connsiteX64" fmla="*/ 5866543 w 8527550"/>
              <a:gd name="connsiteY64" fmla="*/ 853510 h 2086409"/>
              <a:gd name="connsiteX65" fmla="*/ 5948737 w 8527550"/>
              <a:gd name="connsiteY65" fmla="*/ 822687 h 2086409"/>
              <a:gd name="connsiteX66" fmla="*/ 6051478 w 8527550"/>
              <a:gd name="connsiteY66" fmla="*/ 791865 h 2086409"/>
              <a:gd name="connsiteX67" fmla="*/ 6174768 w 8527550"/>
              <a:gd name="connsiteY67" fmla="*/ 761043 h 2086409"/>
              <a:gd name="connsiteX68" fmla="*/ 6287784 w 8527550"/>
              <a:gd name="connsiteY68" fmla="*/ 730220 h 2086409"/>
              <a:gd name="connsiteX69" fmla="*/ 6318606 w 8527550"/>
              <a:gd name="connsiteY69" fmla="*/ 719946 h 2086409"/>
              <a:gd name="connsiteX70" fmla="*/ 6380251 w 8527550"/>
              <a:gd name="connsiteY70" fmla="*/ 709672 h 2086409"/>
              <a:gd name="connsiteX71" fmla="*/ 6513815 w 8527550"/>
              <a:gd name="connsiteY71" fmla="*/ 668575 h 2086409"/>
              <a:gd name="connsiteX72" fmla="*/ 6585734 w 8527550"/>
              <a:gd name="connsiteY72" fmla="*/ 637753 h 2086409"/>
              <a:gd name="connsiteX73" fmla="*/ 6626831 w 8527550"/>
              <a:gd name="connsiteY73" fmla="*/ 617204 h 2086409"/>
              <a:gd name="connsiteX74" fmla="*/ 6667928 w 8527550"/>
              <a:gd name="connsiteY74" fmla="*/ 606930 h 2086409"/>
              <a:gd name="connsiteX75" fmla="*/ 6780943 w 8527550"/>
              <a:gd name="connsiteY75" fmla="*/ 555559 h 2086409"/>
              <a:gd name="connsiteX76" fmla="*/ 6852863 w 8527550"/>
              <a:gd name="connsiteY76" fmla="*/ 524737 h 2086409"/>
              <a:gd name="connsiteX77" fmla="*/ 6955604 w 8527550"/>
              <a:gd name="connsiteY77" fmla="*/ 504189 h 2086409"/>
              <a:gd name="connsiteX78" fmla="*/ 7006975 w 8527550"/>
              <a:gd name="connsiteY78" fmla="*/ 483640 h 2086409"/>
              <a:gd name="connsiteX79" fmla="*/ 7130265 w 8527550"/>
              <a:gd name="connsiteY79" fmla="*/ 463092 h 2086409"/>
              <a:gd name="connsiteX80" fmla="*/ 7294651 w 8527550"/>
              <a:gd name="connsiteY80" fmla="*/ 421995 h 2086409"/>
              <a:gd name="connsiteX81" fmla="*/ 7397393 w 8527550"/>
              <a:gd name="connsiteY81" fmla="*/ 401447 h 2086409"/>
              <a:gd name="connsiteX82" fmla="*/ 7489860 w 8527550"/>
              <a:gd name="connsiteY82" fmla="*/ 370625 h 2086409"/>
              <a:gd name="connsiteX83" fmla="*/ 7520683 w 8527550"/>
              <a:gd name="connsiteY83" fmla="*/ 360350 h 2086409"/>
              <a:gd name="connsiteX84" fmla="*/ 7572054 w 8527550"/>
              <a:gd name="connsiteY84" fmla="*/ 350076 h 2086409"/>
              <a:gd name="connsiteX85" fmla="*/ 7633698 w 8527550"/>
              <a:gd name="connsiteY85" fmla="*/ 329528 h 2086409"/>
              <a:gd name="connsiteX86" fmla="*/ 7756988 w 8527550"/>
              <a:gd name="connsiteY86" fmla="*/ 298705 h 2086409"/>
              <a:gd name="connsiteX87" fmla="*/ 7870004 w 8527550"/>
              <a:gd name="connsiteY87" fmla="*/ 267883 h 2086409"/>
              <a:gd name="connsiteX88" fmla="*/ 7952197 w 8527550"/>
              <a:gd name="connsiteY88" fmla="*/ 226786 h 2086409"/>
              <a:gd name="connsiteX89" fmla="*/ 8034391 w 8527550"/>
              <a:gd name="connsiteY89" fmla="*/ 195964 h 2086409"/>
              <a:gd name="connsiteX90" fmla="*/ 8075487 w 8527550"/>
              <a:gd name="connsiteY90" fmla="*/ 175416 h 2086409"/>
              <a:gd name="connsiteX91" fmla="*/ 8147406 w 8527550"/>
              <a:gd name="connsiteY91" fmla="*/ 144593 h 2086409"/>
              <a:gd name="connsiteX92" fmla="*/ 8178229 w 8527550"/>
              <a:gd name="connsiteY92" fmla="*/ 124045 h 2086409"/>
              <a:gd name="connsiteX93" fmla="*/ 8209051 w 8527550"/>
              <a:gd name="connsiteY93" fmla="*/ 113771 h 2086409"/>
              <a:gd name="connsiteX94" fmla="*/ 8291245 w 8527550"/>
              <a:gd name="connsiteY94" fmla="*/ 72674 h 2086409"/>
              <a:gd name="connsiteX95" fmla="*/ 8352890 w 8527550"/>
              <a:gd name="connsiteY95" fmla="*/ 52126 h 2086409"/>
              <a:gd name="connsiteX96" fmla="*/ 8383712 w 8527550"/>
              <a:gd name="connsiteY96" fmla="*/ 41852 h 2086409"/>
              <a:gd name="connsiteX97" fmla="*/ 8414534 w 8527550"/>
              <a:gd name="connsiteY97" fmla="*/ 21303 h 2086409"/>
              <a:gd name="connsiteX98" fmla="*/ 8486454 w 8527550"/>
              <a:gd name="connsiteY98" fmla="*/ 755 h 2086409"/>
              <a:gd name="connsiteX99" fmla="*/ 8527550 w 8527550"/>
              <a:gd name="connsiteY99" fmla="*/ 755 h 2086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8527550" h="2086409">
                <a:moveTo>
                  <a:pt x="0" y="2086409"/>
                </a:moveTo>
                <a:cubicBezTo>
                  <a:pt x="152538" y="1994883"/>
                  <a:pt x="-30979" y="2098216"/>
                  <a:pt x="92467" y="2045312"/>
                </a:cubicBezTo>
                <a:cubicBezTo>
                  <a:pt x="135135" y="2027026"/>
                  <a:pt x="109090" y="2021416"/>
                  <a:pt x="154112" y="2014490"/>
                </a:cubicBezTo>
                <a:cubicBezTo>
                  <a:pt x="188130" y="2009257"/>
                  <a:pt x="222672" y="2008238"/>
                  <a:pt x="256854" y="2004216"/>
                </a:cubicBezTo>
                <a:cubicBezTo>
                  <a:pt x="280905" y="2001386"/>
                  <a:pt x="304769" y="1997142"/>
                  <a:pt x="328773" y="1993941"/>
                </a:cubicBezTo>
                <a:cubicBezTo>
                  <a:pt x="356142" y="1990292"/>
                  <a:pt x="383731" y="1988206"/>
                  <a:pt x="410966" y="1983667"/>
                </a:cubicBezTo>
                <a:cubicBezTo>
                  <a:pt x="424894" y="1981346"/>
                  <a:pt x="438279" y="1976456"/>
                  <a:pt x="452063" y="1973393"/>
                </a:cubicBezTo>
                <a:cubicBezTo>
                  <a:pt x="469110" y="1969605"/>
                  <a:pt x="486208" y="1965990"/>
                  <a:pt x="503433" y="1963119"/>
                </a:cubicBezTo>
                <a:cubicBezTo>
                  <a:pt x="527320" y="1959138"/>
                  <a:pt x="551348" y="1956045"/>
                  <a:pt x="575352" y="1952845"/>
                </a:cubicBezTo>
                <a:cubicBezTo>
                  <a:pt x="602721" y="1949196"/>
                  <a:pt x="630310" y="1947110"/>
                  <a:pt x="657546" y="1942571"/>
                </a:cubicBezTo>
                <a:cubicBezTo>
                  <a:pt x="691996" y="1936829"/>
                  <a:pt x="725713" y="1926961"/>
                  <a:pt x="760287" y="1922022"/>
                </a:cubicBezTo>
                <a:cubicBezTo>
                  <a:pt x="797734" y="1916672"/>
                  <a:pt x="835735" y="1916168"/>
                  <a:pt x="873303" y="1911748"/>
                </a:cubicBezTo>
                <a:cubicBezTo>
                  <a:pt x="893992" y="1909314"/>
                  <a:pt x="914299" y="1904227"/>
                  <a:pt x="934948" y="1901474"/>
                </a:cubicBezTo>
                <a:cubicBezTo>
                  <a:pt x="965688" y="1897375"/>
                  <a:pt x="996593" y="1894625"/>
                  <a:pt x="1027415" y="1891200"/>
                </a:cubicBezTo>
                <a:cubicBezTo>
                  <a:pt x="1045646" y="1885991"/>
                  <a:pt x="1113243" y="1865815"/>
                  <a:pt x="1140431" y="1860377"/>
                </a:cubicBezTo>
                <a:cubicBezTo>
                  <a:pt x="1160858" y="1856291"/>
                  <a:pt x="1181528" y="1853528"/>
                  <a:pt x="1202076" y="1850103"/>
                </a:cubicBezTo>
                <a:cubicBezTo>
                  <a:pt x="1232898" y="1839829"/>
                  <a:pt x="1262684" y="1825653"/>
                  <a:pt x="1294543" y="1819281"/>
                </a:cubicBezTo>
                <a:cubicBezTo>
                  <a:pt x="1311667" y="1815856"/>
                  <a:pt x="1329067" y="1813602"/>
                  <a:pt x="1345914" y="1809007"/>
                </a:cubicBezTo>
                <a:cubicBezTo>
                  <a:pt x="1366811" y="1803308"/>
                  <a:pt x="1387011" y="1795308"/>
                  <a:pt x="1407559" y="1788458"/>
                </a:cubicBezTo>
                <a:lnTo>
                  <a:pt x="1469204" y="1767910"/>
                </a:lnTo>
                <a:cubicBezTo>
                  <a:pt x="1479478" y="1764485"/>
                  <a:pt x="1489520" y="1760263"/>
                  <a:pt x="1500027" y="1757636"/>
                </a:cubicBezTo>
                <a:cubicBezTo>
                  <a:pt x="1513726" y="1754211"/>
                  <a:pt x="1527277" y="1750131"/>
                  <a:pt x="1541123" y="1747362"/>
                </a:cubicBezTo>
                <a:cubicBezTo>
                  <a:pt x="1561550" y="1743276"/>
                  <a:pt x="1582558" y="1742140"/>
                  <a:pt x="1602768" y="1737087"/>
                </a:cubicBezTo>
                <a:cubicBezTo>
                  <a:pt x="1623781" y="1731834"/>
                  <a:pt x="1643234" y="1721077"/>
                  <a:pt x="1664413" y="1716539"/>
                </a:cubicBezTo>
                <a:cubicBezTo>
                  <a:pt x="1691411" y="1710754"/>
                  <a:pt x="1719237" y="1709914"/>
                  <a:pt x="1746606" y="1706265"/>
                </a:cubicBezTo>
                <a:cubicBezTo>
                  <a:pt x="1880824" y="1688369"/>
                  <a:pt x="1757822" y="1701049"/>
                  <a:pt x="1941815" y="1685717"/>
                </a:cubicBezTo>
                <a:cubicBezTo>
                  <a:pt x="1943270" y="1685301"/>
                  <a:pt x="2037143" y="1657615"/>
                  <a:pt x="2054831" y="1654894"/>
                </a:cubicBezTo>
                <a:cubicBezTo>
                  <a:pt x="2116452" y="1645414"/>
                  <a:pt x="2151336" y="1647640"/>
                  <a:pt x="2208943" y="1634346"/>
                </a:cubicBezTo>
                <a:cubicBezTo>
                  <a:pt x="2233237" y="1628740"/>
                  <a:pt x="2256371" y="1618463"/>
                  <a:pt x="2280863" y="1613798"/>
                </a:cubicBezTo>
                <a:cubicBezTo>
                  <a:pt x="2328440" y="1604736"/>
                  <a:pt x="2376927" y="1601211"/>
                  <a:pt x="2424701" y="1593249"/>
                </a:cubicBezTo>
                <a:cubicBezTo>
                  <a:pt x="2438629" y="1590928"/>
                  <a:pt x="2452038" y="1586150"/>
                  <a:pt x="2465797" y="1582975"/>
                </a:cubicBezTo>
                <a:cubicBezTo>
                  <a:pt x="2496563" y="1575875"/>
                  <a:pt x="2527171" y="1567914"/>
                  <a:pt x="2558265" y="1562427"/>
                </a:cubicBezTo>
                <a:cubicBezTo>
                  <a:pt x="2585456" y="1557629"/>
                  <a:pt x="2613060" y="1555578"/>
                  <a:pt x="2640458" y="1552153"/>
                </a:cubicBezTo>
                <a:cubicBezTo>
                  <a:pt x="2650732" y="1548728"/>
                  <a:pt x="2660709" y="1544228"/>
                  <a:pt x="2671281" y="1541879"/>
                </a:cubicBezTo>
                <a:cubicBezTo>
                  <a:pt x="2691616" y="1537360"/>
                  <a:pt x="2712972" y="1537590"/>
                  <a:pt x="2732925" y="1531604"/>
                </a:cubicBezTo>
                <a:cubicBezTo>
                  <a:pt x="2747595" y="1527203"/>
                  <a:pt x="2759681" y="1516434"/>
                  <a:pt x="2774022" y="1511056"/>
                </a:cubicBezTo>
                <a:cubicBezTo>
                  <a:pt x="2800355" y="1501181"/>
                  <a:pt x="2821104" y="1502927"/>
                  <a:pt x="2845941" y="1490508"/>
                </a:cubicBezTo>
                <a:cubicBezTo>
                  <a:pt x="2863802" y="1481577"/>
                  <a:pt x="2878674" y="1466854"/>
                  <a:pt x="2897312" y="1459685"/>
                </a:cubicBezTo>
                <a:cubicBezTo>
                  <a:pt x="2923670" y="1449547"/>
                  <a:pt x="2952713" y="1448068"/>
                  <a:pt x="2979505" y="1439137"/>
                </a:cubicBezTo>
                <a:lnTo>
                  <a:pt x="3071973" y="1408314"/>
                </a:lnTo>
                <a:cubicBezTo>
                  <a:pt x="3082247" y="1404889"/>
                  <a:pt x="3092074" y="1399572"/>
                  <a:pt x="3102795" y="1398040"/>
                </a:cubicBezTo>
                <a:lnTo>
                  <a:pt x="3174714" y="1387766"/>
                </a:lnTo>
                <a:cubicBezTo>
                  <a:pt x="3198687" y="1374067"/>
                  <a:pt x="3221497" y="1358095"/>
                  <a:pt x="3246633" y="1346670"/>
                </a:cubicBezTo>
                <a:cubicBezTo>
                  <a:pt x="3275424" y="1333583"/>
                  <a:pt x="3366797" y="1327610"/>
                  <a:pt x="3380197" y="1326121"/>
                </a:cubicBezTo>
                <a:cubicBezTo>
                  <a:pt x="3454212" y="1270611"/>
                  <a:pt x="3393435" y="1305118"/>
                  <a:pt x="3524036" y="1285025"/>
                </a:cubicBezTo>
                <a:cubicBezTo>
                  <a:pt x="3534740" y="1283378"/>
                  <a:pt x="3544410" y="1277600"/>
                  <a:pt x="3554858" y="1274750"/>
                </a:cubicBezTo>
                <a:cubicBezTo>
                  <a:pt x="3582104" y="1267319"/>
                  <a:pt x="3609805" y="1261633"/>
                  <a:pt x="3637051" y="1254202"/>
                </a:cubicBezTo>
                <a:cubicBezTo>
                  <a:pt x="3708342" y="1234759"/>
                  <a:pt x="3618714" y="1251932"/>
                  <a:pt x="3719245" y="1233654"/>
                </a:cubicBezTo>
                <a:cubicBezTo>
                  <a:pt x="3842754" y="1211198"/>
                  <a:pt x="3714042" y="1236231"/>
                  <a:pt x="3883631" y="1213105"/>
                </a:cubicBezTo>
                <a:cubicBezTo>
                  <a:pt x="4151273" y="1176608"/>
                  <a:pt x="3868245" y="1205164"/>
                  <a:pt x="4119937" y="1182283"/>
                </a:cubicBezTo>
                <a:cubicBezTo>
                  <a:pt x="4185431" y="1169184"/>
                  <a:pt x="4184704" y="1169708"/>
                  <a:pt x="4263775" y="1151461"/>
                </a:cubicBezTo>
                <a:cubicBezTo>
                  <a:pt x="4277534" y="1148286"/>
                  <a:pt x="4291394" y="1145398"/>
                  <a:pt x="4304872" y="1141186"/>
                </a:cubicBezTo>
                <a:cubicBezTo>
                  <a:pt x="4470619" y="1089390"/>
                  <a:pt x="4375246" y="1110673"/>
                  <a:pt x="4479532" y="1089816"/>
                </a:cubicBezTo>
                <a:cubicBezTo>
                  <a:pt x="4489806" y="1082966"/>
                  <a:pt x="4498890" y="1073853"/>
                  <a:pt x="4510355" y="1069267"/>
                </a:cubicBezTo>
                <a:cubicBezTo>
                  <a:pt x="4533504" y="1060007"/>
                  <a:pt x="4558220" y="1055279"/>
                  <a:pt x="4582274" y="1048719"/>
                </a:cubicBezTo>
                <a:cubicBezTo>
                  <a:pt x="4595897" y="1045004"/>
                  <a:pt x="4609374" y="1040311"/>
                  <a:pt x="4623370" y="1038445"/>
                </a:cubicBezTo>
                <a:cubicBezTo>
                  <a:pt x="4660866" y="1033446"/>
                  <a:pt x="4698767" y="1032131"/>
                  <a:pt x="4736386" y="1028171"/>
                </a:cubicBezTo>
                <a:cubicBezTo>
                  <a:pt x="4763845" y="1025280"/>
                  <a:pt x="4791029" y="1019733"/>
                  <a:pt x="4818579" y="1017896"/>
                </a:cubicBezTo>
                <a:cubicBezTo>
                  <a:pt x="4945198" y="1009455"/>
                  <a:pt x="5072008" y="1004197"/>
                  <a:pt x="5198723" y="997348"/>
                </a:cubicBezTo>
                <a:cubicBezTo>
                  <a:pt x="5219271" y="993923"/>
                  <a:pt x="5239651" y="989255"/>
                  <a:pt x="5260368" y="987074"/>
                </a:cubicBezTo>
                <a:cubicBezTo>
                  <a:pt x="5456507" y="966428"/>
                  <a:pt x="5332484" y="989089"/>
                  <a:pt x="5445303" y="966526"/>
                </a:cubicBezTo>
                <a:cubicBezTo>
                  <a:pt x="5548245" y="904760"/>
                  <a:pt x="5440541" y="959258"/>
                  <a:pt x="5609690" y="925429"/>
                </a:cubicBezTo>
                <a:cubicBezTo>
                  <a:pt x="5641549" y="919057"/>
                  <a:pt x="5670918" y="903533"/>
                  <a:pt x="5702157" y="894607"/>
                </a:cubicBezTo>
                <a:cubicBezTo>
                  <a:pt x="5718948" y="889810"/>
                  <a:pt x="5736481" y="888120"/>
                  <a:pt x="5753528" y="884332"/>
                </a:cubicBezTo>
                <a:cubicBezTo>
                  <a:pt x="5790253" y="876171"/>
                  <a:pt x="5831473" y="863530"/>
                  <a:pt x="5866543" y="853510"/>
                </a:cubicBezTo>
                <a:cubicBezTo>
                  <a:pt x="5919376" y="818289"/>
                  <a:pt x="5874679" y="842436"/>
                  <a:pt x="5948737" y="822687"/>
                </a:cubicBezTo>
                <a:cubicBezTo>
                  <a:pt x="5983285" y="813474"/>
                  <a:pt x="6016983" y="801273"/>
                  <a:pt x="6051478" y="791865"/>
                </a:cubicBezTo>
                <a:cubicBezTo>
                  <a:pt x="6092347" y="780719"/>
                  <a:pt x="6135437" y="776776"/>
                  <a:pt x="6174768" y="761043"/>
                </a:cubicBezTo>
                <a:cubicBezTo>
                  <a:pt x="6245481" y="732757"/>
                  <a:pt x="6207947" y="743526"/>
                  <a:pt x="6287784" y="730220"/>
                </a:cubicBezTo>
                <a:cubicBezTo>
                  <a:pt x="6298058" y="726795"/>
                  <a:pt x="6308034" y="722295"/>
                  <a:pt x="6318606" y="719946"/>
                </a:cubicBezTo>
                <a:cubicBezTo>
                  <a:pt x="6338942" y="715427"/>
                  <a:pt x="6360488" y="716260"/>
                  <a:pt x="6380251" y="709672"/>
                </a:cubicBezTo>
                <a:cubicBezTo>
                  <a:pt x="6536448" y="657606"/>
                  <a:pt x="6342318" y="693074"/>
                  <a:pt x="6513815" y="668575"/>
                </a:cubicBezTo>
                <a:cubicBezTo>
                  <a:pt x="6537788" y="658301"/>
                  <a:pt x="6561990" y="648546"/>
                  <a:pt x="6585734" y="637753"/>
                </a:cubicBezTo>
                <a:cubicBezTo>
                  <a:pt x="6599677" y="631415"/>
                  <a:pt x="6612490" y="622582"/>
                  <a:pt x="6626831" y="617204"/>
                </a:cubicBezTo>
                <a:cubicBezTo>
                  <a:pt x="6640053" y="612246"/>
                  <a:pt x="6654229" y="610355"/>
                  <a:pt x="6667928" y="606930"/>
                </a:cubicBezTo>
                <a:cubicBezTo>
                  <a:pt x="6729689" y="565756"/>
                  <a:pt x="6671565" y="601133"/>
                  <a:pt x="6780943" y="555559"/>
                </a:cubicBezTo>
                <a:cubicBezTo>
                  <a:pt x="6819104" y="539658"/>
                  <a:pt x="6816435" y="533143"/>
                  <a:pt x="6852863" y="524737"/>
                </a:cubicBezTo>
                <a:cubicBezTo>
                  <a:pt x="6886894" y="516884"/>
                  <a:pt x="6955604" y="504189"/>
                  <a:pt x="6955604" y="504189"/>
                </a:cubicBezTo>
                <a:cubicBezTo>
                  <a:pt x="6972728" y="497339"/>
                  <a:pt x="6989310" y="488940"/>
                  <a:pt x="7006975" y="483640"/>
                </a:cubicBezTo>
                <a:cubicBezTo>
                  <a:pt x="7049198" y="470973"/>
                  <a:pt x="7086675" y="472568"/>
                  <a:pt x="7130265" y="463092"/>
                </a:cubicBezTo>
                <a:cubicBezTo>
                  <a:pt x="7185458" y="451094"/>
                  <a:pt x="7239574" y="434513"/>
                  <a:pt x="7294651" y="421995"/>
                </a:cubicBezTo>
                <a:cubicBezTo>
                  <a:pt x="7362296" y="406621"/>
                  <a:pt x="7341460" y="418657"/>
                  <a:pt x="7397393" y="401447"/>
                </a:cubicBezTo>
                <a:cubicBezTo>
                  <a:pt x="7428446" y="391892"/>
                  <a:pt x="7459038" y="380899"/>
                  <a:pt x="7489860" y="370625"/>
                </a:cubicBezTo>
                <a:cubicBezTo>
                  <a:pt x="7500134" y="367200"/>
                  <a:pt x="7510063" y="362474"/>
                  <a:pt x="7520683" y="360350"/>
                </a:cubicBezTo>
                <a:cubicBezTo>
                  <a:pt x="7537807" y="356925"/>
                  <a:pt x="7555207" y="354671"/>
                  <a:pt x="7572054" y="350076"/>
                </a:cubicBezTo>
                <a:cubicBezTo>
                  <a:pt x="7592950" y="344377"/>
                  <a:pt x="7612829" y="335325"/>
                  <a:pt x="7633698" y="329528"/>
                </a:cubicBezTo>
                <a:cubicBezTo>
                  <a:pt x="7674514" y="318190"/>
                  <a:pt x="7719099" y="317649"/>
                  <a:pt x="7756988" y="298705"/>
                </a:cubicBezTo>
                <a:cubicBezTo>
                  <a:pt x="7819745" y="267327"/>
                  <a:pt x="7782923" y="280323"/>
                  <a:pt x="7870004" y="267883"/>
                </a:cubicBezTo>
                <a:cubicBezTo>
                  <a:pt x="7939510" y="244715"/>
                  <a:pt x="7855145" y="275313"/>
                  <a:pt x="7952197" y="226786"/>
                </a:cubicBezTo>
                <a:cubicBezTo>
                  <a:pt x="8037329" y="184219"/>
                  <a:pt x="7972151" y="222638"/>
                  <a:pt x="8034391" y="195964"/>
                </a:cubicBezTo>
                <a:cubicBezTo>
                  <a:pt x="8048468" y="189931"/>
                  <a:pt x="8061410" y="181449"/>
                  <a:pt x="8075487" y="175416"/>
                </a:cubicBezTo>
                <a:cubicBezTo>
                  <a:pt x="8133118" y="150716"/>
                  <a:pt x="8079259" y="183534"/>
                  <a:pt x="8147406" y="144593"/>
                </a:cubicBezTo>
                <a:cubicBezTo>
                  <a:pt x="8158127" y="138467"/>
                  <a:pt x="8167184" y="129567"/>
                  <a:pt x="8178229" y="124045"/>
                </a:cubicBezTo>
                <a:cubicBezTo>
                  <a:pt x="8187915" y="119202"/>
                  <a:pt x="8199192" y="118252"/>
                  <a:pt x="8209051" y="113771"/>
                </a:cubicBezTo>
                <a:cubicBezTo>
                  <a:pt x="8236937" y="101095"/>
                  <a:pt x="8262185" y="82361"/>
                  <a:pt x="8291245" y="72674"/>
                </a:cubicBezTo>
                <a:lnTo>
                  <a:pt x="8352890" y="52126"/>
                </a:lnTo>
                <a:lnTo>
                  <a:pt x="8383712" y="41852"/>
                </a:lnTo>
                <a:cubicBezTo>
                  <a:pt x="8393986" y="35002"/>
                  <a:pt x="8403490" y="26825"/>
                  <a:pt x="8414534" y="21303"/>
                </a:cubicBezTo>
                <a:cubicBezTo>
                  <a:pt x="8425906" y="15617"/>
                  <a:pt x="8477677" y="1852"/>
                  <a:pt x="8486454" y="755"/>
                </a:cubicBezTo>
                <a:cubicBezTo>
                  <a:pt x="8500047" y="-944"/>
                  <a:pt x="8513851" y="755"/>
                  <a:pt x="8527550" y="75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8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2016-11-15 00 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8827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6512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14064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5" t="21371" r="6446" b="2496"/>
          <a:stretch/>
        </p:blipFill>
        <p:spPr>
          <a:xfrm>
            <a:off x="2040350" y="44624"/>
            <a:ext cx="5700002" cy="34563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20615" r="4640" b="3515"/>
          <a:stretch/>
        </p:blipFill>
        <p:spPr>
          <a:xfrm>
            <a:off x="2040350" y="3398128"/>
            <a:ext cx="5772010" cy="341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9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25958" r="4640" b="3251"/>
          <a:stretch/>
        </p:blipFill>
        <p:spPr>
          <a:xfrm>
            <a:off x="1187624" y="1412776"/>
            <a:ext cx="6912768" cy="381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1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25"/>
          <a:stretch/>
        </p:blipFill>
        <p:spPr>
          <a:xfrm>
            <a:off x="128448" y="310616"/>
            <a:ext cx="8764032" cy="64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1162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6672"/>
            <a:ext cx="4410473" cy="62309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04055"/>
            <a:ext cx="4391089" cy="620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39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2659559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2016-11-15 12 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406930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838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Z500 EM and spread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4800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MSLP EM and spread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21951" r="5585" b="3252"/>
          <a:stretch/>
        </p:blipFill>
        <p:spPr>
          <a:xfrm>
            <a:off x="2339752" y="14118"/>
            <a:ext cx="5832648" cy="34381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1951" r="5586" b="3252"/>
          <a:stretch/>
        </p:blipFill>
        <p:spPr>
          <a:xfrm>
            <a:off x="2411760" y="3388037"/>
            <a:ext cx="5755462" cy="342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3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7294" r="6530" b="3252"/>
          <a:stretch/>
        </p:blipFill>
        <p:spPr>
          <a:xfrm>
            <a:off x="2051720" y="57146"/>
            <a:ext cx="5328592" cy="30118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3252"/>
          <a:stretch/>
        </p:blipFill>
        <p:spPr>
          <a:xfrm>
            <a:off x="2411760" y="2996952"/>
            <a:ext cx="4608512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11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88"/>
            <a:ext cx="9144000" cy="662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599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" y="216024"/>
            <a:ext cx="4516949" cy="63813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8640"/>
            <a:ext cx="4536504" cy="6408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8350" y="133350"/>
            <a:ext cx="8375650" cy="609600"/>
          </a:xfrm>
        </p:spPr>
        <p:txBody>
          <a:bodyPr>
            <a:normAutofit fontScale="90000"/>
          </a:bodyPr>
          <a:lstStyle/>
          <a:p>
            <a:r>
              <a:rPr lang="en-GB" dirty="0"/>
              <a:t>Flow dependence of forecast errors</a:t>
            </a:r>
          </a:p>
        </p:txBody>
      </p:sp>
      <p:sp>
        <p:nvSpPr>
          <p:cNvPr id="545795" name="Rectangle 3"/>
          <p:cNvSpPr>
            <a:spLocks noChangeArrowheads="1"/>
          </p:cNvSpPr>
          <p:nvPr/>
        </p:nvSpPr>
        <p:spPr bwMode="auto">
          <a:xfrm>
            <a:off x="611560" y="5301208"/>
            <a:ext cx="8048625" cy="7953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90513" indent="-290513" algn="just" defTabSz="762000">
              <a:lnSpc>
                <a:spcPts val="2800"/>
              </a:lnSpc>
              <a:spcAft>
                <a:spcPts val="2000"/>
              </a:spcAft>
              <a:buClr>
                <a:srgbClr val="0F3692"/>
              </a:buClr>
              <a:buSzPct val="100000"/>
              <a:buFont typeface="Wingdings" pitchFamily="2" charset="2"/>
              <a:buNone/>
            </a:pPr>
            <a:r>
              <a:rPr lang="en-GB" sz="1600" b="1" dirty="0">
                <a:latin typeface="Arial" charset="0"/>
              </a:rPr>
              <a:t>If the forecasts are coherent (small spread) the atmosphere is in a more predictable state than if the forecasts diverge (large spread)</a:t>
            </a:r>
          </a:p>
        </p:txBody>
      </p:sp>
      <p:pic>
        <p:nvPicPr>
          <p:cNvPr id="545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8758237" cy="342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545797" name="Text Box 5"/>
          <p:cNvSpPr txBox="1">
            <a:spLocks noChangeArrowheads="1"/>
          </p:cNvSpPr>
          <p:nvPr/>
        </p:nvSpPr>
        <p:spPr bwMode="auto">
          <a:xfrm>
            <a:off x="1192213" y="1108075"/>
            <a:ext cx="25304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342900" indent="-342900" algn="ctr">
              <a:lnSpc>
                <a:spcPts val="2800"/>
              </a:lnSpc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GB" u="sng" dirty="0">
                <a:latin typeface="Verdana" pitchFamily="34" charset="0"/>
              </a:rPr>
              <a:t>26</a:t>
            </a:r>
            <a:r>
              <a:rPr lang="en-GB" u="sng" baseline="30000" dirty="0">
                <a:latin typeface="Verdana" pitchFamily="34" charset="0"/>
              </a:rPr>
              <a:t>th</a:t>
            </a:r>
            <a:r>
              <a:rPr lang="en-GB" u="sng" dirty="0">
                <a:latin typeface="Verdana" pitchFamily="34" charset="0"/>
              </a:rPr>
              <a:t> June 1995</a:t>
            </a:r>
          </a:p>
        </p:txBody>
      </p:sp>
      <p:sp>
        <p:nvSpPr>
          <p:cNvPr id="545798" name="Text Box 6"/>
          <p:cNvSpPr txBox="1">
            <a:spLocks noChangeArrowheads="1"/>
          </p:cNvSpPr>
          <p:nvPr/>
        </p:nvSpPr>
        <p:spPr bwMode="auto">
          <a:xfrm>
            <a:off x="5589588" y="1108075"/>
            <a:ext cx="25304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342900" indent="-342900" algn="ctr">
              <a:lnSpc>
                <a:spcPts val="2800"/>
              </a:lnSpc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GB" u="sng" dirty="0">
                <a:latin typeface="Verdana" pitchFamily="34" charset="0"/>
              </a:rPr>
              <a:t>26</a:t>
            </a:r>
            <a:r>
              <a:rPr lang="en-GB" u="sng" baseline="30000" dirty="0">
                <a:latin typeface="Verdana" pitchFamily="34" charset="0"/>
              </a:rPr>
              <a:t>th</a:t>
            </a:r>
            <a:r>
              <a:rPr lang="en-GB" u="sng" dirty="0">
                <a:latin typeface="Verdana" pitchFamily="34" charset="0"/>
              </a:rPr>
              <a:t> June 1994</a:t>
            </a:r>
          </a:p>
        </p:txBody>
      </p:sp>
    </p:spTree>
    <p:extLst>
      <p:ext uri="{BB962C8B-B14F-4D97-AF65-F5344CB8AC3E}">
        <p14:creationId xmlns:p14="http://schemas.microsoft.com/office/powerpoint/2010/main" val="155506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2016-11-16 00UTC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17969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7620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7244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1951" r="5586" b="3252"/>
          <a:stretch/>
        </p:blipFill>
        <p:spPr>
          <a:xfrm>
            <a:off x="2456898" y="44623"/>
            <a:ext cx="5730934" cy="34141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21951" r="4641" b="3252"/>
          <a:stretch/>
        </p:blipFill>
        <p:spPr>
          <a:xfrm>
            <a:off x="2483768" y="3458797"/>
            <a:ext cx="5704063" cy="335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7294" r="5586" b="3252"/>
          <a:stretch/>
        </p:blipFill>
        <p:spPr>
          <a:xfrm>
            <a:off x="1619672" y="0"/>
            <a:ext cx="5597238" cy="30963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2846"/>
          <a:stretch/>
        </p:blipFill>
        <p:spPr>
          <a:xfrm>
            <a:off x="0" y="3047258"/>
            <a:ext cx="4505092" cy="38381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3252"/>
          <a:stretch/>
        </p:blipFill>
        <p:spPr>
          <a:xfrm>
            <a:off x="4644008" y="3047258"/>
            <a:ext cx="4493263" cy="3810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92"/>
          <a:stretch/>
        </p:blipFill>
        <p:spPr>
          <a:xfrm>
            <a:off x="1259632" y="135472"/>
            <a:ext cx="6984776" cy="668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9995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241"/>
            <a:ext cx="9144000" cy="662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2131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" y="260648"/>
            <a:ext cx="4669859" cy="6597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652" y="260648"/>
            <a:ext cx="4669859" cy="6597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2016-11-16 12UTC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17969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21951" r="4640" b="3252"/>
          <a:stretch/>
        </p:blipFill>
        <p:spPr>
          <a:xfrm>
            <a:off x="2771800" y="44624"/>
            <a:ext cx="5853220" cy="34143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21951" r="4640" b="3252"/>
          <a:stretch/>
        </p:blipFill>
        <p:spPr>
          <a:xfrm>
            <a:off x="2771800" y="3428999"/>
            <a:ext cx="5925230" cy="3456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7294" r="5586" b="3252"/>
          <a:stretch/>
        </p:blipFill>
        <p:spPr>
          <a:xfrm>
            <a:off x="1619672" y="23748"/>
            <a:ext cx="6025478" cy="33332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1" t="7258" r="19760" b="4587"/>
          <a:stretch/>
        </p:blipFill>
        <p:spPr>
          <a:xfrm>
            <a:off x="29425" y="3318931"/>
            <a:ext cx="4182535" cy="35390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258" r="19760" b="4587"/>
          <a:stretch/>
        </p:blipFill>
        <p:spPr>
          <a:xfrm>
            <a:off x="4860032" y="3278174"/>
            <a:ext cx="4176463" cy="3579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71"/>
            <a:ext cx="9144000" cy="660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801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062029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 Black" pitchFamily="34" charset="0"/>
                <a:cs typeface="Arial" pitchFamily="34" charset="0"/>
              </a:rPr>
              <a:t>Model known </a:t>
            </a:r>
            <a:r>
              <a:rPr lang="en-GB" dirty="0" smtClean="0">
                <a:latin typeface="Arial Black" pitchFamily="34" charset="0"/>
                <a:cs typeface="Arial" pitchFamily="34" charset="0"/>
              </a:rPr>
              <a:t>issues and limitations </a:t>
            </a:r>
            <a:endParaRPr lang="en-GB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1412776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https://software.ecmwf.int/wiki/display/FCST/Known+IFS+forecasting+issues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5536" y="285293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 Black" pitchFamily="34" charset="0"/>
                <a:cs typeface="Arial" pitchFamily="34" charset="0"/>
              </a:rPr>
              <a:t>Model </a:t>
            </a:r>
            <a:r>
              <a:rPr lang="en-GB" dirty="0" smtClean="0">
                <a:latin typeface="Arial Black" pitchFamily="34" charset="0"/>
                <a:cs typeface="Arial" pitchFamily="34" charset="0"/>
              </a:rPr>
              <a:t>upgrades</a:t>
            </a:r>
            <a:endParaRPr lang="en-GB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1560" y="3105835"/>
            <a:ext cx="84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http://www.ecmwf.int/en/forecasts/documentation-and-support/changes-ecmwf-model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5536" y="4797153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 Black" pitchFamily="34" charset="0"/>
                <a:cs typeface="Arial" pitchFamily="34" charset="0"/>
              </a:rPr>
              <a:t>Model </a:t>
            </a:r>
            <a:r>
              <a:rPr lang="en-GB" dirty="0" smtClean="0">
                <a:latin typeface="Arial Black" pitchFamily="34" charset="0"/>
                <a:cs typeface="Arial" pitchFamily="34" charset="0"/>
              </a:rPr>
              <a:t>verification scores</a:t>
            </a:r>
            <a:endParaRPr lang="en-GB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1560" y="5157192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http://www.ecmwf.int/en/forecasts/quality-our-forecasts</a:t>
            </a: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3275434" y="-6302"/>
            <a:ext cx="2952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 u="sng" dirty="0" smtClean="0">
                <a:solidFill>
                  <a:srgbClr val="3706EC"/>
                </a:solidFill>
                <a:latin typeface="Arial Black" pitchFamily="34" charset="0"/>
              </a:rPr>
              <a:t>Guidelines</a:t>
            </a:r>
            <a:endParaRPr lang="en-GB" sz="2400" b="1" u="sng" dirty="0">
              <a:solidFill>
                <a:srgbClr val="3706EC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59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18" y="404664"/>
            <a:ext cx="4506516" cy="63665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4223"/>
            <a:ext cx="4515410" cy="6379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2016-11-17 00UTC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39598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Z500 EM and spread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MSLP EM and spread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21951" r="4640" b="3252"/>
          <a:stretch/>
        </p:blipFill>
        <p:spPr>
          <a:xfrm>
            <a:off x="2411760" y="44624"/>
            <a:ext cx="5832648" cy="34023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1951" r="5586" b="3252"/>
          <a:stretch/>
        </p:blipFill>
        <p:spPr>
          <a:xfrm>
            <a:off x="2411760" y="3429000"/>
            <a:ext cx="5747111" cy="3423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7294" r="5586" b="3252"/>
          <a:stretch/>
        </p:blipFill>
        <p:spPr>
          <a:xfrm>
            <a:off x="1907704" y="44624"/>
            <a:ext cx="5537692" cy="30963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1" t="7258" r="19760" b="4587"/>
          <a:stretch/>
        </p:blipFill>
        <p:spPr>
          <a:xfrm>
            <a:off x="0" y="3098668"/>
            <a:ext cx="4427984" cy="37467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9761" b="4587"/>
          <a:stretch/>
        </p:blipFill>
        <p:spPr>
          <a:xfrm>
            <a:off x="4578116" y="3072558"/>
            <a:ext cx="4458380" cy="3772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42"/>
          <a:stretch/>
        </p:blipFill>
        <p:spPr>
          <a:xfrm>
            <a:off x="206279" y="294499"/>
            <a:ext cx="8758209" cy="637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671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33"/>
          <a:stretch/>
        </p:blipFill>
        <p:spPr>
          <a:xfrm>
            <a:off x="323528" y="257444"/>
            <a:ext cx="8576537" cy="626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846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49"/>
            <a:ext cx="9144000" cy="6532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20336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7" y="404664"/>
            <a:ext cx="4567919" cy="6453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4664"/>
            <a:ext cx="4525843" cy="63938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2016-11-17 12UTC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21747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07950" y="1052190"/>
            <a:ext cx="1943100" cy="13684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179388" y="1148005"/>
            <a:ext cx="17287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u="sng" dirty="0" smtClean="0">
                <a:solidFill>
                  <a:srgbClr val="3706EC"/>
                </a:solidFill>
                <a:latin typeface="Arial Black" panose="020B0A04020102020204" pitchFamily="34" charset="0"/>
              </a:rPr>
              <a:t>Climatology and Seasonal forecasts</a:t>
            </a:r>
            <a:endParaRPr lang="en-GB" altLang="en-US" u="sng" dirty="0">
              <a:solidFill>
                <a:srgbClr val="3706EC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0973" y="690835"/>
            <a:ext cx="370921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u="sng" dirty="0">
                <a:solidFill>
                  <a:srgbClr val="3706EC"/>
                </a:solidFill>
                <a:latin typeface="Arial Black" pitchFamily="34" charset="0"/>
                <a:ea typeface="ＭＳ Ｐゴシック" charset="-128"/>
              </a:rPr>
              <a:t>Monthly Forecast</a:t>
            </a:r>
          </a:p>
          <a:p>
            <a:pPr algn="ctr">
              <a:defRPr/>
            </a:pPr>
            <a:endParaRPr lang="en-GB" dirty="0">
              <a:solidFill>
                <a:srgbClr val="FF0066"/>
              </a:solidFill>
              <a:latin typeface="Arial Black" pitchFamily="34" charset="0"/>
              <a:ea typeface="ＭＳ Ｐゴシック" charset="-128"/>
            </a:endParaRPr>
          </a:p>
          <a:p>
            <a:pPr marL="179388" indent="-179388">
              <a:buFont typeface="Arial" panose="020B0604020202020204" pitchFamily="34" charset="0"/>
              <a:buChar char="‒"/>
              <a:defRPr/>
            </a:pPr>
            <a:r>
              <a:rPr lang="en-GB" sz="1500" dirty="0">
                <a:latin typeface="Arial Black" pitchFamily="34" charset="0"/>
                <a:ea typeface="ＭＳ Ｐゴシック" charset="-128"/>
              </a:rPr>
              <a:t>4 </a:t>
            </a:r>
            <a:r>
              <a:rPr lang="en-GB" sz="1500" dirty="0" smtClean="0">
                <a:latin typeface="Arial Black" pitchFamily="34" charset="0"/>
                <a:ea typeface="ＭＳ Ｐゴシック" charset="-128"/>
              </a:rPr>
              <a:t>week and beyond: </a:t>
            </a:r>
            <a:r>
              <a:rPr lang="en-GB" sz="1500" dirty="0">
                <a:latin typeface="Arial Black" pitchFamily="34" charset="0"/>
                <a:ea typeface="ＭＳ Ｐゴシック" charset="-128"/>
              </a:rPr>
              <a:t>Reference</a:t>
            </a:r>
          </a:p>
          <a:p>
            <a:pPr marL="179388" indent="-179388">
              <a:buFont typeface="Arial" panose="020B0604020202020204" pitchFamily="34" charset="0"/>
              <a:buChar char="‒"/>
              <a:defRPr/>
            </a:pPr>
            <a:r>
              <a:rPr lang="en-GB" sz="1500" dirty="0">
                <a:latin typeface="Arial Black" pitchFamily="34" charset="0"/>
                <a:ea typeface="ＭＳ Ｐゴシック" charset="-128"/>
              </a:rPr>
              <a:t>3 weeks: Trend</a:t>
            </a:r>
          </a:p>
          <a:p>
            <a:pPr marL="179388" indent="-179388">
              <a:buFont typeface="Arial" panose="020B0604020202020204" pitchFamily="34" charset="0"/>
              <a:buChar char="‒"/>
              <a:tabLst>
                <a:tab pos="174625" algn="l"/>
              </a:tabLst>
              <a:defRPr/>
            </a:pPr>
            <a:r>
              <a:rPr lang="en-GB" sz="1500" dirty="0">
                <a:latin typeface="Arial Black" pitchFamily="34" charset="0"/>
                <a:ea typeface="ＭＳ Ｐゴシック" charset="-128"/>
              </a:rPr>
              <a:t>2 weeks: Look at the anomalies in more detail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627313" y="690835"/>
            <a:ext cx="3673475" cy="195421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6659564" y="1084534"/>
            <a:ext cx="2305050" cy="13620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732240" y="1124198"/>
            <a:ext cx="23764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u="sng" dirty="0" smtClean="0">
                <a:solidFill>
                  <a:srgbClr val="3706EC"/>
                </a:solidFill>
                <a:latin typeface="Arial Black" pitchFamily="34" charset="0"/>
                <a:ea typeface="ＭＳ Ｐゴシック" charset="-128"/>
              </a:rPr>
              <a:t>Medium range</a:t>
            </a:r>
          </a:p>
          <a:p>
            <a:pPr algn="ctr">
              <a:defRPr/>
            </a:pPr>
            <a:endParaRPr lang="en-GB" dirty="0">
              <a:solidFill>
                <a:srgbClr val="FF0066"/>
              </a:solidFill>
              <a:latin typeface="Arial Black" pitchFamily="34" charset="0"/>
              <a:ea typeface="ＭＳ Ｐゴシック" charset="-128"/>
            </a:endParaRPr>
          </a:p>
          <a:p>
            <a:pPr>
              <a:defRPr/>
            </a:pPr>
            <a:r>
              <a:rPr lang="en-GB" sz="1500" dirty="0" smtClean="0">
                <a:latin typeface="Arial Black" pitchFamily="34" charset="0"/>
                <a:ea typeface="ＭＳ Ｐゴシック" charset="-128"/>
              </a:rPr>
              <a:t>Consistency of ENS and HRES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932363" y="3788048"/>
            <a:ext cx="4032250" cy="25288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932363" y="3789040"/>
            <a:ext cx="3960812" cy="19851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u="sng" dirty="0">
                <a:solidFill>
                  <a:srgbClr val="3706EC"/>
                </a:solidFill>
                <a:latin typeface="Arial Black" pitchFamily="34" charset="0"/>
                <a:ea typeface="ＭＳ Ｐゴシック" charset="-128"/>
              </a:rPr>
              <a:t>7 days forecast</a:t>
            </a:r>
          </a:p>
          <a:p>
            <a:pPr algn="ctr">
              <a:defRPr/>
            </a:pPr>
            <a:endParaRPr lang="en-GB" sz="1500" dirty="0" smtClean="0">
              <a:solidFill>
                <a:srgbClr val="FF0066"/>
              </a:solidFill>
              <a:latin typeface="Arial Black" pitchFamily="34" charset="0"/>
              <a:ea typeface="ＭＳ Ｐゴシック" charset="-128"/>
            </a:endParaRPr>
          </a:p>
          <a:p>
            <a:pPr algn="ctr">
              <a:defRPr/>
            </a:pPr>
            <a:endParaRPr lang="en-GB" sz="1500" dirty="0">
              <a:solidFill>
                <a:srgbClr val="FF0066"/>
              </a:solidFill>
              <a:latin typeface="Arial Black" pitchFamily="34" charset="0"/>
              <a:ea typeface="ＭＳ Ｐゴシック" charset="-128"/>
            </a:endParaRPr>
          </a:p>
          <a:p>
            <a:pPr marL="179388" indent="-179388">
              <a:buFont typeface="Arial" panose="020B0604020202020204" pitchFamily="34" charset="0"/>
              <a:buChar char="‒"/>
              <a:defRPr/>
            </a:pPr>
            <a:r>
              <a:rPr lang="en-GB" sz="1500" dirty="0" smtClean="0">
                <a:latin typeface="Arial Black" pitchFamily="34" charset="0"/>
                <a:ea typeface="ＭＳ Ｐゴシック" charset="-128"/>
              </a:rPr>
              <a:t>Meteograms</a:t>
            </a:r>
            <a:endParaRPr lang="en-GB" sz="1500" dirty="0">
              <a:latin typeface="Arial Black" pitchFamily="34" charset="0"/>
              <a:ea typeface="ＭＳ Ｐゴシック" charset="-128"/>
            </a:endParaRPr>
          </a:p>
          <a:p>
            <a:pPr marL="179388" indent="-179388">
              <a:buFont typeface="Arial" panose="020B0604020202020204" pitchFamily="34" charset="0"/>
              <a:buChar char="‒"/>
              <a:defRPr/>
            </a:pPr>
            <a:r>
              <a:rPr lang="en-GB" sz="1500" dirty="0">
                <a:latin typeface="Arial Black" pitchFamily="34" charset="0"/>
                <a:ea typeface="ＭＳ Ｐゴシック" charset="-128"/>
              </a:rPr>
              <a:t>Probabilities</a:t>
            </a:r>
          </a:p>
          <a:p>
            <a:pPr marL="179388" indent="-179388">
              <a:buFont typeface="Arial" panose="020B0604020202020204" pitchFamily="34" charset="0"/>
              <a:buChar char="‒"/>
              <a:defRPr/>
            </a:pPr>
            <a:r>
              <a:rPr lang="en-GB" sz="1500" dirty="0">
                <a:latin typeface="Arial Black" pitchFamily="34" charset="0"/>
                <a:ea typeface="ＭＳ Ｐゴシック" charset="-128"/>
              </a:rPr>
              <a:t>EFI</a:t>
            </a:r>
          </a:p>
          <a:p>
            <a:pPr marL="179388" indent="-179388">
              <a:buFont typeface="Arial" panose="020B0604020202020204" pitchFamily="34" charset="0"/>
              <a:buChar char="‒"/>
              <a:defRPr/>
            </a:pPr>
            <a:r>
              <a:rPr lang="en-GB" sz="1500" dirty="0">
                <a:latin typeface="Arial Black" pitchFamily="34" charset="0"/>
                <a:ea typeface="ＭＳ Ｐゴシック" charset="-128"/>
              </a:rPr>
              <a:t>Complete with the HRES if the consistency is acceptable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07950" y="3797573"/>
            <a:ext cx="4032250" cy="28717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7950" y="3861048"/>
            <a:ext cx="3959225" cy="19851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u="sng" dirty="0">
                <a:solidFill>
                  <a:srgbClr val="3706EC"/>
                </a:solidFill>
                <a:latin typeface="Arial Black" pitchFamily="34" charset="0"/>
                <a:ea typeface="ＭＳ Ｐゴシック" charset="-128"/>
              </a:rPr>
              <a:t>Short range forecast</a:t>
            </a:r>
          </a:p>
          <a:p>
            <a:pPr algn="ctr">
              <a:defRPr/>
            </a:pPr>
            <a:endParaRPr lang="en-GB" sz="1500" dirty="0">
              <a:solidFill>
                <a:srgbClr val="FF0066"/>
              </a:solidFill>
              <a:latin typeface="Arial Black" pitchFamily="34" charset="0"/>
              <a:ea typeface="ＭＳ Ｐゴシック" charset="-128"/>
            </a:endParaRPr>
          </a:p>
          <a:p>
            <a:pPr marL="179388" indent="-179388">
              <a:buFont typeface="Arial" panose="020B0604020202020204" pitchFamily="34" charset="0"/>
              <a:buChar char="‒"/>
              <a:defRPr/>
            </a:pPr>
            <a:r>
              <a:rPr lang="en-GB" sz="1500" dirty="0">
                <a:latin typeface="Arial Black" pitchFamily="34" charset="0"/>
                <a:ea typeface="ＭＳ Ｐゴシック" charset="-128"/>
              </a:rPr>
              <a:t>HRES</a:t>
            </a:r>
          </a:p>
          <a:p>
            <a:pPr marL="179388" indent="-179388">
              <a:buFont typeface="Arial" panose="020B0604020202020204" pitchFamily="34" charset="0"/>
              <a:buChar char="‒"/>
              <a:defRPr/>
            </a:pPr>
            <a:r>
              <a:rPr lang="en-GB" sz="1500" dirty="0">
                <a:latin typeface="Arial Black" pitchFamily="34" charset="0"/>
                <a:ea typeface="ＭＳ Ｐゴシック" charset="-128"/>
              </a:rPr>
              <a:t>In case of large inconsistencies, complete with the ENS</a:t>
            </a:r>
          </a:p>
          <a:p>
            <a:pPr marL="179388" indent="-179388">
              <a:buFont typeface="Arial" panose="020B0604020202020204" pitchFamily="34" charset="0"/>
              <a:buChar char="‒"/>
              <a:defRPr/>
            </a:pPr>
            <a:r>
              <a:rPr lang="en-GB" sz="1500" dirty="0">
                <a:latin typeface="Arial Black" pitchFamily="34" charset="0"/>
                <a:ea typeface="ＭＳ Ｐゴシック" charset="-128"/>
              </a:rPr>
              <a:t>Detailed meteorological parameters: temperature, wind, precipitation, extreme events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300788" y="1636985"/>
            <a:ext cx="395287" cy="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380288" y="2446610"/>
            <a:ext cx="24" cy="1350963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1"/>
          </p:cNvCxnSpPr>
          <p:nvPr/>
        </p:nvCxnSpPr>
        <p:spPr>
          <a:xfrm flipH="1">
            <a:off x="4140200" y="5053285"/>
            <a:ext cx="792163" cy="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051720" y="1700262"/>
            <a:ext cx="576064" cy="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203426" y="-6302"/>
            <a:ext cx="2952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 u="sng" dirty="0" smtClean="0">
                <a:latin typeface="Arial Black" pitchFamily="34" charset="0"/>
              </a:rPr>
              <a:t>Guidelines</a:t>
            </a:r>
            <a:endParaRPr lang="en-GB" sz="2400" b="1" u="sng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86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Z500 EM and spread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4800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MSLP EM and spread</a:t>
            </a:r>
            <a:endParaRPr lang="en-US" sz="1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0615" r="5586" b="4587"/>
          <a:stretch/>
        </p:blipFill>
        <p:spPr>
          <a:xfrm>
            <a:off x="2699792" y="35869"/>
            <a:ext cx="5581432" cy="33251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771800" y="3505037"/>
            <a:ext cx="5472608" cy="3331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5958" r="5586" b="3251"/>
          <a:stretch/>
        </p:blipFill>
        <p:spPr>
          <a:xfrm>
            <a:off x="1907704" y="23877"/>
            <a:ext cx="5848672" cy="3333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1" t="7258" r="19760" b="4647"/>
          <a:stretch/>
        </p:blipFill>
        <p:spPr>
          <a:xfrm>
            <a:off x="53800" y="3281045"/>
            <a:ext cx="4230168" cy="35769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4587"/>
          <a:stretch/>
        </p:blipFill>
        <p:spPr>
          <a:xfrm>
            <a:off x="4788024" y="3305908"/>
            <a:ext cx="4251744" cy="3552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662"/>
            <a:ext cx="9144000" cy="6536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5542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4516949" cy="6381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524" y="576890"/>
            <a:ext cx="4496980" cy="6353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2016-11-18 00UTC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21747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Z500 EM and spread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MSLP EM and spread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555776" y="1"/>
            <a:ext cx="5745355" cy="34971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555776" y="3429000"/>
            <a:ext cx="570632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7294" r="6530" b="3252"/>
          <a:stretch/>
        </p:blipFill>
        <p:spPr>
          <a:xfrm>
            <a:off x="1907704" y="44624"/>
            <a:ext cx="5616624" cy="31746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4587"/>
          <a:stretch/>
        </p:blipFill>
        <p:spPr>
          <a:xfrm>
            <a:off x="0" y="3208778"/>
            <a:ext cx="4355976" cy="36391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9761" b="4587"/>
          <a:stretch/>
        </p:blipFill>
        <p:spPr>
          <a:xfrm>
            <a:off x="4840393" y="3212976"/>
            <a:ext cx="4268111" cy="3611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09"/>
          <a:stretch/>
        </p:blipFill>
        <p:spPr>
          <a:xfrm>
            <a:off x="179512" y="296079"/>
            <a:ext cx="8871536" cy="656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07458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751"/>
            <a:ext cx="9144000" cy="6566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564904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Model climate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1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22998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4567919" cy="6453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691" y="203458"/>
            <a:ext cx="4576813" cy="6465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5" t="7258" r="17786" b="4587"/>
          <a:stretch/>
        </p:blipFill>
        <p:spPr>
          <a:xfrm>
            <a:off x="35496" y="1052737"/>
            <a:ext cx="5149662" cy="42484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5736" y="3533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EFI &amp; SOT Forecast from 18.11.2016/00UTC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" r="4361"/>
          <a:stretch/>
        </p:blipFill>
        <p:spPr>
          <a:xfrm>
            <a:off x="5148064" y="332656"/>
            <a:ext cx="3816424" cy="2911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5" t="12021" r="6445" b="3832"/>
          <a:stretch/>
        </p:blipFill>
        <p:spPr>
          <a:xfrm>
            <a:off x="5264270" y="3992041"/>
            <a:ext cx="3672408" cy="2461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5923" r="17870" b="4588"/>
          <a:stretch/>
        </p:blipFill>
        <p:spPr>
          <a:xfrm>
            <a:off x="33802" y="0"/>
            <a:ext cx="4610206" cy="38610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5923" r="18815" b="4588"/>
          <a:stretch/>
        </p:blipFill>
        <p:spPr>
          <a:xfrm>
            <a:off x="4717710" y="2998396"/>
            <a:ext cx="4414452" cy="3791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56490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2016-11-18 12UTC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62646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Z500 EM and spread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4800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MSLP EM and spread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/>
          <a:stretch/>
        </p:blipFill>
        <p:spPr>
          <a:xfrm>
            <a:off x="2843808" y="0"/>
            <a:ext cx="5668527" cy="36004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21951" r="6530" b="3252"/>
          <a:stretch/>
        </p:blipFill>
        <p:spPr>
          <a:xfrm>
            <a:off x="2843808" y="3498539"/>
            <a:ext cx="5519113" cy="3359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27294" r="5586" b="3252"/>
          <a:stretch/>
        </p:blipFill>
        <p:spPr>
          <a:xfrm>
            <a:off x="1547664" y="7869"/>
            <a:ext cx="6117911" cy="33843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9761" b="4587"/>
          <a:stretch/>
        </p:blipFill>
        <p:spPr>
          <a:xfrm>
            <a:off x="131975" y="3466634"/>
            <a:ext cx="4007977" cy="33913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7258" r="18815" b="4587"/>
          <a:stretch/>
        </p:blipFill>
        <p:spPr>
          <a:xfrm>
            <a:off x="4932040" y="3392246"/>
            <a:ext cx="4139952" cy="345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598"/>
            <a:ext cx="9144000" cy="6528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512"/>
            <a:ext cx="9144000" cy="58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5259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9046"/>
            <a:ext cx="4536504" cy="64089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820" y="449046"/>
            <a:ext cx="4536504" cy="6408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32761</TotalTime>
  <Words>573</Words>
  <Application>Microsoft Office PowerPoint</Application>
  <PresentationFormat>On-screen Show (4:3)</PresentationFormat>
  <Paragraphs>172</Paragraphs>
  <Slides>203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203</vt:i4>
      </vt:variant>
    </vt:vector>
  </HeadingPairs>
  <TitlesOfParts>
    <vt:vector size="211" baseType="lpstr">
      <vt:lpstr>ＭＳ Ｐゴシック</vt:lpstr>
      <vt:lpstr>Arial</vt:lpstr>
      <vt:lpstr>Arial Black</vt:lpstr>
      <vt:lpstr>Calibri</vt:lpstr>
      <vt:lpstr>Helvetica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Flow dependence of forecast errors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mo3</dc:creator>
  <cp:lastModifiedBy>Mohamed Dahoui</cp:lastModifiedBy>
  <cp:revision>474</cp:revision>
  <cp:lastPrinted>2017-02-07T09:04:47Z</cp:lastPrinted>
  <dcterms:created xsi:type="dcterms:W3CDTF">2016-02-01T00:22:57Z</dcterms:created>
  <dcterms:modified xsi:type="dcterms:W3CDTF">2017-02-07T15:01:05Z</dcterms:modified>
</cp:coreProperties>
</file>