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6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8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9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10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11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  <p:sldMasterId id="2147483671" r:id="rId2"/>
    <p:sldMasterId id="2147483680" r:id="rId3"/>
    <p:sldMasterId id="2147483689" r:id="rId4"/>
    <p:sldMasterId id="2147483697" r:id="rId5"/>
    <p:sldMasterId id="2147483705" r:id="rId6"/>
    <p:sldMasterId id="2147483713" r:id="rId7"/>
    <p:sldMasterId id="2147483730" r:id="rId8"/>
    <p:sldMasterId id="2147483738" r:id="rId9"/>
    <p:sldMasterId id="2147483746" r:id="rId10"/>
    <p:sldMasterId id="2147483757" r:id="rId11"/>
    <p:sldMasterId id="2147483768" r:id="rId12"/>
  </p:sldMasterIdLst>
  <p:notesMasterIdLst>
    <p:notesMasterId r:id="rId20"/>
  </p:notesMasterIdLst>
  <p:handoutMasterIdLst>
    <p:handoutMasterId r:id="rId21"/>
  </p:handoutMasterIdLst>
  <p:sldIdLst>
    <p:sldId id="266" r:id="rId13"/>
    <p:sldId id="701" r:id="rId14"/>
    <p:sldId id="697" r:id="rId15"/>
    <p:sldId id="698" r:id="rId16"/>
    <p:sldId id="703" r:id="rId17"/>
    <p:sldId id="699" r:id="rId18"/>
    <p:sldId id="700" r:id="rId19"/>
  </p:sldIdLst>
  <p:sldSz cx="9144000" cy="5143500" type="screen16x9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belle Guillory" initials="A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C8A"/>
    <a:srgbClr val="006CA8"/>
    <a:srgbClr val="F09E3E"/>
    <a:srgbClr val="219E38"/>
    <a:srgbClr val="5AC4DD"/>
    <a:srgbClr val="254090"/>
    <a:srgbClr val="F31B1E"/>
    <a:srgbClr val="FF7E79"/>
    <a:srgbClr val="FFD0FF"/>
    <a:srgbClr val="6F50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3681" autoAdjust="0"/>
  </p:normalViewPr>
  <p:slideViewPr>
    <p:cSldViewPr>
      <p:cViewPr varScale="1">
        <p:scale>
          <a:sx n="114" d="100"/>
          <a:sy n="114" d="100"/>
        </p:scale>
        <p:origin x="456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52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E81E65-FE37-0C4E-A1BF-AB3E550E1F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64E3CF-8ACC-0941-97FD-714E90B20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03374-FFCE-9E47-86D7-FC44E7E2C333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EEFDF6-5065-5040-818E-F77B69646A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B1F911-23D1-7A45-B275-4BA9661DA9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68957-60BD-2A47-845D-A6443FE9C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15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2CD7E-4193-46CB-8698-CB3797083196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37BDE-1E16-4497-8123-4D9E05ECC3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10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37BDE-1E16-4497-8123-4D9E05ECC3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85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14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8.tiff"/><Relationship Id="rId5" Type="http://schemas.openxmlformats.org/officeDocument/2006/relationships/image" Target="../media/image7.png"/><Relationship Id="rId10" Type="http://schemas.openxmlformats.org/officeDocument/2006/relationships/image" Target="../media/image2.tiff"/><Relationship Id="rId4" Type="http://schemas.openxmlformats.org/officeDocument/2006/relationships/image" Target="../media/image8.png"/><Relationship Id="rId9" Type="http://schemas.openxmlformats.org/officeDocument/2006/relationships/image" Target="../media/image31.tif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tif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tif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tif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tif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35.jpe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39.png"/><Relationship Id="rId4" Type="http://schemas.openxmlformats.org/officeDocument/2006/relationships/image" Target="../media/image7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8.png"/><Relationship Id="rId4" Type="http://schemas.openxmlformats.org/officeDocument/2006/relationships/image" Target="../media/image40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Master" Target="../slideMasters/slideMaster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Master" Target="../slideMasters/slideMaster10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Master" Target="../slideMasters/slideMaster10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9.jpe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50.png"/><Relationship Id="rId4" Type="http://schemas.openxmlformats.org/officeDocument/2006/relationships/image" Target="../media/image7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Master" Target="../slideMasters/slideMaster10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10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Master" Target="../slideMasters/slideMaster10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2.tiff"/><Relationship Id="rId5" Type="http://schemas.openxmlformats.org/officeDocument/2006/relationships/image" Target="../media/image35.jpeg"/><Relationship Id="rId4" Type="http://schemas.openxmlformats.org/officeDocument/2006/relationships/image" Target="../media/image7.png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12.xml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Master" Target="../slideMasters/slideMaster1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Master" Target="../slideMasters/slideMaster12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6.png"/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-4720" y="0"/>
            <a:ext cx="2084906" cy="516403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46" y="0"/>
            <a:ext cx="2102132" cy="51435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-21945" y="-1"/>
            <a:ext cx="2102132" cy="516403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13" name="Picture 2" descr="S:\F15015_Copernicus\3_Work\330_Work-in-process\Logos_icons\Accestodata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73" y="118278"/>
            <a:ext cx="541005" cy="54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038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2"/>
            <a:ext cx="2106504" cy="5175269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-21945" y="-3"/>
            <a:ext cx="2102132" cy="516404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202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rgbClr val="0B6192"/>
                </a:solidFill>
              </a:rPr>
              <a:t>Marine </a:t>
            </a:r>
          </a:p>
          <a:p>
            <a:pPr algn="ctr"/>
            <a:r>
              <a:rPr lang="es-ES" sz="1000" b="1" dirty="0">
                <a:solidFill>
                  <a:srgbClr val="0B6192"/>
                </a:solidFill>
              </a:rPr>
              <a:t>Monitoring</a:t>
            </a:r>
            <a:endParaRPr lang="en-US" sz="1000" b="1" dirty="0">
              <a:solidFill>
                <a:srgbClr val="0B6192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7949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B6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Subtitle 2"/>
          <p:cNvSpPr>
            <a:spLocks noGrp="1"/>
          </p:cNvSpPr>
          <p:nvPr>
            <p:ph type="subTitle" idx="13"/>
          </p:nvPr>
        </p:nvSpPr>
        <p:spPr>
          <a:xfrm>
            <a:off x="2555041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6512" y="1322672"/>
            <a:ext cx="2747277" cy="288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9212" y="-20538"/>
            <a:ext cx="1877256" cy="51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itle 1"/>
          <p:cNvSpPr txBox="1">
            <a:spLocks/>
          </p:cNvSpPr>
          <p:nvPr userDrawn="1"/>
        </p:nvSpPr>
        <p:spPr>
          <a:xfrm>
            <a:off x="2555041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478516" y="3723878"/>
            <a:ext cx="1717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Marine Monitoring</a:t>
            </a:r>
            <a:endParaRPr lang="en-US" sz="1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125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6" name="Group 15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87890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6990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663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6" name="Group 15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146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584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5972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5410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87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4" name="Group 13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335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-92546"/>
            <a:ext cx="2270024" cy="5267814"/>
          </a:xfrm>
          <a:prstGeom prst="rect">
            <a:avLst/>
          </a:prstGeom>
        </p:spPr>
      </p:pic>
      <p:grpSp>
        <p:nvGrpSpPr>
          <p:cNvPr id="18" name="Group 17"/>
          <p:cNvGrpSpPr/>
          <p:nvPr userDrawn="1"/>
        </p:nvGrpSpPr>
        <p:grpSpPr>
          <a:xfrm>
            <a:off x="-30511" y="-92546"/>
            <a:ext cx="2298483" cy="5426174"/>
            <a:chOff x="-140429" y="-46112"/>
            <a:chExt cx="2298483" cy="5282158"/>
          </a:xfrm>
        </p:grpSpPr>
        <p:sp>
          <p:nvSpPr>
            <p:cNvPr id="19" name="Rectangle 18"/>
            <p:cNvSpPr/>
            <p:nvPr userDrawn="1"/>
          </p:nvSpPr>
          <p:spPr>
            <a:xfrm>
              <a:off x="-108520" y="969"/>
              <a:ext cx="2266574" cy="5235077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140429" y="-46112"/>
              <a:ext cx="2298483" cy="5189612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81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9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6" name="Straight Connector 15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59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9490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25474" y="-4537"/>
            <a:ext cx="9144000" cy="5143500"/>
          </a:xfrm>
          <a:prstGeom prst="rect">
            <a:avLst/>
          </a:prstGeom>
          <a:solidFill>
            <a:srgbClr val="B0BF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2636031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3"/>
          </p:nvPr>
        </p:nvSpPr>
        <p:spPr>
          <a:xfrm>
            <a:off x="2636031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170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1470422"/>
            <a:ext cx="2409911" cy="252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76"/>
          <a:stretch/>
        </p:blipFill>
        <p:spPr bwMode="auto">
          <a:xfrm>
            <a:off x="7260856" y="-4537"/>
            <a:ext cx="1883144" cy="51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582712" y="3363838"/>
            <a:ext cx="2189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Land</a:t>
            </a:r>
            <a:r>
              <a:rPr lang="es-ES" sz="1100" b="0" dirty="0">
                <a:solidFill>
                  <a:schemeClr val="bg1"/>
                </a:solidFill>
              </a:rPr>
              <a:t> Monitoring</a:t>
            </a:r>
            <a:endParaRPr lang="en-US" sz="1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8125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24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866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7387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87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5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55462"/>
            <a:ext cx="7819096" cy="265172"/>
          </a:xfrm>
          <a:solidFill>
            <a:srgbClr val="B0BF27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3354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-36512" y="0"/>
            <a:ext cx="2463612" cy="5183078"/>
            <a:chOff x="-4559112" y="-241167"/>
            <a:chExt cx="2463612" cy="5183078"/>
          </a:xfrm>
        </p:grpSpPr>
        <p:pic>
          <p:nvPicPr>
            <p:cNvPr id="19" name="Picture 2" descr="S:\F15015_Copernicus\3_Work\330_Work-in-process\SC4_BackgroundMat\Visual_ID\Photos\Land_ThinkstockPhotos-544457560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3"/>
            <a:stretch/>
          </p:blipFill>
          <p:spPr bwMode="auto">
            <a:xfrm>
              <a:off x="-4533687" y="-212875"/>
              <a:ext cx="2438187" cy="5154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4559112" y="-241167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4533687" y="-212875"/>
              <a:ext cx="2438187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329" y="1062019"/>
            <a:ext cx="0" cy="3888432"/>
          </a:xfrm>
          <a:prstGeom prst="line">
            <a:avLst/>
          </a:prstGeom>
          <a:ln w="31750">
            <a:solidFill>
              <a:srgbClr val="B0BF27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-36512" y="614834"/>
            <a:ext cx="979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B0BF27"/>
                </a:solidFill>
              </a:rPr>
              <a:t>Land</a:t>
            </a:r>
            <a:r>
              <a:rPr lang="es-ES" sz="1100" b="0" dirty="0">
                <a:solidFill>
                  <a:srgbClr val="B0BF27"/>
                </a:solidFill>
              </a:rPr>
              <a:t> Monitoring</a:t>
            </a:r>
            <a:endParaRPr lang="en-US" sz="1100" b="0" dirty="0">
              <a:solidFill>
                <a:srgbClr val="B0BF27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73" y="23354"/>
            <a:ext cx="816421" cy="66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70811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Connector 23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3160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Connector 13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75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75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7281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AA7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2593876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3"/>
          </p:nvPr>
        </p:nvSpPr>
        <p:spPr>
          <a:xfrm>
            <a:off x="2593876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4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9036" y="1288306"/>
            <a:ext cx="2454145" cy="261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758598" y="3390260"/>
            <a:ext cx="185502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Emergency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>
                <a:solidFill>
                  <a:schemeClr val="bg1"/>
                </a:solidFill>
              </a:rPr>
              <a:t>Management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2051" name="Picture 3" descr="C:\Users\Designer\Desktop\PRESENTATION COPERNICUS\foto3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164" y="0"/>
            <a:ext cx="2099054" cy="51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5933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Connector 16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2665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Connector 18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75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75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917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63921"/>
          </a:xfrm>
          <a:solidFill>
            <a:srgbClr val="FAA741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2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Connector 22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2277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Designer\Desktop\PRESENTATION COPERNICUS\FOTO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678" y="-36863"/>
            <a:ext cx="2415629" cy="521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029" y="65605"/>
            <a:ext cx="803761" cy="622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Connector 19"/>
          <p:cNvCxnSpPr/>
          <p:nvPr userDrawn="1"/>
        </p:nvCxnSpPr>
        <p:spPr>
          <a:xfrm>
            <a:off x="468615" y="1062019"/>
            <a:ext cx="0" cy="3888432"/>
          </a:xfrm>
          <a:prstGeom prst="line">
            <a:avLst/>
          </a:prstGeom>
          <a:ln w="31750">
            <a:solidFill>
              <a:srgbClr val="FAA741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 userDrawn="1"/>
        </p:nvSpPr>
        <p:spPr>
          <a:xfrm>
            <a:off x="-36512" y="630106"/>
            <a:ext cx="102264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6">
                    <a:lumMod val="50000"/>
                  </a:schemeClr>
                </a:solidFill>
              </a:rPr>
              <a:t>Emergency</a:t>
            </a:r>
            <a:endParaRPr lang="es-ES" sz="1100" b="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6">
                    <a:lumMod val="50000"/>
                  </a:schemeClr>
                </a:solidFill>
              </a:rPr>
              <a:t>Management</a:t>
            </a:r>
            <a:endParaRPr lang="en-US" sz="1100" b="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90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596" y="251"/>
            <a:ext cx="1916102" cy="51435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7223596" y="0"/>
            <a:ext cx="1728192" cy="5143500"/>
          </a:xfrm>
          <a:prstGeom prst="rect">
            <a:avLst/>
          </a:prstGeom>
          <a:gradFill flip="none" rotWithShape="1">
            <a:gsLst>
              <a:gs pos="4000">
                <a:schemeClr val="accent1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569823" y="2571750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569823" y="317393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7" name="Picture 3" descr="S:\F15015_Copernicus\3_Work\330_Work-in-process\Logos_icons\User Uptake_blanc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6" y="902657"/>
            <a:ext cx="2821221" cy="282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723496" y="3723878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Data Access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8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157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28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oup 28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0" name="Rectangle 29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6777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2" name="Group 11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14" name="Rectangle 13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8808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62C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6278" y="0"/>
            <a:ext cx="184839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218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98600" y="509458"/>
            <a:ext cx="3168352" cy="371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204713" y="3507854"/>
            <a:ext cx="236172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b="0" dirty="0">
                <a:solidFill>
                  <a:schemeClr val="bg1"/>
                </a:solidFill>
              </a:rPr>
              <a:t>Atmosphere</a:t>
            </a:r>
            <a:r>
              <a:rPr lang="es-ES" sz="1400" b="0" baseline="0" dirty="0">
                <a:solidFill>
                  <a:schemeClr val="bg1"/>
                </a:solidFill>
              </a:rPr>
              <a:t> </a:t>
            </a:r>
            <a:r>
              <a:rPr lang="es-ES" sz="1400" b="0" dirty="0">
                <a:solidFill>
                  <a:schemeClr val="bg1"/>
                </a:solidFill>
              </a:rPr>
              <a:t>Monitoring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931866" y="4408134"/>
            <a:ext cx="8334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 err="1">
                <a:solidFill>
                  <a:schemeClr val="bg1"/>
                </a:solidFill>
              </a:rPr>
              <a:t>Copernicus</a:t>
            </a:r>
            <a:r>
              <a:rPr lang="es-ES" sz="800" dirty="0">
                <a:solidFill>
                  <a:schemeClr val="bg1"/>
                </a:solidFill>
              </a:rPr>
              <a:t> EU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4931866" y="4778714"/>
            <a:ext cx="8334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 err="1">
                <a:solidFill>
                  <a:schemeClr val="bg1"/>
                </a:solidFill>
              </a:rPr>
              <a:t>Copernicus</a:t>
            </a:r>
            <a:r>
              <a:rPr lang="es-ES" sz="800" dirty="0">
                <a:solidFill>
                  <a:schemeClr val="bg1"/>
                </a:solidFill>
              </a:rPr>
              <a:t> EU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6129009" y="4785989"/>
            <a:ext cx="10834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1"/>
                </a:solidFill>
              </a:rPr>
              <a:t>www.copernicus.eu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129009" y="4416786"/>
            <a:ext cx="8334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 err="1">
                <a:solidFill>
                  <a:schemeClr val="bg1"/>
                </a:solidFill>
              </a:rPr>
              <a:t>Copernicus</a:t>
            </a:r>
            <a:r>
              <a:rPr lang="es-ES" sz="800" dirty="0">
                <a:solidFill>
                  <a:schemeClr val="bg1"/>
                </a:solidFill>
              </a:rPr>
              <a:t> EU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854971" y="4760436"/>
            <a:ext cx="252000" cy="25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371950"/>
            <a:ext cx="287858" cy="28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674" y="4364677"/>
            <a:ext cx="297398" cy="36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653328" y="4743865"/>
            <a:ext cx="288475" cy="28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0">
            <a:biLevel thresh="25000"/>
          </a:blip>
          <a:stretch>
            <a:fillRect/>
          </a:stretch>
        </p:blipFill>
        <p:spPr>
          <a:xfrm>
            <a:off x="2771800" y="4811834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8055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24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oup 28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0" name="Rectangle 29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2821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oup 17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353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3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" name="Group 30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32" name="Rectangle 31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32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46286"/>
            <a:ext cx="7819096" cy="288032"/>
          </a:xfrm>
          <a:solidFill>
            <a:srgbClr val="5AC4DD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487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 userDrawn="1"/>
        </p:nvGrpSpPr>
        <p:grpSpPr>
          <a:xfrm>
            <a:off x="-140429" y="-46112"/>
            <a:ext cx="2298483" cy="5282158"/>
            <a:chOff x="-140429" y="-46112"/>
            <a:chExt cx="2298483" cy="5282158"/>
          </a:xfrm>
        </p:grpSpPr>
        <p:pic>
          <p:nvPicPr>
            <p:cNvPr id="2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08520" y="-46112"/>
              <a:ext cx="2266574" cy="518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" name="Group 27"/>
            <p:cNvGrpSpPr/>
            <p:nvPr userDrawn="1"/>
          </p:nvGrpSpPr>
          <p:grpSpPr>
            <a:xfrm>
              <a:off x="-140429" y="-46112"/>
              <a:ext cx="2298483" cy="5282158"/>
              <a:chOff x="-140429" y="-46112"/>
              <a:chExt cx="2298483" cy="5282158"/>
            </a:xfrm>
          </p:grpSpPr>
          <p:sp>
            <p:nvSpPr>
              <p:cNvPr id="29" name="Rectangle 28"/>
              <p:cNvSpPr/>
              <p:nvPr userDrawn="1"/>
            </p:nvSpPr>
            <p:spPr>
              <a:xfrm>
                <a:off x="-108520" y="969"/>
                <a:ext cx="2266574" cy="5235077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-140429" y="-46112"/>
                <a:ext cx="2298483" cy="5189612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71540" y="1062019"/>
            <a:ext cx="0" cy="3888432"/>
          </a:xfrm>
          <a:prstGeom prst="line">
            <a:avLst/>
          </a:prstGeom>
          <a:ln w="31750">
            <a:solidFill>
              <a:srgbClr val="5A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35496" y="614834"/>
            <a:ext cx="95064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accent5">
                    <a:lumMod val="75000"/>
                  </a:schemeClr>
                </a:solidFill>
              </a:rPr>
              <a:t>Atmosphere</a:t>
            </a:r>
            <a:endParaRPr lang="es-ES" sz="1100" b="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s-ES" sz="1100" b="0" dirty="0">
                <a:solidFill>
                  <a:schemeClr val="accent5">
                    <a:lumMod val="75000"/>
                  </a:schemeClr>
                </a:solidFill>
              </a:rPr>
              <a:t>Monitoring</a:t>
            </a:r>
            <a:endParaRPr lang="en-US" sz="11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253" y="42236"/>
            <a:ext cx="693115" cy="652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4821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34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929666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64542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602384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7" y="-11268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4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Climate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Change</a:t>
            </a:r>
            <a:endParaRPr lang="en-US" sz="11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889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S:\F15015_Copernicus\3_Work\330_Work-in-process\SC4_BackgroundMat\Visual_ID\Photos\Po_River_Ital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-11410" y="-545"/>
            <a:ext cx="2077082" cy="51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 userDrawn="1"/>
        </p:nvSpPr>
        <p:spPr>
          <a:xfrm>
            <a:off x="3103" y="-92545"/>
            <a:ext cx="2077083" cy="52565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-4720" y="0"/>
            <a:ext cx="2084906" cy="516403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74942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13" name="Picture 2" descr="S:\F15015_Copernicus\3_Work\330_Work-in-process\Logos_icons\Accestodata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73" y="118278"/>
            <a:ext cx="541005" cy="541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3298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88525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597596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19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626053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b="0" dirty="0" err="1">
                  <a:solidFill>
                    <a:srgbClr val="941333"/>
                  </a:solidFill>
                </a:rPr>
                <a:t>Climate</a:t>
              </a:r>
              <a:endParaRPr lang="es-ES" sz="1100" b="0" dirty="0">
                <a:solidFill>
                  <a:srgbClr val="941333"/>
                </a:solidFill>
              </a:endParaRPr>
            </a:p>
            <a:p>
              <a:r>
                <a:rPr lang="es-ES" sz="1100" b="0" dirty="0" err="1">
                  <a:solidFill>
                    <a:srgbClr val="941333"/>
                  </a:solidFill>
                </a:rPr>
                <a:t>Change</a:t>
              </a:r>
              <a:endParaRPr lang="en-US" sz="1100" b="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594000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-19239" y="-12685"/>
            <a:ext cx="2463883" cy="5176972"/>
            <a:chOff x="-2604708" y="-1040096"/>
            <a:chExt cx="2463883" cy="5176972"/>
          </a:xfrm>
        </p:grpSpPr>
        <p:pic>
          <p:nvPicPr>
            <p:cNvPr id="21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2604436" y="-1028650"/>
              <a:ext cx="2002973" cy="5138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 userDrawn="1"/>
          </p:nvSpPr>
          <p:spPr>
            <a:xfrm>
              <a:off x="-2604436" y="-1013193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-2604708" y="-1040096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406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578683"/>
                </a:solidFill>
              </a:rPr>
              <a:t>Security</a:t>
            </a:r>
            <a:endParaRPr lang="en-US" sz="1100" b="0" dirty="0">
              <a:solidFill>
                <a:srgbClr val="578683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7853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786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pPr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2602384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pic>
        <p:nvPicPr>
          <p:cNvPr id="13314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9853" y="1937973"/>
            <a:ext cx="2061385" cy="176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1018177" y="3710205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Security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6" t="16406" r="27978" b="9049"/>
          <a:stretch/>
        </p:blipFill>
        <p:spPr bwMode="auto">
          <a:xfrm>
            <a:off x="7195187" y="0"/>
            <a:ext cx="1951417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769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16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 userDrawn="1">
            <p:ph sz="half" idx="1"/>
          </p:nvPr>
        </p:nvSpPr>
        <p:spPr>
          <a:xfrm>
            <a:off x="1022920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5076056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083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578683"/>
                </a:solidFill>
              </a:rPr>
              <a:t>Security</a:t>
            </a:r>
            <a:endParaRPr lang="en-US" sz="1100" b="0" dirty="0">
              <a:solidFill>
                <a:srgbClr val="578683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0100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19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578683"/>
          </a:solidFill>
          <a:ln>
            <a:noFill/>
          </a:ln>
        </p:spPr>
        <p:txBody>
          <a:bodyPr>
            <a:noAutofit/>
          </a:bodyPr>
          <a:lstStyle>
            <a:lvl1pPr algn="l">
              <a:defRPr sz="1800" b="0" spc="700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433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3103" y="-92545"/>
            <a:ext cx="2077083" cy="52565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4720" y="0"/>
            <a:ext cx="2084906" cy="516403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943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-38100" y="12576"/>
            <a:ext cx="2482389" cy="5170484"/>
            <a:chOff x="9658589" y="-81666"/>
            <a:chExt cx="2482389" cy="5170484"/>
          </a:xfrm>
        </p:grpSpPr>
        <p:pic>
          <p:nvPicPr>
            <p:cNvPr id="20" name="Picture 3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856" t="16406" r="27978" b="9049"/>
            <a:stretch/>
          </p:blipFill>
          <p:spPr bwMode="auto">
            <a:xfrm>
              <a:off x="9677367" y="-81666"/>
              <a:ext cx="1951417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 userDrawn="1"/>
          </p:nvSpPr>
          <p:spPr>
            <a:xfrm>
              <a:off x="9658589" y="-81389"/>
              <a:ext cx="2438852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9677367" y="-61251"/>
              <a:ext cx="2463611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3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2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22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71539" y="876444"/>
            <a:ext cx="0" cy="4074007"/>
          </a:xfrm>
          <a:prstGeom prst="line">
            <a:avLst/>
          </a:prstGeom>
          <a:ln w="31750">
            <a:solidFill>
              <a:srgbClr val="57868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-33073"/>
            <a:ext cx="767245" cy="80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132904" y="640234"/>
            <a:ext cx="1022649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100" b="0" dirty="0">
                <a:solidFill>
                  <a:srgbClr val="2C4442"/>
                </a:solidFill>
              </a:rPr>
              <a:t>Security</a:t>
            </a:r>
            <a:endParaRPr lang="en-US" sz="1100" b="0" dirty="0">
              <a:solidFill>
                <a:srgbClr val="2C44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045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1026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9" name="Straight Connector 8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7634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1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1949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627784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6277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600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31" y="965601"/>
            <a:ext cx="3528396" cy="249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683568" y="2598172"/>
            <a:ext cx="1623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Space</a:t>
            </a:r>
            <a:r>
              <a:rPr lang="es-ES" sz="1100" b="0" baseline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Component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2" t="462" r="31215" b="-462"/>
          <a:stretch/>
        </p:blipFill>
        <p:spPr bwMode="auto">
          <a:xfrm>
            <a:off x="7293990" y="0"/>
            <a:ext cx="1865239" cy="5162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1265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4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424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3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7827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Oval 15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4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1880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Oval 14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1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5600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-34552" y="-19050"/>
            <a:ext cx="2149624" cy="5212283"/>
            <a:chOff x="-5476811" y="-524594"/>
            <a:chExt cx="2149624" cy="5212283"/>
          </a:xfrm>
        </p:grpSpPr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74" t="-337" r="22574" b="337"/>
            <a:stretch/>
          </p:blipFill>
          <p:spPr bwMode="auto">
            <a:xfrm>
              <a:off x="-5460787" y="-524594"/>
              <a:ext cx="2133600" cy="519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Rectangle 27"/>
            <p:cNvSpPr/>
            <p:nvPr userDrawn="1"/>
          </p:nvSpPr>
          <p:spPr>
            <a:xfrm>
              <a:off x="-5476811" y="-524594"/>
              <a:ext cx="2149624" cy="515006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-5462053" y="-505544"/>
              <a:ext cx="2134866" cy="5193233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Oval 18"/>
          <p:cNvSpPr/>
          <p:nvPr userDrawn="1"/>
        </p:nvSpPr>
        <p:spPr>
          <a:xfrm>
            <a:off x="168363" y="112960"/>
            <a:ext cx="531980" cy="5299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60068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 userDrawn="1"/>
        </p:nvSpPr>
        <p:spPr>
          <a:xfrm>
            <a:off x="11291" y="622330"/>
            <a:ext cx="87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Space</a:t>
            </a:r>
            <a:endParaRPr lang="es-ES" sz="1100" b="0" dirty="0">
              <a:solidFill>
                <a:srgbClr val="25408F"/>
              </a:solidFill>
            </a:endParaRPr>
          </a:p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Component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24" name="Picture 2" descr="S:\F15015_Copernicus\3_Work\330_Work-in-process\SC4_BackgroundMat\PPT\item Copernicus\Satellite\Satellite\satellite_Artboard 5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402"/>
            <a:ext cx="549227" cy="3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18197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428" y="0"/>
            <a:ext cx="2220615" cy="517857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21945" y="-1"/>
            <a:ext cx="2102132" cy="517857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35837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93162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8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0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6749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316" y="-92546"/>
            <a:ext cx="2666236" cy="525891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6802308" y="-2655"/>
            <a:ext cx="2810252" cy="5169026"/>
          </a:xfrm>
          <a:prstGeom prst="rect">
            <a:avLst/>
          </a:prstGeom>
          <a:gradFill flip="none" rotWithShape="1">
            <a:gsLst>
              <a:gs pos="4000">
                <a:schemeClr val="accent1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569823" y="2578909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567591" y="3139545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053" name="Picture 5" descr="S:\F15015_Copernicus\3_Work\330_Work-in-process\Logos_icons\UserUptake_blanc-01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2355"/>
            <a:ext cx="2990300" cy="299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556872" y="3363838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chemeClr val="bg1"/>
                </a:solidFill>
              </a:rPr>
              <a:t>User</a:t>
            </a:r>
            <a:r>
              <a:rPr lang="es-ES" sz="1100" b="0" dirty="0">
                <a:solidFill>
                  <a:schemeClr val="bg1"/>
                </a:solidFill>
              </a:rPr>
              <a:t> </a:t>
            </a:r>
            <a:r>
              <a:rPr lang="es-ES" sz="1100" b="0" dirty="0" err="1">
                <a:solidFill>
                  <a:schemeClr val="bg1"/>
                </a:solidFill>
              </a:rPr>
              <a:t>Uptake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9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42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58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123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0126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7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0003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1062019"/>
            <a:ext cx="0" cy="3888432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107504" y="614834"/>
            <a:ext cx="609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 err="1">
                <a:solidFill>
                  <a:srgbClr val="25408F"/>
                </a:solidFill>
              </a:rPr>
              <a:t>User</a:t>
            </a:r>
            <a:r>
              <a:rPr lang="es-ES" sz="1100" b="0" dirty="0">
                <a:solidFill>
                  <a:srgbClr val="25408F"/>
                </a:solidFill>
              </a:rPr>
              <a:t> </a:t>
            </a:r>
            <a:r>
              <a:rPr lang="es-ES" sz="1100" b="0" dirty="0" err="1">
                <a:solidFill>
                  <a:srgbClr val="25408F"/>
                </a:solidFill>
              </a:rPr>
              <a:t>Uptake</a:t>
            </a:r>
            <a:endParaRPr lang="en-US" sz="1100" b="0" dirty="0">
              <a:solidFill>
                <a:srgbClr val="25408F"/>
              </a:solidFill>
            </a:endParaRPr>
          </a:p>
        </p:txBody>
      </p:sp>
      <p:pic>
        <p:nvPicPr>
          <p:cNvPr id="12" name="Picture 2" descr="S:\F15015_Copernicus\3_Work\330_Work-in-process\Logos_icons\UserUptake_negatif-01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3" y="90699"/>
            <a:ext cx="557871" cy="557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7443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6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angle 27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9" name="Straight Connector 8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18" name="Oval 17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97341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8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28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0" name="Oval 19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314454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S:\F15015_Copernicus\3_Work\330_Work-in-process\SC4_BackgroundMat\Visual_ID\Photos\InSitu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58"/>
          <a:stretch/>
        </p:blipFill>
        <p:spPr bwMode="auto">
          <a:xfrm>
            <a:off x="7293990" y="-41746"/>
            <a:ext cx="1862585" cy="519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2581176" y="2572001"/>
            <a:ext cx="4678288" cy="560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Title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2581176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30928" y="3462268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chemeClr val="bg1"/>
                </a:solidFill>
              </a:rPr>
              <a:t>In</a:t>
            </a:r>
            <a:r>
              <a:rPr lang="es-ES" sz="1100" b="0" baseline="0" dirty="0">
                <a:solidFill>
                  <a:schemeClr val="bg1"/>
                </a:solidFill>
              </a:rPr>
              <a:t> situ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 userDrawn="1"/>
        </p:nvGrpSpPr>
        <p:grpSpPr>
          <a:xfrm>
            <a:off x="603940" y="1541238"/>
            <a:ext cx="1728192" cy="1784190"/>
            <a:chOff x="-1692696" y="827409"/>
            <a:chExt cx="1728192" cy="1784190"/>
          </a:xfrm>
        </p:grpSpPr>
        <p:pic>
          <p:nvPicPr>
            <p:cNvPr id="2" name="Picture 2"/>
            <p:cNvPicPr>
              <a:picLocks noChangeAspect="1" noChangeArrowheads="1"/>
            </p:cNvPicPr>
            <p:nvPr userDrawn="1"/>
          </p:nvPicPr>
          <p:blipFill>
            <a:blip r:embed="rId5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19762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30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Box 23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8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896026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 17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727494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33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05979"/>
            <a:ext cx="7819096" cy="277539"/>
          </a:xfrm>
          <a:solidFill>
            <a:srgbClr val="B751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Box 22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5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436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-11410" y="-11063"/>
            <a:ext cx="2091596" cy="5160587"/>
            <a:chOff x="-2916832" y="-200722"/>
            <a:chExt cx="2091596" cy="5160587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-2916832" y="-200722"/>
              <a:ext cx="2091596" cy="5157838"/>
              <a:chOff x="-3291385" y="112960"/>
              <a:chExt cx="2091596" cy="5157838"/>
            </a:xfrm>
          </p:grpSpPr>
          <p:pic>
            <p:nvPicPr>
              <p:cNvPr id="20" name="Picture 2" descr="S:\F15015_Copernicus\3_Work\330_Work-in-process\SC4_BackgroundMat\Visual_ID\Photos\Po_River_Italy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rot="10800000">
                <a:off x="-3291385" y="123478"/>
                <a:ext cx="2077082" cy="5147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Rectangle 20"/>
              <p:cNvSpPr/>
              <p:nvPr userDrawn="1"/>
            </p:nvSpPr>
            <p:spPr>
              <a:xfrm>
                <a:off x="-3276872" y="112960"/>
                <a:ext cx="2077083" cy="515006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-2910142" y="-190204"/>
              <a:ext cx="2084906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7494"/>
            <a:ext cx="7819096" cy="288032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2" descr="S:\F15015_Copernicus\3_Work\330_Work-in-process\SC4_BackgroundMat\PPT\item Copernicus\Big dat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3478"/>
            <a:ext cx="817912" cy="57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Connector 21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84896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36512" y="-20538"/>
            <a:ext cx="2808312" cy="5175913"/>
            <a:chOff x="-3432453" y="-181390"/>
            <a:chExt cx="2622202" cy="5144541"/>
          </a:xfrm>
        </p:grpSpPr>
        <p:pic>
          <p:nvPicPr>
            <p:cNvPr id="29" name="Picture 2" descr="S:\F15015_Copernicus\3_Work\330_Work-in-process\SC4_BackgroundMat\Visual_ID\Photos\InSitu_centro nazionale ricerca itlian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3426451" y="-181390"/>
              <a:ext cx="2207251" cy="5143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Rectangle 29"/>
            <p:cNvSpPr/>
            <p:nvPr userDrawn="1"/>
          </p:nvSpPr>
          <p:spPr>
            <a:xfrm>
              <a:off x="-3432453" y="-181390"/>
              <a:ext cx="2622202" cy="513184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-3425440" y="-168690"/>
              <a:ext cx="2603624" cy="5131841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56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31624" y="915566"/>
            <a:ext cx="0" cy="4034885"/>
          </a:xfrm>
          <a:prstGeom prst="line">
            <a:avLst/>
          </a:prstGeom>
          <a:ln w="31750">
            <a:solidFill>
              <a:srgbClr val="B75133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145926" y="639599"/>
            <a:ext cx="609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0" dirty="0">
                <a:solidFill>
                  <a:srgbClr val="B75133"/>
                </a:solidFill>
              </a:rPr>
              <a:t>In</a:t>
            </a:r>
            <a:r>
              <a:rPr lang="es-ES" sz="1100" b="0" baseline="0" dirty="0">
                <a:solidFill>
                  <a:srgbClr val="B75133"/>
                </a:solidFill>
              </a:rPr>
              <a:t> situ</a:t>
            </a:r>
            <a:endParaRPr lang="en-US" sz="1100" b="0" dirty="0">
              <a:solidFill>
                <a:srgbClr val="B75133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159492" y="99537"/>
            <a:ext cx="545454" cy="568038"/>
          </a:xfrm>
          <a:prstGeom prst="ellipse">
            <a:avLst/>
          </a:prstGeom>
          <a:solidFill>
            <a:srgbClr val="B751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208086" y="159012"/>
            <a:ext cx="436445" cy="450588"/>
            <a:chOff x="-1692696" y="827409"/>
            <a:chExt cx="1728192" cy="1784190"/>
          </a:xfrm>
        </p:grpSpPr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92696" y="827409"/>
              <a:ext cx="1728192" cy="1784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 userDrawn="1"/>
          </p:nvSpPr>
          <p:spPr>
            <a:xfrm rot="10800000" flipV="1">
              <a:off x="-973932" y="12898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 userDrawn="1"/>
          </p:nvSpPr>
          <p:spPr>
            <a:xfrm rot="10800000" flipV="1">
              <a:off x="-973932" y="152479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 rot="10800000" flipV="1">
              <a:off x="-973932" y="1757437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 rot="10800000" flipV="1">
              <a:off x="-973932" y="1992511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 rot="10800000" flipV="1">
              <a:off x="-973932" y="2227585"/>
              <a:ext cx="121443" cy="48368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rot="10800000" flipV="1">
              <a:off x="-917974" y="1412479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>
            <a:xfrm rot="10800000" flipV="1">
              <a:off x="-917974" y="1635646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 userDrawn="1"/>
          </p:nvSpPr>
          <p:spPr>
            <a:xfrm rot="10800000" flipV="1">
              <a:off x="-917974" y="1878092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 userDrawn="1"/>
          </p:nvSpPr>
          <p:spPr>
            <a:xfrm rot="10800000" flipV="1">
              <a:off x="-917974" y="2103507"/>
              <a:ext cx="60721" cy="45719"/>
            </a:xfrm>
            <a:prstGeom prst="rect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 userDrawn="1"/>
          </p:nvSpPr>
          <p:spPr>
            <a:xfrm>
              <a:off x="-1049386" y="1244173"/>
              <a:ext cx="45719" cy="45719"/>
            </a:xfrm>
            <a:prstGeom prst="ellipse">
              <a:avLst/>
            </a:prstGeom>
            <a:solidFill>
              <a:srgbClr val="B751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80949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42" name="Straight Connector 41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err="1">
                  <a:solidFill>
                    <a:srgbClr val="941333"/>
                  </a:solidFill>
                </a:rPr>
                <a:t>Climate</a:t>
              </a:r>
              <a:endParaRPr lang="es-ES" sz="1100" dirty="0">
                <a:solidFill>
                  <a:srgbClr val="941333"/>
                </a:solidFill>
              </a:endParaRPr>
            </a:p>
            <a:p>
              <a:r>
                <a:rPr lang="es-ES" sz="1100" dirty="0" err="1">
                  <a:solidFill>
                    <a:srgbClr val="941333"/>
                  </a:solidFill>
                </a:rPr>
                <a:t>Change</a:t>
              </a:r>
              <a:endParaRPr lang="en-US" sz="1100" dirty="0">
                <a:solidFill>
                  <a:srgbClr val="941333"/>
                </a:solidFill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/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942975" y="699542"/>
            <a:ext cx="7743826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err="1">
                  <a:solidFill>
                    <a:srgbClr val="941333"/>
                  </a:solidFill>
                </a:rPr>
                <a:t>Climate</a:t>
              </a:r>
              <a:endParaRPr lang="es-ES" sz="1100" dirty="0">
                <a:solidFill>
                  <a:srgbClr val="941333"/>
                </a:solidFill>
              </a:endParaRPr>
            </a:p>
            <a:p>
              <a:r>
                <a:rPr lang="es-ES" sz="1100" dirty="0" err="1">
                  <a:solidFill>
                    <a:srgbClr val="941333"/>
                  </a:solidFill>
                </a:rPr>
                <a:t>Change</a:t>
              </a:r>
              <a:endParaRPr lang="en-US" sz="1100" dirty="0">
                <a:solidFill>
                  <a:srgbClr val="941333"/>
                </a:solidFill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/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94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ubtitle 2"/>
          <p:cNvSpPr>
            <a:spLocks noGrp="1"/>
          </p:cNvSpPr>
          <p:nvPr>
            <p:ph type="subTitle" idx="13"/>
          </p:nvPr>
        </p:nvSpPr>
        <p:spPr>
          <a:xfrm>
            <a:off x="2602384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242" name="Picture 2" descr="S:\F15015_Copernicus\3_Work\330_Work-in-process\SC4_BackgroundMat\PPT\item Copernicus\Icon-01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252536" y="1200704"/>
            <a:ext cx="3240360" cy="271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80600"/>
            <a:ext cx="769228" cy="28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036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"/>
          <a:stretch/>
        </p:blipFill>
        <p:spPr bwMode="auto">
          <a:xfrm>
            <a:off x="7291387" y="-11268"/>
            <a:ext cx="1852613" cy="5161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 userDrawn="1"/>
        </p:nvSpPr>
        <p:spPr>
          <a:xfrm>
            <a:off x="621854" y="3536429"/>
            <a:ext cx="144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dirty="0" err="1">
                <a:solidFill>
                  <a:prstClr val="white"/>
                </a:solidFill>
              </a:rPr>
              <a:t>Climate</a:t>
            </a:r>
            <a:r>
              <a:rPr lang="es-ES" sz="1100" dirty="0">
                <a:solidFill>
                  <a:prstClr val="white"/>
                </a:solidFill>
              </a:rPr>
              <a:t> </a:t>
            </a:r>
            <a:r>
              <a:rPr lang="es-ES" sz="1100" dirty="0" err="1">
                <a:solidFill>
                  <a:prstClr val="white"/>
                </a:solidFill>
              </a:rPr>
              <a:t>Change</a:t>
            </a:r>
            <a:endParaRPr lang="en-US" sz="1100" dirty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>
            <a:biLevel thresh="25000"/>
          </a:blip>
          <a:stretch>
            <a:fillRect/>
          </a:stretch>
        </p:blipFill>
        <p:spPr>
          <a:xfrm>
            <a:off x="2771800" y="4811834"/>
            <a:ext cx="823500" cy="141500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18" name="Straight Connector 17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err="1">
                  <a:solidFill>
                    <a:srgbClr val="941333"/>
                  </a:solidFill>
                </a:rPr>
                <a:t>Climate</a:t>
              </a:r>
              <a:endParaRPr lang="es-ES" sz="1100" dirty="0">
                <a:solidFill>
                  <a:srgbClr val="941333"/>
                </a:solidFill>
              </a:endParaRPr>
            </a:p>
            <a:p>
              <a:r>
                <a:rPr lang="es-ES" sz="1100" dirty="0" err="1">
                  <a:solidFill>
                    <a:srgbClr val="941333"/>
                  </a:solidFill>
                </a:rPr>
                <a:t>Change</a:t>
              </a:r>
              <a:endParaRPr lang="en-US" sz="1100" dirty="0">
                <a:solidFill>
                  <a:srgbClr val="941333"/>
                </a:solidFill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/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54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980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418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err="1">
                  <a:solidFill>
                    <a:srgbClr val="941333"/>
                  </a:solidFill>
                </a:rPr>
                <a:t>Climate</a:t>
              </a:r>
              <a:endParaRPr lang="es-ES" sz="1100" dirty="0">
                <a:solidFill>
                  <a:srgbClr val="941333"/>
                </a:solidFill>
              </a:endParaRPr>
            </a:p>
            <a:p>
              <a:r>
                <a:rPr lang="es-ES" sz="1100" dirty="0" err="1">
                  <a:solidFill>
                    <a:srgbClr val="941333"/>
                  </a:solidFill>
                </a:rPr>
                <a:t>Change</a:t>
              </a:r>
              <a:endParaRPr lang="en-US" sz="1100" dirty="0">
                <a:solidFill>
                  <a:srgbClr val="941333"/>
                </a:solidFill>
              </a:endParaRPr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/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35007"/>
            <a:ext cx="7819096" cy="277539"/>
          </a:xfrm>
          <a:solidFill>
            <a:srgbClr val="941333"/>
          </a:solidFill>
        </p:spPr>
        <p:txBody>
          <a:bodyPr>
            <a:noAutofit/>
          </a:bodyPr>
          <a:lstStyle>
            <a:lvl1pPr algn="l">
              <a:defRPr sz="1800" b="0" spc="3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20959" y="20834"/>
            <a:ext cx="878633" cy="4929617"/>
            <a:chOff x="78430" y="20834"/>
            <a:chExt cx="878633" cy="4929617"/>
          </a:xfrm>
        </p:grpSpPr>
        <p:cxnSp>
          <p:nvCxnSpPr>
            <p:cNvPr id="24" name="Straight Connector 23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 userDrawn="1"/>
          </p:nvSpPr>
          <p:spPr>
            <a:xfrm>
              <a:off x="78430" y="614834"/>
              <a:ext cx="87863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200" dirty="0" err="1">
                  <a:solidFill>
                    <a:srgbClr val="941333"/>
                  </a:solidFill>
                </a:rPr>
                <a:t>Climate</a:t>
              </a:r>
              <a:endParaRPr lang="es-ES" sz="1200" dirty="0">
                <a:solidFill>
                  <a:srgbClr val="941333"/>
                </a:solidFill>
              </a:endParaRPr>
            </a:p>
            <a:p>
              <a:pPr algn="ctr"/>
              <a:r>
                <a:rPr lang="es-ES" sz="1200" dirty="0" err="1">
                  <a:solidFill>
                    <a:srgbClr val="941333"/>
                  </a:solidFill>
                </a:rPr>
                <a:t>Change</a:t>
              </a:r>
              <a:endParaRPr lang="en-US" sz="1200" dirty="0">
                <a:solidFill>
                  <a:srgbClr val="941333"/>
                </a:solidFill>
              </a:endParaRPr>
            </a:p>
          </p:txBody>
        </p:sp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/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0" y="-8194"/>
            <a:ext cx="2323579" cy="5195022"/>
            <a:chOff x="-2988840" y="-681190"/>
            <a:chExt cx="2323579" cy="5195022"/>
          </a:xfrm>
        </p:grpSpPr>
        <p:pic>
          <p:nvPicPr>
            <p:cNvPr id="21" name="Picture 2" descr="S:\F15015_Copernicus\3_Work\330_Work-in-process\SC4_BackgroundMat\Visual_ID\Photos\Climate_change_ThinkstockPhotos-147656737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69"/>
            <a:stretch/>
          </p:blipFill>
          <p:spPr bwMode="auto">
            <a:xfrm>
              <a:off x="-2988840" y="-668610"/>
              <a:ext cx="2323578" cy="5181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 userDrawn="1"/>
          </p:nvSpPr>
          <p:spPr>
            <a:xfrm>
              <a:off x="-2978397" y="-681190"/>
              <a:ext cx="2313136" cy="51847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64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-2988840" y="-667227"/>
              <a:ext cx="2323578" cy="518105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7504" y="20834"/>
            <a:ext cx="878633" cy="4929617"/>
            <a:chOff x="164975" y="20834"/>
            <a:chExt cx="878633" cy="4929617"/>
          </a:xfrm>
        </p:grpSpPr>
        <p:cxnSp>
          <p:nvCxnSpPr>
            <p:cNvPr id="23" name="Straight Connector 22"/>
            <p:cNvCxnSpPr/>
            <p:nvPr userDrawn="1"/>
          </p:nvCxnSpPr>
          <p:spPr>
            <a:xfrm>
              <a:off x="503610" y="1062019"/>
              <a:ext cx="0" cy="3888432"/>
            </a:xfrm>
            <a:prstGeom prst="line">
              <a:avLst/>
            </a:prstGeom>
            <a:ln w="31750">
              <a:solidFill>
                <a:srgbClr val="941333">
                  <a:alpha val="8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164975" y="614834"/>
              <a:ext cx="8786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100" dirty="0" err="1">
                  <a:solidFill>
                    <a:srgbClr val="941333"/>
                  </a:solidFill>
                </a:rPr>
                <a:t>Climate</a:t>
              </a:r>
              <a:endParaRPr lang="es-ES" sz="1100" dirty="0">
                <a:solidFill>
                  <a:srgbClr val="941333"/>
                </a:solidFill>
              </a:endParaRPr>
            </a:p>
            <a:p>
              <a:r>
                <a:rPr lang="es-ES" sz="1100" dirty="0" err="1">
                  <a:solidFill>
                    <a:srgbClr val="941333"/>
                  </a:solidFill>
                </a:rPr>
                <a:t>Change</a:t>
              </a:r>
              <a:endParaRPr lang="en-US" sz="1100" dirty="0">
                <a:solidFill>
                  <a:srgbClr val="941333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5246" y="20834"/>
              <a:ext cx="662953" cy="68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/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69"/>
            <a:ext cx="9144000" cy="5142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54512" y="2572001"/>
            <a:ext cx="4678288" cy="560636"/>
          </a:xfrm>
        </p:spPr>
        <p:txBody>
          <a:bodyPr>
            <a:noAutofit/>
          </a:bodyPr>
          <a:lstStyle>
            <a:lvl1pPr algn="l">
              <a:defRPr sz="2800" b="0" spc="6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54512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3728" y="4668929"/>
            <a:ext cx="1216372" cy="410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oter Placeholder 4"/>
          <p:cNvSpPr txBox="1">
            <a:spLocks/>
          </p:cNvSpPr>
          <p:nvPr userDrawn="1"/>
        </p:nvSpPr>
        <p:spPr>
          <a:xfrm>
            <a:off x="2051720" y="4980574"/>
            <a:ext cx="1807226" cy="1709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4994756" y="4640810"/>
            <a:ext cx="2433814" cy="544493"/>
            <a:chOff x="4956128" y="4640810"/>
            <a:chExt cx="2433814" cy="544493"/>
          </a:xfrm>
        </p:grpSpPr>
        <p:sp>
          <p:nvSpPr>
            <p:cNvPr id="17" name="TextBox 16"/>
            <p:cNvSpPr txBox="1"/>
            <p:nvPr userDrawn="1"/>
          </p:nvSpPr>
          <p:spPr>
            <a:xfrm>
              <a:off x="5116727" y="4655220"/>
              <a:ext cx="986126" cy="273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700" dirty="0" err="1">
                  <a:solidFill>
                    <a:schemeClr val="bg1"/>
                  </a:solidFill>
                </a:rPr>
                <a:t>Copernicus</a:t>
              </a:r>
              <a:r>
                <a:rPr lang="es-ES" sz="700" dirty="0">
                  <a:solidFill>
                    <a:schemeClr val="bg1"/>
                  </a:solidFill>
                </a:rPr>
                <a:t> EU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5116727" y="4911334"/>
              <a:ext cx="986126" cy="273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700" dirty="0" err="1">
                  <a:solidFill>
                    <a:schemeClr val="bg1"/>
                  </a:solidFill>
                </a:rPr>
                <a:t>Copernicus</a:t>
              </a:r>
              <a:r>
                <a:rPr lang="es-ES" sz="700" dirty="0">
                  <a:solidFill>
                    <a:schemeClr val="bg1"/>
                  </a:solidFill>
                </a:rPr>
                <a:t> EU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6107978" y="4911334"/>
              <a:ext cx="1281964" cy="273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700" dirty="0">
                  <a:solidFill>
                    <a:schemeClr val="bg1"/>
                  </a:solidFill>
                </a:rPr>
                <a:t>www.copernicus.eu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>
              <a:off x="6112326" y="4655220"/>
              <a:ext cx="986126" cy="273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700" dirty="0" err="1">
                  <a:solidFill>
                    <a:schemeClr val="bg1"/>
                  </a:solidFill>
                </a:rPr>
                <a:t>Copernicus</a:t>
              </a:r>
              <a:r>
                <a:rPr lang="es-ES" sz="700" dirty="0">
                  <a:solidFill>
                    <a:schemeClr val="bg1"/>
                  </a:solidFill>
                </a:rPr>
                <a:t> EU</a:t>
              </a:r>
              <a:endParaRPr lang="en-US" sz="700" dirty="0">
                <a:solidFill>
                  <a:schemeClr val="bg1"/>
                </a:solidFill>
              </a:endParaRPr>
            </a:p>
          </p:txBody>
        </p:sp>
        <p:pic>
          <p:nvPicPr>
            <p:cNvPr id="21" name="Picture 2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2373" y="4640810"/>
              <a:ext cx="258089" cy="482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6128" y="4644461"/>
              <a:ext cx="236220" cy="469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5077784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90"/>
            <a:ext cx="9144000" cy="5142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54512" y="2572001"/>
            <a:ext cx="4678288" cy="560636"/>
          </a:xfrm>
        </p:spPr>
        <p:txBody>
          <a:bodyPr>
            <a:noAutofit/>
          </a:bodyPr>
          <a:lstStyle>
            <a:lvl1pPr algn="l">
              <a:defRPr sz="2800" b="0" spc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54512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 userDrawn="1"/>
        </p:nvSpPr>
        <p:spPr>
          <a:xfrm>
            <a:off x="2051720" y="4980574"/>
            <a:ext cx="1807226" cy="1709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2286794" y="4694692"/>
            <a:ext cx="720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 err="1">
                <a:solidFill>
                  <a:schemeClr val="bg1"/>
                </a:solidFill>
              </a:rPr>
              <a:t>Copernicus</a:t>
            </a:r>
            <a:r>
              <a:rPr lang="es-ES" sz="700" dirty="0">
                <a:solidFill>
                  <a:schemeClr val="bg1"/>
                </a:solidFill>
              </a:rPr>
              <a:t> EU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2286794" y="4881709"/>
            <a:ext cx="720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 err="1">
                <a:solidFill>
                  <a:schemeClr val="bg1"/>
                </a:solidFill>
              </a:rPr>
              <a:t>Copernicus</a:t>
            </a:r>
            <a:r>
              <a:rPr lang="es-ES" sz="700" dirty="0">
                <a:solidFill>
                  <a:schemeClr val="bg1"/>
                </a:solidFill>
              </a:rPr>
              <a:t> EU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088407" y="4881709"/>
            <a:ext cx="9361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>
                <a:solidFill>
                  <a:schemeClr val="bg1"/>
                </a:solidFill>
              </a:rPr>
              <a:t>www.copernicus.eu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091582" y="4694692"/>
            <a:ext cx="720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dirty="0" err="1">
                <a:solidFill>
                  <a:schemeClr val="bg1"/>
                </a:solidFill>
              </a:rPr>
              <a:t>Copernicus</a:t>
            </a:r>
            <a:r>
              <a:rPr lang="es-ES" sz="700" dirty="0">
                <a:solidFill>
                  <a:schemeClr val="bg1"/>
                </a:solidFill>
              </a:rPr>
              <a:t> EU</a:t>
            </a:r>
            <a:endParaRPr lang="en-US" sz="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61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 userDrawn="1"/>
        </p:nvGrpSpPr>
        <p:grpSpPr>
          <a:xfrm>
            <a:off x="-11410" y="-11063"/>
            <a:ext cx="2091596" cy="5160587"/>
            <a:chOff x="-2916832" y="-200722"/>
            <a:chExt cx="2091596" cy="5160587"/>
          </a:xfrm>
        </p:grpSpPr>
        <p:grpSp>
          <p:nvGrpSpPr>
            <p:cNvPr id="20" name="Group 19"/>
            <p:cNvGrpSpPr/>
            <p:nvPr userDrawn="1"/>
          </p:nvGrpSpPr>
          <p:grpSpPr>
            <a:xfrm>
              <a:off x="-2916832" y="-200722"/>
              <a:ext cx="2091596" cy="5157838"/>
              <a:chOff x="-3291385" y="112960"/>
              <a:chExt cx="2091596" cy="5157838"/>
            </a:xfrm>
          </p:grpSpPr>
          <p:pic>
            <p:nvPicPr>
              <p:cNvPr id="22" name="Picture 2" descr="S:\F15015_Copernicus\3_Work\330_Work-in-process\SC4_BackgroundMat\Visual_ID\Photos\Po_River_Italy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rot="10800000">
                <a:off x="-3291385" y="123478"/>
                <a:ext cx="2077082" cy="5147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Rectangle 24"/>
              <p:cNvSpPr/>
              <p:nvPr userDrawn="1"/>
            </p:nvSpPr>
            <p:spPr>
              <a:xfrm>
                <a:off x="-3276872" y="112960"/>
                <a:ext cx="2077083" cy="515006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0"/>
                    </a:schemeClr>
                  </a:gs>
                  <a:gs pos="78000">
                    <a:schemeClr val="bg1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1" name="Rectangle 20"/>
            <p:cNvSpPr/>
            <p:nvPr userDrawn="1"/>
          </p:nvSpPr>
          <p:spPr>
            <a:xfrm>
              <a:off x="-2910142" y="-190204"/>
              <a:ext cx="2084906" cy="515006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24" name="Picture 2" descr="S:\F15015_Copernicus\3_Work\330_Work-in-process\SC4_BackgroundMat\PPT\item Copernicus\Big data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3478"/>
            <a:ext cx="817912" cy="57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 userDrawn="1"/>
        </p:nvCxnSpPr>
        <p:spPr>
          <a:xfrm>
            <a:off x="451076" y="1090171"/>
            <a:ext cx="0" cy="3860280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>
          <a:xfrm>
            <a:off x="97584" y="659284"/>
            <a:ext cx="6774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25408F"/>
                </a:solidFill>
              </a:rPr>
              <a:t>Data Access</a:t>
            </a:r>
            <a:endParaRPr lang="en-US" sz="1100" b="1" dirty="0">
              <a:solidFill>
                <a:srgbClr val="2540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3781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S:\F15015_Copernicus\3_Work\330_Work-in-process\SC4_BackgroundMat\Visual_ID\Photos\Po_River_Ital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0" y="0"/>
            <a:ext cx="2077082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 userDrawn="1"/>
        </p:nvSpPr>
        <p:spPr>
          <a:xfrm>
            <a:off x="0" y="1"/>
            <a:ext cx="2077083" cy="514349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0" y="1"/>
            <a:ext cx="2084906" cy="5143499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60077"/>
            <a:ext cx="7819096" cy="283417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87047" y="699542"/>
            <a:ext cx="7299753" cy="38230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cxnSp>
        <p:nvCxnSpPr>
          <p:cNvPr id="33" name="Straight Connector 32"/>
          <p:cNvCxnSpPr/>
          <p:nvPr userDrawn="1"/>
        </p:nvCxnSpPr>
        <p:spPr>
          <a:xfrm>
            <a:off x="441308" y="876444"/>
            <a:ext cx="0" cy="4074007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 userDrawn="1"/>
        </p:nvSpPr>
        <p:spPr>
          <a:xfrm>
            <a:off x="-36512" y="614834"/>
            <a:ext cx="945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 err="1">
                <a:solidFill>
                  <a:srgbClr val="25408F"/>
                </a:solidFill>
              </a:rPr>
              <a:t>Copernicus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037BC8-653A-774F-861D-6A080A1C24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2" descr="C:\Users\Designer\Desktop\PRESENTATION COPERNICUS\Copernicus ICO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40" y="21806"/>
            <a:ext cx="747552" cy="74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01826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39" y="699542"/>
            <a:ext cx="7919262" cy="38230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0077"/>
            <a:ext cx="7819096" cy="283417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441308" y="876444"/>
            <a:ext cx="0" cy="4074007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 userDrawn="1"/>
        </p:nvSpPr>
        <p:spPr>
          <a:xfrm>
            <a:off x="-36512" y="614834"/>
            <a:ext cx="945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 err="1">
                <a:solidFill>
                  <a:srgbClr val="25408F"/>
                </a:solidFill>
              </a:rPr>
              <a:t>Copernicus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2" descr="C:\Users\Designer\Desktop\PRESENTATION COPERNICUS\Copernicus ICO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40" y="21806"/>
            <a:ext cx="747552" cy="74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71859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54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54512" y="2572001"/>
            <a:ext cx="4678288" cy="560636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2800" b="0" spc="600" dirty="0">
                <a:solidFill>
                  <a:schemeClr val="bg1"/>
                </a:solidFill>
              </a:defRPr>
            </a:lvl1pPr>
          </a:lstStyle>
          <a:p>
            <a:pPr marL="0" lvl="0" algn="l"/>
            <a:r>
              <a:rPr lang="en-US" dirty="0"/>
              <a:t>Title</a:t>
            </a:r>
            <a:endParaRPr lang="en-GB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3"/>
          </p:nvPr>
        </p:nvSpPr>
        <p:spPr>
          <a:xfrm>
            <a:off x="3754512" y="3147814"/>
            <a:ext cx="4680520" cy="115212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pic>
        <p:nvPicPr>
          <p:cNvPr id="2052" name="Picture 4" descr="S:\F15015_Copernicus\3_Work\330_Work-in-process\SC4_BackgroundMat\PPT\item Copernicus\logo Copernicus_neg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25" y="2191061"/>
            <a:ext cx="2792091" cy="101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S:\F15015_Copernicus\3_Work\330_Work-in-process\SC4_BackgroundMat\PPT\item Copernicus\logo-ce-horizontal-en-negatif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600" y="4650008"/>
            <a:ext cx="1145581" cy="30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6853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0" y="0"/>
            <a:ext cx="2084906" cy="5143500"/>
            <a:chOff x="0" y="0"/>
            <a:chExt cx="2084906" cy="5143500"/>
          </a:xfrm>
        </p:grpSpPr>
        <p:pic>
          <p:nvPicPr>
            <p:cNvPr id="14" name="Picture 2" descr="S:\F15015_Copernicus\3_Work\330_Work-in-process\SC4_BackgroundMat\Visual_ID\Photos\Po_River_Italy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>
              <a:off x="0" y="0"/>
              <a:ext cx="2077082" cy="5143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/>
            <p:nvPr userDrawn="1"/>
          </p:nvSpPr>
          <p:spPr>
            <a:xfrm>
              <a:off x="0" y="1"/>
              <a:ext cx="2077083" cy="51434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0" y="1"/>
              <a:ext cx="2084906" cy="514349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872" y="699542"/>
            <a:ext cx="4038600" cy="38164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0077"/>
            <a:ext cx="7819096" cy="283417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41308" y="876444"/>
            <a:ext cx="0" cy="4074007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 userDrawn="1"/>
        </p:nvSpPr>
        <p:spPr>
          <a:xfrm>
            <a:off x="-36512" y="614834"/>
            <a:ext cx="945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 err="1">
                <a:solidFill>
                  <a:srgbClr val="25408F"/>
                </a:solidFill>
              </a:rPr>
              <a:t>Copernicus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21" name="Picture 2" descr="C:\Users\Designer\Desktop\PRESENTATION COPERNICUS\Copernicus ICO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40" y="21806"/>
            <a:ext cx="747552" cy="74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76928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0" y="0"/>
            <a:ext cx="2084906" cy="5143500"/>
            <a:chOff x="0" y="0"/>
            <a:chExt cx="2084906" cy="5143500"/>
          </a:xfrm>
        </p:grpSpPr>
        <p:pic>
          <p:nvPicPr>
            <p:cNvPr id="19" name="Picture 2" descr="S:\F15015_Copernicus\3_Work\330_Work-in-process\SC4_BackgroundMat\Visual_ID\Photos\Po_River_Italy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>
              <a:off x="0" y="0"/>
              <a:ext cx="2077082" cy="5143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 userDrawn="1"/>
          </p:nvSpPr>
          <p:spPr>
            <a:xfrm>
              <a:off x="0" y="1"/>
              <a:ext cx="2077083" cy="51434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0" y="1"/>
              <a:ext cx="2084906" cy="514349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2879" y="627534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317" y="1203598"/>
            <a:ext cx="4040188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0705" y="627534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0143" y="1203598"/>
            <a:ext cx="4041775" cy="33910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67704" y="260077"/>
            <a:ext cx="7819096" cy="283417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441308" y="876444"/>
            <a:ext cx="0" cy="4074007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 userDrawn="1"/>
        </p:nvSpPr>
        <p:spPr>
          <a:xfrm>
            <a:off x="-36512" y="614834"/>
            <a:ext cx="945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 err="1">
                <a:solidFill>
                  <a:srgbClr val="25408F"/>
                </a:solidFill>
              </a:rPr>
              <a:t>Copernicus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23" name="Picture 2" descr="C:\Users\Designer\Desktop\PRESENTATION COPERNICUS\Copernicus ICO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40" y="21806"/>
            <a:ext cx="747552" cy="74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41156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0" y="0"/>
            <a:ext cx="2084906" cy="5143500"/>
            <a:chOff x="0" y="0"/>
            <a:chExt cx="2084906" cy="5143500"/>
          </a:xfrm>
        </p:grpSpPr>
        <p:pic>
          <p:nvPicPr>
            <p:cNvPr id="40" name="Picture 2" descr="S:\F15015_Copernicus\3_Work\330_Work-in-process\SC4_BackgroundMat\Visual_ID\Photos\Po_River_Italy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>
              <a:off x="0" y="0"/>
              <a:ext cx="2077082" cy="5143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Rectangle 40"/>
            <p:cNvSpPr/>
            <p:nvPr userDrawn="1"/>
          </p:nvSpPr>
          <p:spPr>
            <a:xfrm>
              <a:off x="0" y="1"/>
              <a:ext cx="2077083" cy="51434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ectangle 41"/>
            <p:cNvSpPr/>
            <p:nvPr userDrawn="1"/>
          </p:nvSpPr>
          <p:spPr>
            <a:xfrm>
              <a:off x="0" y="1"/>
              <a:ext cx="2084906" cy="514349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60077"/>
            <a:ext cx="7819096" cy="283417"/>
          </a:xfrm>
          <a:solidFill>
            <a:srgbClr val="25408F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41308" y="876444"/>
            <a:ext cx="0" cy="4074007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 userDrawn="1"/>
        </p:nvSpPr>
        <p:spPr>
          <a:xfrm>
            <a:off x="-36512" y="614834"/>
            <a:ext cx="945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 err="1">
                <a:solidFill>
                  <a:srgbClr val="25408F"/>
                </a:solidFill>
              </a:rPr>
              <a:t>Copernicus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15" name="Picture 2" descr="C:\Users\Designer\Desktop\PRESENTATION COPERNICUS\Copernicus ICO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40" y="21806"/>
            <a:ext cx="747552" cy="74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89816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2084906" cy="5143500"/>
            <a:chOff x="0" y="0"/>
            <a:chExt cx="2084906" cy="5143500"/>
          </a:xfrm>
        </p:grpSpPr>
        <p:pic>
          <p:nvPicPr>
            <p:cNvPr id="26" name="Picture 2" descr="S:\F15015_Copernicus\3_Work\330_Work-in-process\SC4_BackgroundMat\Visual_ID\Photos\Po_River_Italy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rot="10800000">
              <a:off x="0" y="0"/>
              <a:ext cx="2077082" cy="5143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Rectangle 28"/>
            <p:cNvSpPr/>
            <p:nvPr userDrawn="1"/>
          </p:nvSpPr>
          <p:spPr>
            <a:xfrm>
              <a:off x="0" y="1"/>
              <a:ext cx="2077083" cy="5143499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0"/>
                  </a:schemeClr>
                </a:gs>
                <a:gs pos="78000">
                  <a:schemeClr val="bg1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0" y="1"/>
              <a:ext cx="2084906" cy="5143499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9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6754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8905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441308" y="876444"/>
            <a:ext cx="0" cy="4074007"/>
          </a:xfrm>
          <a:prstGeom prst="line">
            <a:avLst/>
          </a:prstGeom>
          <a:ln w="31750">
            <a:solidFill>
              <a:srgbClr val="25408F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 userDrawn="1"/>
        </p:nvSpPr>
        <p:spPr>
          <a:xfrm>
            <a:off x="-36512" y="614834"/>
            <a:ext cx="945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 err="1">
                <a:solidFill>
                  <a:srgbClr val="25408F"/>
                </a:solidFill>
              </a:rPr>
              <a:t>Copernicus</a:t>
            </a:r>
            <a:endParaRPr lang="en-US" sz="1100" b="1" dirty="0">
              <a:solidFill>
                <a:srgbClr val="25408F"/>
              </a:solidFill>
            </a:endParaRPr>
          </a:p>
        </p:txBody>
      </p:sp>
      <p:pic>
        <p:nvPicPr>
          <p:cNvPr id="17" name="Picture 2" descr="C:\Users\Designer\Desktop\PRESENTATION COPERNICUS\Copernicus ICON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40" y="21806"/>
            <a:ext cx="747552" cy="74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3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317" y="0"/>
            <a:ext cx="2106504" cy="517526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-21945" y="-1"/>
            <a:ext cx="2102132" cy="516403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78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1331640" y="722087"/>
            <a:ext cx="7299753" cy="38230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431280" y="1045068"/>
            <a:ext cx="0" cy="3888432"/>
          </a:xfrm>
          <a:prstGeom prst="line">
            <a:avLst/>
          </a:prstGeom>
          <a:ln w="31750">
            <a:solidFill>
              <a:srgbClr val="0B6192">
                <a:alpha val="8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1557"/>
            <a:ext cx="760200" cy="71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>
          <a:xfrm>
            <a:off x="457200" y="4928764"/>
            <a:ext cx="2133600" cy="273844"/>
          </a:xfrm>
        </p:spPr>
        <p:txBody>
          <a:bodyPr/>
          <a:lstStyle/>
          <a:p>
            <a:fld id="{30E17047-C597-4B34-8FEE-7A0D1EA692A4}" type="datetimeFigureOut">
              <a:rPr lang="en-US" smtClean="0"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4928764"/>
            <a:ext cx="2895600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4928764"/>
            <a:ext cx="2133600" cy="273844"/>
          </a:xfrm>
        </p:spPr>
        <p:txBody>
          <a:bodyPr/>
          <a:lstStyle/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TextBox 31"/>
          <p:cNvSpPr txBox="1"/>
          <p:nvPr userDrawn="1"/>
        </p:nvSpPr>
        <p:spPr>
          <a:xfrm>
            <a:off x="-63026" y="625720"/>
            <a:ext cx="962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>
                <a:solidFill>
                  <a:schemeClr val="tx2"/>
                </a:solidFill>
              </a:rPr>
              <a:t>Marine </a:t>
            </a:r>
          </a:p>
          <a:p>
            <a:pPr algn="ctr"/>
            <a:r>
              <a:rPr lang="es-ES" sz="1000" b="1" dirty="0">
                <a:solidFill>
                  <a:schemeClr val="tx2"/>
                </a:solidFill>
              </a:rPr>
              <a:t>Monitoring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33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867704" y="231582"/>
            <a:ext cx="7819096" cy="277539"/>
          </a:xfrm>
          <a:solidFill>
            <a:srgbClr val="0B6192"/>
          </a:solidFill>
        </p:spPr>
        <p:txBody>
          <a:bodyPr>
            <a:noAutofit/>
          </a:bodyPr>
          <a:lstStyle>
            <a:lvl1pPr algn="l">
              <a:defRPr sz="1800" b="0" spc="7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33959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tif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9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5.xml"/><Relationship Id="rId10" Type="http://schemas.openxmlformats.org/officeDocument/2006/relationships/image" Target="../media/image2.tiff"/><Relationship Id="rId4" Type="http://schemas.openxmlformats.org/officeDocument/2006/relationships/slideLayout" Target="../slideLayouts/slideLayout74.xml"/><Relationship Id="rId9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image" Target="../media/image2.tiff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8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9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9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Relationship Id="rId9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Relationship Id="rId9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60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3E11D72-09EE-2F49-AC94-9842DB1A5558}"/>
              </a:ext>
            </a:extLst>
          </p:cNvPr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1E85A1-4EAA-644C-9E83-3E754F82B43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43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55" r:id="rId5"/>
    <p:sldLayoutId id="2147483727" r:id="rId6"/>
    <p:sldLayoutId id="2147483728" r:id="rId7"/>
    <p:sldLayoutId id="2147483729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504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266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31640" y="4700783"/>
            <a:ext cx="460851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rgbClr val="898989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84167" y="4700783"/>
            <a:ext cx="41006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rgbClr val="898989"/>
                </a:solidFill>
              </a:defRPr>
            </a:lvl1pPr>
          </a:lstStyle>
          <a:p>
            <a:fld id="{58768E1A-8455-4611-8763-3FA1B747F6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AB145B8-BC4C-074F-8D35-832F164E5654}"/>
              </a:ext>
            </a:extLst>
          </p:cNvPr>
          <p:cNvSpPr/>
          <p:nvPr userDrawn="1"/>
        </p:nvSpPr>
        <p:spPr>
          <a:xfrm>
            <a:off x="5940152" y="4610776"/>
            <a:ext cx="901141" cy="409245"/>
          </a:xfrm>
          <a:prstGeom prst="rect">
            <a:avLst/>
          </a:prstGeom>
          <a:solidFill>
            <a:srgbClr val="F8F8F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746F5E-8C3F-3148-AAB1-0BC926B33C8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6004051" y="4746177"/>
            <a:ext cx="823500" cy="14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05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46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46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71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855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689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30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82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17047-C597-4B34-8FEE-7A0D1EA692A4}" type="datetimeFigureOut">
              <a:rPr lang="en-US" smtClean="0"/>
              <a:t>2/16/2021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3317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3317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8E1A-8455-4611-8763-3FA1B747F6B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247" y="4610263"/>
            <a:ext cx="2037896" cy="40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96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EQNCfYBNT1Tl9UE5mleTpXjORZGqhsmD2GNaQk9EHQI/edit" TargetMode="External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176988" y="0"/>
            <a:ext cx="1728192" cy="5143500"/>
          </a:xfrm>
          <a:prstGeom prst="rect">
            <a:avLst/>
          </a:prstGeom>
          <a:gradFill flip="none" rotWithShape="1">
            <a:gsLst>
              <a:gs pos="4000">
                <a:srgbClr val="5AC4DD"/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55776" y="915566"/>
            <a:ext cx="6192688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 spc="6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1200"/>
              </a:spcAft>
            </a:pPr>
            <a:r>
              <a:rPr lang="en-GB" sz="2400" b="1" spc="300" dirty="0">
                <a:latin typeface="Arial" panose="020B0604020202020204" pitchFamily="34" charset="0"/>
                <a:cs typeface="Arial" panose="020B0604020202020204" pitchFamily="34" charset="0"/>
              </a:rPr>
              <a:t>LAND USE and Vegetation data in CAMS </a:t>
            </a:r>
            <a:endParaRPr lang="en-GB"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800" i="1" spc="0" dirty="0">
                <a:latin typeface="Arial" panose="020B0604020202020204" pitchFamily="34" charset="0"/>
                <a:cs typeface="Arial" panose="020B0604020202020204" pitchFamily="34" charset="0"/>
              </a:rPr>
              <a:t>Johannes Flemming (ECMWF)</a:t>
            </a:r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683E15-BD8D-3F4F-AD20-D959C4A3CE12}"/>
              </a:ext>
            </a:extLst>
          </p:cNvPr>
          <p:cNvSpPr/>
          <p:nvPr/>
        </p:nvSpPr>
        <p:spPr>
          <a:xfrm>
            <a:off x="395536" y="3507854"/>
            <a:ext cx="1944216" cy="288032"/>
          </a:xfrm>
          <a:prstGeom prst="rect">
            <a:avLst/>
          </a:prstGeom>
          <a:solidFill>
            <a:srgbClr val="5AC4D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154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033FA2-940F-4AF1-8E36-A45DA0811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Processes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85E3069-19D1-44E6-83F9-37DC71C209CA}"/>
              </a:ext>
            </a:extLst>
          </p:cNvPr>
          <p:cNvSpPr/>
          <p:nvPr/>
        </p:nvSpPr>
        <p:spPr>
          <a:xfrm>
            <a:off x="221826" y="1472541"/>
            <a:ext cx="201622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Stomatal and cuticula  resistance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4B6C2F6-C468-43F4-B1C1-D4361A11B35B}"/>
              </a:ext>
            </a:extLst>
          </p:cNvPr>
          <p:cNvSpPr/>
          <p:nvPr/>
        </p:nvSpPr>
        <p:spPr>
          <a:xfrm>
            <a:off x="738748" y="2780493"/>
            <a:ext cx="216024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Biogenic VOC emissions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8DC67EA-F6AE-46A1-9867-3DD5347021D1}"/>
              </a:ext>
            </a:extLst>
          </p:cNvPr>
          <p:cNvSpPr/>
          <p:nvPr/>
        </p:nvSpPr>
        <p:spPr>
          <a:xfrm>
            <a:off x="2168180" y="4024965"/>
            <a:ext cx="2160240" cy="946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Fire emission factors</a:t>
            </a:r>
          </a:p>
          <a:p>
            <a:pPr algn="ctr"/>
            <a:r>
              <a:rPr lang="en-GB" dirty="0"/>
              <a:t>(GFAS)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061561F-036D-4706-8371-98A4A3011606}"/>
              </a:ext>
            </a:extLst>
          </p:cNvPr>
          <p:cNvSpPr/>
          <p:nvPr/>
        </p:nvSpPr>
        <p:spPr>
          <a:xfrm>
            <a:off x="6444208" y="1022417"/>
            <a:ext cx="201622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Dust Emissions potential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C40E515-66F2-46BB-BD58-B0DAE3F24CAE}"/>
              </a:ext>
            </a:extLst>
          </p:cNvPr>
          <p:cNvSpPr/>
          <p:nvPr/>
        </p:nvSpPr>
        <p:spPr>
          <a:xfrm>
            <a:off x="2898988" y="1077796"/>
            <a:ext cx="2952328" cy="12879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Q, CO2, SH, LH and CO2 fluxes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988CAE-7633-476F-959E-AC161F7FA996}"/>
              </a:ext>
            </a:extLst>
          </p:cNvPr>
          <p:cNvSpPr/>
          <p:nvPr/>
        </p:nvSpPr>
        <p:spPr>
          <a:xfrm>
            <a:off x="5897838" y="2209520"/>
            <a:ext cx="201622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Clay fraction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CD28239-F369-4CE6-9B1E-22C6A83018D0}"/>
              </a:ext>
            </a:extLst>
          </p:cNvPr>
          <p:cNvSpPr/>
          <p:nvPr/>
        </p:nvSpPr>
        <p:spPr>
          <a:xfrm>
            <a:off x="3637282" y="2915208"/>
            <a:ext cx="201622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Leaf Area Index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FE2E439-0F0F-4008-8CD3-0EC7EF8476F7}"/>
              </a:ext>
            </a:extLst>
          </p:cNvPr>
          <p:cNvSpPr/>
          <p:nvPr/>
        </p:nvSpPr>
        <p:spPr>
          <a:xfrm>
            <a:off x="6458562" y="3250177"/>
            <a:ext cx="201622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Albedo</a:t>
            </a:r>
          </a:p>
        </p:txBody>
      </p:sp>
    </p:spTree>
    <p:extLst>
      <p:ext uri="{BB962C8B-B14F-4D97-AF65-F5344CB8AC3E}">
        <p14:creationId xmlns:p14="http://schemas.microsoft.com/office/powerpoint/2010/main" val="3494007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E8E6F2-1AD6-42DB-B42E-023D2D8FD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Land use and </a:t>
            </a:r>
            <a:r>
              <a:rPr lang="en-GB" dirty="0" err="1"/>
              <a:t>and</a:t>
            </a:r>
            <a:r>
              <a:rPr lang="en-GB" dirty="0"/>
              <a:t> land cover data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3A158C1-D3D9-44D3-A0C9-A4203620547F}"/>
              </a:ext>
            </a:extLst>
          </p:cNvPr>
          <p:cNvSpPr/>
          <p:nvPr/>
        </p:nvSpPr>
        <p:spPr>
          <a:xfrm>
            <a:off x="2857788" y="2072269"/>
            <a:ext cx="2520250" cy="11361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IFS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7E6CD93-3D11-4503-BA6F-7A198ED08285}"/>
              </a:ext>
            </a:extLst>
          </p:cNvPr>
          <p:cNvGrpSpPr/>
          <p:nvPr/>
        </p:nvGrpSpPr>
        <p:grpSpPr>
          <a:xfrm>
            <a:off x="5623192" y="1851669"/>
            <a:ext cx="3082073" cy="1575253"/>
            <a:chOff x="5623192" y="1851669"/>
            <a:chExt cx="3082073" cy="157525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2578A1D-5BCA-47BA-BC8D-2D736E56332B}"/>
                </a:ext>
              </a:extLst>
            </p:cNvPr>
            <p:cNvGrpSpPr/>
            <p:nvPr/>
          </p:nvGrpSpPr>
          <p:grpSpPr>
            <a:xfrm>
              <a:off x="6473017" y="1851669"/>
              <a:ext cx="2232248" cy="1575253"/>
              <a:chOff x="4427984" y="1707654"/>
              <a:chExt cx="1473696" cy="897632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B50640C-060D-490C-BA3E-255CC34BDF82}"/>
                  </a:ext>
                </a:extLst>
              </p:cNvPr>
              <p:cNvSpPr/>
              <p:nvPr/>
            </p:nvSpPr>
            <p:spPr>
              <a:xfrm>
                <a:off x="4427984" y="1707654"/>
                <a:ext cx="864096" cy="288032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REG CTM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E4D62E0-E817-4F3F-89DB-8752C3599D1C}"/>
                  </a:ext>
                </a:extLst>
              </p:cNvPr>
              <p:cNvSpPr/>
              <p:nvPr/>
            </p:nvSpPr>
            <p:spPr>
              <a:xfrm>
                <a:off x="4580384" y="1860054"/>
                <a:ext cx="864096" cy="288032"/>
              </a:xfrm>
              <a:prstGeom prst="rect">
                <a:avLst/>
              </a:prstGeom>
              <a:solidFill>
                <a:srgbClr val="219E3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REG CTM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275D4DD-6109-4E9D-BEC3-1A9ADD2C3A27}"/>
                  </a:ext>
                </a:extLst>
              </p:cNvPr>
              <p:cNvSpPr/>
              <p:nvPr/>
            </p:nvSpPr>
            <p:spPr>
              <a:xfrm>
                <a:off x="4732784" y="2012454"/>
                <a:ext cx="864096" cy="2880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REG CTM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100618E-1059-41CD-A217-42FF1B609171}"/>
                  </a:ext>
                </a:extLst>
              </p:cNvPr>
              <p:cNvSpPr/>
              <p:nvPr/>
            </p:nvSpPr>
            <p:spPr>
              <a:xfrm>
                <a:off x="4885184" y="2164854"/>
                <a:ext cx="864096" cy="288032"/>
              </a:xfrm>
              <a:prstGeom prst="rect">
                <a:avLst/>
              </a:prstGeom>
              <a:solidFill>
                <a:srgbClr val="219E3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REG CTM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7A59E7F-AE11-4D87-80B0-B01CCC4F0B93}"/>
                  </a:ext>
                </a:extLst>
              </p:cNvPr>
              <p:cNvSpPr/>
              <p:nvPr/>
            </p:nvSpPr>
            <p:spPr>
              <a:xfrm>
                <a:off x="5037584" y="2317254"/>
                <a:ext cx="864096" cy="288032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REG CTM</a:t>
                </a:r>
              </a:p>
            </p:txBody>
          </p:sp>
        </p:grp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E3C7C934-CBF9-4A8D-BE8D-D4D426963392}"/>
                </a:ext>
              </a:extLst>
            </p:cNvPr>
            <p:cNvSpPr/>
            <p:nvPr/>
          </p:nvSpPr>
          <p:spPr>
            <a:xfrm>
              <a:off x="5623192" y="2363340"/>
              <a:ext cx="648072" cy="448816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0E909DC-C068-4A49-8E2F-8E66095E088A}"/>
              </a:ext>
            </a:extLst>
          </p:cNvPr>
          <p:cNvGrpSpPr/>
          <p:nvPr/>
        </p:nvGrpSpPr>
        <p:grpSpPr>
          <a:xfrm>
            <a:off x="2765009" y="3330448"/>
            <a:ext cx="2721610" cy="1676820"/>
            <a:chOff x="2765009" y="3330448"/>
            <a:chExt cx="2721610" cy="167682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310EA49-4EA1-4EFA-B6E4-C30DC1ACADFE}"/>
                </a:ext>
              </a:extLst>
            </p:cNvPr>
            <p:cNvSpPr/>
            <p:nvPr/>
          </p:nvSpPr>
          <p:spPr>
            <a:xfrm>
              <a:off x="2765009" y="3910772"/>
              <a:ext cx="1440160" cy="829566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Products </a:t>
              </a:r>
            </a:p>
            <a:p>
              <a:pPr algn="ctr"/>
              <a:r>
                <a:rPr lang="en-GB" dirty="0"/>
                <a:t>(Deposition)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66126A2-97A6-42E0-8428-04E00C93DDFD}"/>
                </a:ext>
              </a:extLst>
            </p:cNvPr>
            <p:cNvSpPr/>
            <p:nvPr/>
          </p:nvSpPr>
          <p:spPr>
            <a:xfrm>
              <a:off x="4046459" y="4177702"/>
              <a:ext cx="1440160" cy="8295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Products </a:t>
              </a:r>
            </a:p>
            <a:p>
              <a:pPr algn="ctr"/>
              <a:r>
                <a:rPr lang="en-GB" dirty="0"/>
                <a:t>(Radiation) </a:t>
              </a:r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22F03839-54C5-4A0C-A542-FB8E69261F05}"/>
                </a:ext>
              </a:extLst>
            </p:cNvPr>
            <p:cNvSpPr/>
            <p:nvPr/>
          </p:nvSpPr>
          <p:spPr>
            <a:xfrm rot="5400000">
              <a:off x="3936603" y="3363550"/>
              <a:ext cx="362620" cy="296416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62677B-B334-4CB3-BC62-0055859A9301}"/>
              </a:ext>
            </a:extLst>
          </p:cNvPr>
          <p:cNvGrpSpPr/>
          <p:nvPr/>
        </p:nvGrpSpPr>
        <p:grpSpPr>
          <a:xfrm>
            <a:off x="258278" y="1366117"/>
            <a:ext cx="2460974" cy="2944725"/>
            <a:chOff x="258278" y="1366117"/>
            <a:chExt cx="2460974" cy="2944725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3E5D3DD-3091-441E-AE7F-B9C985C17D48}"/>
                </a:ext>
              </a:extLst>
            </p:cNvPr>
            <p:cNvGrpSpPr/>
            <p:nvPr/>
          </p:nvGrpSpPr>
          <p:grpSpPr>
            <a:xfrm>
              <a:off x="312446" y="1366117"/>
              <a:ext cx="1581430" cy="1027632"/>
              <a:chOff x="3290263" y="602797"/>
              <a:chExt cx="1581430" cy="1027632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7166AAD-2A5C-4EB3-B162-16A4F295684F}"/>
                  </a:ext>
                </a:extLst>
              </p:cNvPr>
              <p:cNvSpPr/>
              <p:nvPr/>
            </p:nvSpPr>
            <p:spPr>
              <a:xfrm>
                <a:off x="3431533" y="602797"/>
                <a:ext cx="1440160" cy="829566"/>
              </a:xfrm>
              <a:prstGeom prst="rect">
                <a:avLst/>
              </a:prstGeom>
              <a:solidFill>
                <a:srgbClr val="F09E3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GFAS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8AF9C537-16EE-4333-8706-CCCB663DB479}"/>
                  </a:ext>
                </a:extLst>
              </p:cNvPr>
              <p:cNvSpPr/>
              <p:nvPr/>
            </p:nvSpPr>
            <p:spPr>
              <a:xfrm>
                <a:off x="3290263" y="800863"/>
                <a:ext cx="1440160" cy="829566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GFAS</a:t>
                </a:r>
              </a:p>
              <a:p>
                <a:pPr algn="ctr"/>
                <a:r>
                  <a:rPr lang="en-GB" dirty="0"/>
                  <a:t>Fire emissions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6079199-E532-462A-A597-B8B49D63CF27}"/>
                </a:ext>
              </a:extLst>
            </p:cNvPr>
            <p:cNvGrpSpPr/>
            <p:nvPr/>
          </p:nvGrpSpPr>
          <p:grpSpPr>
            <a:xfrm>
              <a:off x="258278" y="3081206"/>
              <a:ext cx="1564963" cy="1229636"/>
              <a:chOff x="351356" y="2077176"/>
              <a:chExt cx="1564963" cy="1229636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C6DE2C0-A410-4A8D-B743-1C293FCAA92A}"/>
                  </a:ext>
                </a:extLst>
              </p:cNvPr>
              <p:cNvSpPr/>
              <p:nvPr/>
            </p:nvSpPr>
            <p:spPr>
              <a:xfrm>
                <a:off x="476159" y="2077176"/>
                <a:ext cx="1440160" cy="829566"/>
              </a:xfrm>
              <a:prstGeom prst="rect">
                <a:avLst/>
              </a:prstGeom>
              <a:solidFill>
                <a:srgbClr val="006CA8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EMISSION inventories 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1AD6819-9282-46D0-9885-0B891EE0D0CA}"/>
                  </a:ext>
                </a:extLst>
              </p:cNvPr>
              <p:cNvSpPr/>
              <p:nvPr/>
            </p:nvSpPr>
            <p:spPr>
              <a:xfrm>
                <a:off x="351356" y="2477246"/>
                <a:ext cx="1440160" cy="829566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EMISSION inventories </a:t>
                </a:r>
              </a:p>
            </p:txBody>
          </p:sp>
        </p:grpSp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6AFF86C1-8848-41C1-855B-FF4D4F074081}"/>
                </a:ext>
              </a:extLst>
            </p:cNvPr>
            <p:cNvSpPr/>
            <p:nvPr/>
          </p:nvSpPr>
          <p:spPr>
            <a:xfrm>
              <a:off x="1993269" y="2472639"/>
              <a:ext cx="725983" cy="448816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21E54008-AB27-4D9B-9F4F-90F44E17544D}"/>
              </a:ext>
            </a:extLst>
          </p:cNvPr>
          <p:cNvSpPr/>
          <p:nvPr/>
        </p:nvSpPr>
        <p:spPr>
          <a:xfrm rot="5400000">
            <a:off x="3897171" y="1703461"/>
            <a:ext cx="344261" cy="29641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55D46FE-09EB-4223-8872-C3B5B89C7076}"/>
              </a:ext>
            </a:extLst>
          </p:cNvPr>
          <p:cNvGrpSpPr/>
          <p:nvPr/>
        </p:nvGrpSpPr>
        <p:grpSpPr>
          <a:xfrm>
            <a:off x="3131839" y="2223740"/>
            <a:ext cx="1976473" cy="817954"/>
            <a:chOff x="3131839" y="2223740"/>
            <a:chExt cx="1976473" cy="81795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50AFE1-2D28-4D7D-B02F-3ED6A358CA12}"/>
                </a:ext>
              </a:extLst>
            </p:cNvPr>
            <p:cNvSpPr/>
            <p:nvPr/>
          </p:nvSpPr>
          <p:spPr>
            <a:xfrm>
              <a:off x="3131839" y="2253199"/>
              <a:ext cx="730295" cy="371384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2EAB868-0B8D-4CC1-98F4-C6697F043036}"/>
                </a:ext>
              </a:extLst>
            </p:cNvPr>
            <p:cNvSpPr/>
            <p:nvPr/>
          </p:nvSpPr>
          <p:spPr>
            <a:xfrm>
              <a:off x="3150476" y="2715258"/>
              <a:ext cx="669227" cy="326436"/>
            </a:xfrm>
            <a:prstGeom prst="rect">
              <a:avLst/>
            </a:prstGeom>
            <a:solidFill>
              <a:srgbClr val="070C8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5B25E29-5443-4D4F-9680-277DD128E0AE}"/>
                </a:ext>
              </a:extLst>
            </p:cNvPr>
            <p:cNvSpPr/>
            <p:nvPr/>
          </p:nvSpPr>
          <p:spPr>
            <a:xfrm>
              <a:off x="4378018" y="2223740"/>
              <a:ext cx="730294" cy="37138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E20B616-93A0-491D-9713-21614E211F06}"/>
                </a:ext>
              </a:extLst>
            </p:cNvPr>
            <p:cNvSpPr/>
            <p:nvPr/>
          </p:nvSpPr>
          <p:spPr>
            <a:xfrm>
              <a:off x="4378018" y="2719804"/>
              <a:ext cx="730294" cy="31716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E6C18717-F74B-419F-BDC6-4E71B631A6C8}"/>
              </a:ext>
            </a:extLst>
          </p:cNvPr>
          <p:cNvSpPr/>
          <p:nvPr/>
        </p:nvSpPr>
        <p:spPr>
          <a:xfrm>
            <a:off x="2891058" y="639234"/>
            <a:ext cx="2453710" cy="9915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NWP / (Carbon Cycle) </a:t>
            </a:r>
          </a:p>
          <a:p>
            <a:r>
              <a:rPr lang="en-GB" dirty="0"/>
              <a:t>Land use and Vegetation data</a:t>
            </a:r>
          </a:p>
        </p:txBody>
      </p:sp>
    </p:spTree>
    <p:extLst>
      <p:ext uri="{BB962C8B-B14F-4D97-AF65-F5344CB8AC3E}">
        <p14:creationId xmlns:p14="http://schemas.microsoft.com/office/powerpoint/2010/main" val="232458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E8E6F2-1AD6-42DB-B42E-023D2D8FD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 LC in CAMS harmonised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3A158C1-D3D9-44D3-A0C9-A4203620547F}"/>
              </a:ext>
            </a:extLst>
          </p:cNvPr>
          <p:cNvSpPr/>
          <p:nvPr/>
        </p:nvSpPr>
        <p:spPr>
          <a:xfrm>
            <a:off x="2857788" y="2072269"/>
            <a:ext cx="2520250" cy="113616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IFS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7E6CD93-3D11-4503-BA6F-7A198ED08285}"/>
              </a:ext>
            </a:extLst>
          </p:cNvPr>
          <p:cNvGrpSpPr/>
          <p:nvPr/>
        </p:nvGrpSpPr>
        <p:grpSpPr>
          <a:xfrm>
            <a:off x="5623192" y="1851669"/>
            <a:ext cx="3082073" cy="1575253"/>
            <a:chOff x="5623192" y="1851669"/>
            <a:chExt cx="3082073" cy="1575253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2578A1D-5BCA-47BA-BC8D-2D736E56332B}"/>
                </a:ext>
              </a:extLst>
            </p:cNvPr>
            <p:cNvGrpSpPr/>
            <p:nvPr/>
          </p:nvGrpSpPr>
          <p:grpSpPr>
            <a:xfrm>
              <a:off x="6473017" y="1851669"/>
              <a:ext cx="2232248" cy="1575253"/>
              <a:chOff x="4427984" y="1707654"/>
              <a:chExt cx="1473696" cy="897632"/>
            </a:xfrm>
            <a:grpFill/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B50640C-060D-490C-BA3E-255CC34BDF82}"/>
                  </a:ext>
                </a:extLst>
              </p:cNvPr>
              <p:cNvSpPr/>
              <p:nvPr/>
            </p:nvSpPr>
            <p:spPr>
              <a:xfrm>
                <a:off x="4427984" y="1707654"/>
                <a:ext cx="864096" cy="28803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REG CTM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E4D62E0-E817-4F3F-89DB-8752C3599D1C}"/>
                  </a:ext>
                </a:extLst>
              </p:cNvPr>
              <p:cNvSpPr/>
              <p:nvPr/>
            </p:nvSpPr>
            <p:spPr>
              <a:xfrm>
                <a:off x="4580384" y="1860054"/>
                <a:ext cx="864096" cy="28803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REG CTM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275D4DD-6109-4E9D-BEC3-1A9ADD2C3A27}"/>
                  </a:ext>
                </a:extLst>
              </p:cNvPr>
              <p:cNvSpPr/>
              <p:nvPr/>
            </p:nvSpPr>
            <p:spPr>
              <a:xfrm>
                <a:off x="4732784" y="2012454"/>
                <a:ext cx="864096" cy="28803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REG CTM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100618E-1059-41CD-A217-42FF1B609171}"/>
                  </a:ext>
                </a:extLst>
              </p:cNvPr>
              <p:cNvSpPr/>
              <p:nvPr/>
            </p:nvSpPr>
            <p:spPr>
              <a:xfrm>
                <a:off x="4885184" y="2164854"/>
                <a:ext cx="864096" cy="28803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REG CTM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7A59E7F-AE11-4D87-80B0-B01CCC4F0B93}"/>
                  </a:ext>
                </a:extLst>
              </p:cNvPr>
              <p:cNvSpPr/>
              <p:nvPr/>
            </p:nvSpPr>
            <p:spPr>
              <a:xfrm>
                <a:off x="5037584" y="2317254"/>
                <a:ext cx="864096" cy="28803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REG CTM</a:t>
                </a:r>
              </a:p>
            </p:txBody>
          </p:sp>
        </p:grp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E3C7C934-CBF9-4A8D-BE8D-D4D426963392}"/>
                </a:ext>
              </a:extLst>
            </p:cNvPr>
            <p:cNvSpPr/>
            <p:nvPr/>
          </p:nvSpPr>
          <p:spPr>
            <a:xfrm>
              <a:off x="5623192" y="2363340"/>
              <a:ext cx="648072" cy="448816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0E909DC-C068-4A49-8E2F-8E66095E088A}"/>
              </a:ext>
            </a:extLst>
          </p:cNvPr>
          <p:cNvGrpSpPr/>
          <p:nvPr/>
        </p:nvGrpSpPr>
        <p:grpSpPr>
          <a:xfrm>
            <a:off x="2757108" y="3324879"/>
            <a:ext cx="2721610" cy="1676820"/>
            <a:chOff x="2765009" y="3330448"/>
            <a:chExt cx="2721610" cy="167682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310EA49-4EA1-4EFA-B6E4-C30DC1ACADFE}"/>
                </a:ext>
              </a:extLst>
            </p:cNvPr>
            <p:cNvSpPr/>
            <p:nvPr/>
          </p:nvSpPr>
          <p:spPr>
            <a:xfrm>
              <a:off x="2765009" y="3910772"/>
              <a:ext cx="1440160" cy="82956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Products </a:t>
              </a:r>
            </a:p>
            <a:p>
              <a:pPr algn="ctr"/>
              <a:r>
                <a:rPr lang="en-GB" dirty="0"/>
                <a:t>(Deposition)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66126A2-97A6-42E0-8428-04E00C93DDFD}"/>
                </a:ext>
              </a:extLst>
            </p:cNvPr>
            <p:cNvSpPr/>
            <p:nvPr/>
          </p:nvSpPr>
          <p:spPr>
            <a:xfrm>
              <a:off x="4046459" y="4177702"/>
              <a:ext cx="1440160" cy="82956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Products </a:t>
              </a:r>
            </a:p>
            <a:p>
              <a:pPr algn="ctr"/>
              <a:r>
                <a:rPr lang="en-GB" dirty="0"/>
                <a:t>(Radiation) </a:t>
              </a:r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22F03839-54C5-4A0C-A542-FB8E69261F05}"/>
                </a:ext>
              </a:extLst>
            </p:cNvPr>
            <p:cNvSpPr/>
            <p:nvPr/>
          </p:nvSpPr>
          <p:spPr>
            <a:xfrm rot="5400000">
              <a:off x="3936603" y="3363550"/>
              <a:ext cx="362620" cy="296416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E62677B-B334-4CB3-BC62-0055859A9301}"/>
              </a:ext>
            </a:extLst>
          </p:cNvPr>
          <p:cNvGrpSpPr/>
          <p:nvPr/>
        </p:nvGrpSpPr>
        <p:grpSpPr>
          <a:xfrm>
            <a:off x="258278" y="1366117"/>
            <a:ext cx="2460974" cy="2944725"/>
            <a:chOff x="258278" y="1366117"/>
            <a:chExt cx="2460974" cy="2944725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3E5D3DD-3091-441E-AE7F-B9C985C17D48}"/>
                </a:ext>
              </a:extLst>
            </p:cNvPr>
            <p:cNvGrpSpPr/>
            <p:nvPr/>
          </p:nvGrpSpPr>
          <p:grpSpPr>
            <a:xfrm>
              <a:off x="312446" y="1366117"/>
              <a:ext cx="1581430" cy="1027632"/>
              <a:chOff x="3290263" y="602797"/>
              <a:chExt cx="1581430" cy="1027632"/>
            </a:xfrm>
            <a:grpFill/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7166AAD-2A5C-4EB3-B162-16A4F295684F}"/>
                  </a:ext>
                </a:extLst>
              </p:cNvPr>
              <p:cNvSpPr/>
              <p:nvPr/>
            </p:nvSpPr>
            <p:spPr>
              <a:xfrm>
                <a:off x="3431533" y="602797"/>
                <a:ext cx="1440160" cy="8295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GFAS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8AF9C537-16EE-4333-8706-CCCB663DB479}"/>
                  </a:ext>
                </a:extLst>
              </p:cNvPr>
              <p:cNvSpPr/>
              <p:nvPr/>
            </p:nvSpPr>
            <p:spPr>
              <a:xfrm>
                <a:off x="3290263" y="800863"/>
                <a:ext cx="1440160" cy="8295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GFAS</a:t>
                </a:r>
              </a:p>
              <a:p>
                <a:pPr algn="ctr"/>
                <a:r>
                  <a:rPr lang="en-GB" dirty="0"/>
                  <a:t>Fire emissions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6079199-E532-462A-A597-B8B49D63CF27}"/>
                </a:ext>
              </a:extLst>
            </p:cNvPr>
            <p:cNvGrpSpPr/>
            <p:nvPr/>
          </p:nvGrpSpPr>
          <p:grpSpPr>
            <a:xfrm>
              <a:off x="258278" y="3081206"/>
              <a:ext cx="1564963" cy="1229636"/>
              <a:chOff x="351356" y="2077176"/>
              <a:chExt cx="1564963" cy="1229636"/>
            </a:xfrm>
            <a:grpFill/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C6DE2C0-A410-4A8D-B743-1C293FCAA92A}"/>
                  </a:ext>
                </a:extLst>
              </p:cNvPr>
              <p:cNvSpPr/>
              <p:nvPr/>
            </p:nvSpPr>
            <p:spPr>
              <a:xfrm>
                <a:off x="476159" y="2077176"/>
                <a:ext cx="1440160" cy="8295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EMISSION inventories 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1AD6819-9282-46D0-9885-0B891EE0D0CA}"/>
                  </a:ext>
                </a:extLst>
              </p:cNvPr>
              <p:cNvSpPr/>
              <p:nvPr/>
            </p:nvSpPr>
            <p:spPr>
              <a:xfrm>
                <a:off x="351356" y="2477246"/>
                <a:ext cx="1440160" cy="8295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EMISSION inventories </a:t>
                </a:r>
              </a:p>
            </p:txBody>
          </p:sp>
        </p:grpSp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6AFF86C1-8848-41C1-855B-FF4D4F074081}"/>
                </a:ext>
              </a:extLst>
            </p:cNvPr>
            <p:cNvSpPr/>
            <p:nvPr/>
          </p:nvSpPr>
          <p:spPr>
            <a:xfrm>
              <a:off x="1993269" y="2472639"/>
              <a:ext cx="725983" cy="448816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21E54008-AB27-4D9B-9F4F-90F44E17544D}"/>
              </a:ext>
            </a:extLst>
          </p:cNvPr>
          <p:cNvSpPr/>
          <p:nvPr/>
        </p:nvSpPr>
        <p:spPr>
          <a:xfrm rot="5400000">
            <a:off x="3897171" y="1703461"/>
            <a:ext cx="344261" cy="2964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6C18717-F74B-419F-BDC6-4E71B631A6C8}"/>
              </a:ext>
            </a:extLst>
          </p:cNvPr>
          <p:cNvSpPr/>
          <p:nvPr/>
        </p:nvSpPr>
        <p:spPr>
          <a:xfrm>
            <a:off x="2411760" y="639234"/>
            <a:ext cx="3312368" cy="9915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NWP / Carbon Cycle /CAMS </a:t>
            </a:r>
          </a:p>
          <a:p>
            <a:r>
              <a:rPr lang="en-GB" dirty="0"/>
              <a:t>Land use and Vegetation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72943A-E767-41F1-A456-39056ADDA324}"/>
              </a:ext>
            </a:extLst>
          </p:cNvPr>
          <p:cNvSpPr/>
          <p:nvPr/>
        </p:nvSpPr>
        <p:spPr>
          <a:xfrm>
            <a:off x="5412414" y="3320015"/>
            <a:ext cx="24649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56580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D3E4DC7-D49D-477E-92EB-14BE80ED9F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8189911"/>
              </p:ext>
            </p:extLst>
          </p:nvPr>
        </p:nvGraphicFramePr>
        <p:xfrm>
          <a:off x="0" y="699542"/>
          <a:ext cx="9067255" cy="4111219"/>
        </p:xfrm>
        <a:graphic>
          <a:graphicData uri="http://schemas.openxmlformats.org/drawingml/2006/table">
            <a:tbl>
              <a:tblPr firstRow="1" firstCol="1" bandRow="1"/>
              <a:tblGrid>
                <a:gridCol w="1523909">
                  <a:extLst>
                    <a:ext uri="{9D8B030D-6E8A-4147-A177-3AD203B41FA5}">
                      <a16:colId xmlns:a16="http://schemas.microsoft.com/office/drawing/2014/main" val="627883667"/>
                    </a:ext>
                  </a:extLst>
                </a:gridCol>
                <a:gridCol w="2192180">
                  <a:extLst>
                    <a:ext uri="{9D8B030D-6E8A-4147-A177-3AD203B41FA5}">
                      <a16:colId xmlns:a16="http://schemas.microsoft.com/office/drawing/2014/main" val="4185679018"/>
                    </a:ext>
                  </a:extLst>
                </a:gridCol>
                <a:gridCol w="1635079">
                  <a:extLst>
                    <a:ext uri="{9D8B030D-6E8A-4147-A177-3AD203B41FA5}">
                      <a16:colId xmlns:a16="http://schemas.microsoft.com/office/drawing/2014/main" val="1525978410"/>
                    </a:ext>
                  </a:extLst>
                </a:gridCol>
                <a:gridCol w="1858044">
                  <a:extLst>
                    <a:ext uri="{9D8B030D-6E8A-4147-A177-3AD203B41FA5}">
                      <a16:colId xmlns:a16="http://schemas.microsoft.com/office/drawing/2014/main" val="1401035173"/>
                    </a:ext>
                  </a:extLst>
                </a:gridCol>
                <a:gridCol w="1858043">
                  <a:extLst>
                    <a:ext uri="{9D8B030D-6E8A-4147-A177-3AD203B41FA5}">
                      <a16:colId xmlns:a16="http://schemas.microsoft.com/office/drawing/2014/main" val="2286154872"/>
                    </a:ext>
                  </a:extLst>
                </a:gridCol>
              </a:tblGrid>
              <a:tr h="3475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SUMO (4)</a:t>
                      </a: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IFS Vegetation Type (21)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Wesely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 Dry Deposition Type (11)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GEOS-Chem Dry Deposition Type (11)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Canadian Aerosol Module, Zhang et al.(2001)  (14)</a:t>
                      </a:r>
                      <a:endParaRPr lang="en-GB" b="1" dirty="0">
                        <a:effectLst/>
                        <a:latin typeface="+mj-l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1809619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Low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Crops, Mixed Farming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Agricultural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Agricultural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4846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Low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Short Grass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Range Land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Shrub/Grassland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Grass</a:t>
                      </a: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58812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High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Evergreen Needleleaf Trees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Coniferous Forest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Coniferous Forest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Evergreen Needleleaf Trees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1541811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High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Deciduous Needleleaf Trees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Coniferous Forest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Coniferous Forest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Deciduous Needleleaf Trees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8890464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High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Deciduous Broadleaf Trees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Deciduous Forest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Deciduous Forest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Deciduous Broadleaf Trees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0626708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High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Evergreen Broadleaf Trees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Deciduous Forest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Amazon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Evergreen Broadleaf Trees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877330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High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Tall Grass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Range Land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Shrub/Grassland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Grass</a:t>
                      </a: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589252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Low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Desert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Desert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Desert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Dessert</a:t>
                      </a: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7620297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Low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Tundra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Rocky Open Areas Low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Tundra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Tundra</a:t>
                      </a: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88326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Low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Irrigated Crops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Agricultural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Agricultural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/>
                        <a:t>Crops, mixed farming 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412317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Low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Semidesert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Desert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Desert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Dessert</a:t>
                      </a: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339347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Ice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Ice Caps and Glaciers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Water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Snow/Ice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Ice Caps and Glaciers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074504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Water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Bogs and Marshes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Non-forest Wetland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Wetland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/>
                        <a:t>Wet land with plants 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075349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Water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Inland Water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Water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Water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Inland Water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382875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Water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Ocean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Water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Water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Ocean</a:t>
                      </a: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67845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Low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Evergreen Shrubs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Range Land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Shrub/Grassland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/>
                        <a:t>Shrubs and interrupted WL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292034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Low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Deciduous Shrubs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Range Land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Shrub/Grassland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/>
                        <a:t>Shrubs and interrupted WL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2121842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High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Mixed Forest/Woodland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Mixed Forest &amp; Wetland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Deciduous Forest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Mixed broadleaf and </a:t>
                      </a:r>
                      <a:r>
                        <a:rPr lang="en-GB" sz="1100" dirty="0" err="1"/>
                        <a:t>needleaf</a:t>
                      </a:r>
                      <a:r>
                        <a:rPr lang="en-GB" sz="1100" dirty="0"/>
                        <a:t> 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318472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High Vegetation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Interrupted Forest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Mixed Forest &amp; Wetland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Deciduous Forest</a:t>
                      </a:r>
                      <a:endParaRPr lang="en-GB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/>
                        <a:t>Shrubs and interrupted WL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048767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Water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Water and Land Mixtures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Non-forest Wetland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Calibri" panose="020F0502020204030204" pitchFamily="34" charset="0"/>
                        </a:rPr>
                        <a:t>Wetland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Inland water</a:t>
                      </a: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0202586"/>
                  </a:ext>
                </a:extLst>
              </a:tr>
              <a:tr h="1737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Urban</a:t>
                      </a: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highlight>
                            <a:srgbClr val="FF0000"/>
                          </a:highlight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Urban</a:t>
                      </a:r>
                    </a:p>
                  </a:txBody>
                  <a:tcPr marL="65160" marR="651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570452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DE93665A-296C-4057-A92E-93FD6664C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704" y="246286"/>
            <a:ext cx="8168792" cy="288032"/>
          </a:xfrm>
        </p:spPr>
        <p:txBody>
          <a:bodyPr/>
          <a:lstStyle/>
          <a:p>
            <a:r>
              <a:rPr lang="en-GB" dirty="0"/>
              <a:t>Vegetation Type Mapping for Dry Deposition</a:t>
            </a:r>
          </a:p>
        </p:txBody>
      </p:sp>
    </p:spTree>
    <p:extLst>
      <p:ext uri="{BB962C8B-B14F-4D97-AF65-F5344CB8AC3E}">
        <p14:creationId xmlns:p14="http://schemas.microsoft.com/office/powerpoint/2010/main" val="3073389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A576D5-C481-4AF6-A100-04B607959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Overview of Land use land cover data set used in CAMS system </a:t>
            </a:r>
            <a:r>
              <a:rPr lang="en-GB" dirty="0" err="1"/>
              <a:t>compontens</a:t>
            </a:r>
            <a:endParaRPr lang="en-GB" dirty="0"/>
          </a:p>
          <a:p>
            <a:pPr lvl="1"/>
            <a:r>
              <a:rPr lang="en-GB" dirty="0">
                <a:hlinkClick r:id="rId2"/>
              </a:rPr>
              <a:t>https://docs.google.com/document/d/1EQNCfYBNT1Tl9UE5mleTpXjORZGqhsmD2GNaQk9EHQI/edit</a:t>
            </a:r>
            <a:endParaRPr lang="en-GB" dirty="0"/>
          </a:p>
          <a:p>
            <a:r>
              <a:rPr lang="en-GB" dirty="0"/>
              <a:t>Harmonisation of land use data (pro)</a:t>
            </a:r>
          </a:p>
          <a:p>
            <a:pPr lvl="1"/>
            <a:r>
              <a:rPr lang="en-GB" dirty="0"/>
              <a:t>Consistent data sets for inventories, on-line models, meteorology</a:t>
            </a:r>
          </a:p>
          <a:p>
            <a:pPr lvl="1"/>
            <a:r>
              <a:rPr lang="en-GB" dirty="0"/>
              <a:t>Synergies for upgrades</a:t>
            </a:r>
          </a:p>
          <a:p>
            <a:pPr lvl="1"/>
            <a:r>
              <a:rPr lang="en-GB" dirty="0"/>
              <a:t>Reduced IFS data I/O and maintenance of LULC data set repository</a:t>
            </a:r>
          </a:p>
          <a:p>
            <a:pPr lvl="1"/>
            <a:r>
              <a:rPr lang="en-GB" dirty="0"/>
              <a:t>Smooth transition of off-line procedures (fluxes) to on-line flux modelling</a:t>
            </a:r>
          </a:p>
          <a:p>
            <a:r>
              <a:rPr lang="en-GB" dirty="0"/>
              <a:t>Harmonisation of land use data (contra)</a:t>
            </a:r>
          </a:p>
          <a:p>
            <a:pPr lvl="1"/>
            <a:r>
              <a:rPr lang="en-GB" dirty="0"/>
              <a:t>Land use data set have different requirements, not possible to meet with one data sets </a:t>
            </a:r>
          </a:p>
          <a:p>
            <a:pPr lvl="1"/>
            <a:r>
              <a:rPr lang="en-GB" dirty="0"/>
              <a:t>Retuning effort do maintain model performance with new data sets </a:t>
            </a:r>
          </a:p>
          <a:p>
            <a:pPr lvl="1"/>
            <a:r>
              <a:rPr lang="en-GB" dirty="0"/>
              <a:t>Effort to achieve harmonisation</a:t>
            </a:r>
          </a:p>
          <a:p>
            <a:r>
              <a:rPr lang="en-GB" dirty="0"/>
              <a:t>Adoption of novel and improved data sets (</a:t>
            </a:r>
            <a:r>
              <a:rPr lang="en-GB" dirty="0" err="1"/>
              <a:t>Coperniucs</a:t>
            </a:r>
            <a:r>
              <a:rPr lang="en-GB" dirty="0"/>
              <a:t>- Land) </a:t>
            </a:r>
          </a:p>
          <a:p>
            <a:r>
              <a:rPr lang="en-GB" dirty="0"/>
              <a:t>Harmonisation of land surface &amp; vegetation modelling </a:t>
            </a:r>
          </a:p>
          <a:p>
            <a:pPr lvl="1"/>
            <a:r>
              <a:rPr lang="en-GB" dirty="0" err="1"/>
              <a:t>e.g</a:t>
            </a:r>
            <a:r>
              <a:rPr lang="en-GB" dirty="0"/>
              <a:t> Stomatal resistances calculation, PBL variables   </a:t>
            </a:r>
          </a:p>
          <a:p>
            <a:pPr lvl="1"/>
            <a:r>
              <a:rPr lang="en-GB" dirty="0"/>
              <a:t>Interpolation and tiling approaches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00F7E5-F371-44E2-939B-DFB0DA2E8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Land use data sets in CAMS </a:t>
            </a:r>
          </a:p>
        </p:txBody>
      </p:sp>
    </p:spTree>
    <p:extLst>
      <p:ext uri="{BB962C8B-B14F-4D97-AF65-F5344CB8AC3E}">
        <p14:creationId xmlns:p14="http://schemas.microsoft.com/office/powerpoint/2010/main" val="351354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C50762-A1A8-4473-8F57-A47D2E631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Status update </a:t>
            </a:r>
          </a:p>
          <a:p>
            <a:r>
              <a:rPr lang="en-GB" dirty="0"/>
              <a:t>Identification of issues and requirements </a:t>
            </a:r>
          </a:p>
          <a:p>
            <a:r>
              <a:rPr lang="en-GB" dirty="0"/>
              <a:t>Next steps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D2D1E5-1FCC-4687-8086-7AF4869EB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 of the meeting</a:t>
            </a:r>
          </a:p>
        </p:txBody>
      </p:sp>
    </p:spTree>
    <p:extLst>
      <p:ext uri="{BB962C8B-B14F-4D97-AF65-F5344CB8AC3E}">
        <p14:creationId xmlns:p14="http://schemas.microsoft.com/office/powerpoint/2010/main" val="1722433371"/>
      </p:ext>
    </p:extLst>
  </p:cSld>
  <p:clrMapOvr>
    <a:masterClrMapping/>
  </p:clrMapOvr>
</p:sld>
</file>

<file path=ppt/theme/theme1.xml><?xml version="1.0" encoding="utf-8"?>
<a:theme xmlns:a="http://schemas.openxmlformats.org/drawingml/2006/main" name="Data Access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In situ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Generic">
  <a:themeElements>
    <a:clrScheme name="Copernicus">
      <a:dk1>
        <a:srgbClr val="262626"/>
      </a:dk1>
      <a:lt1>
        <a:sysClr val="window" lastClr="FFFFFF"/>
      </a:lt1>
      <a:dk2>
        <a:srgbClr val="0B6192"/>
      </a:dk2>
      <a:lt2>
        <a:srgbClr val="25408F"/>
      </a:lt2>
      <a:accent1>
        <a:srgbClr val="62C4DD"/>
      </a:accent1>
      <a:accent2>
        <a:srgbClr val="578683"/>
      </a:accent2>
      <a:accent3>
        <a:srgbClr val="B0BF27"/>
      </a:accent3>
      <a:accent4>
        <a:srgbClr val="FAA73F"/>
      </a:accent4>
      <a:accent5>
        <a:srgbClr val="941333"/>
      </a:accent5>
      <a:accent6>
        <a:srgbClr val="B75133"/>
      </a:accent6>
      <a:hlink>
        <a:srgbClr val="0B6192"/>
      </a:hlink>
      <a:folHlink>
        <a:srgbClr val="800080"/>
      </a:folHlink>
    </a:clrScheme>
    <a:fontScheme name="Copernicu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1-SC6 Background Materials- Copernicus General Presentation_010916 v5" id="{C36636FD-34C6-574F-A363-57C0D96BE1F9}" vid="{FB8370DA-A470-5E4B-98A4-C4B4BD3B749D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r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mergency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tmosphere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limate Ch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Security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Space component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User Uptake">
  <a:themeElements>
    <a:clrScheme name="Coperni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5408F"/>
      </a:accent1>
      <a:accent2>
        <a:srgbClr val="FFC800"/>
      </a:accent2>
      <a:accent3>
        <a:srgbClr val="69AADC"/>
      </a:accent3>
      <a:accent4>
        <a:srgbClr val="8064A2"/>
      </a:accent4>
      <a:accent5>
        <a:srgbClr val="32A857"/>
      </a:accent5>
      <a:accent6>
        <a:srgbClr val="F25B3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26594</TotalTime>
  <Words>550</Words>
  <Application>Microsoft Office PowerPoint</Application>
  <PresentationFormat>On-screen Show (16:9)</PresentationFormat>
  <Paragraphs>177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7</vt:i4>
      </vt:variant>
    </vt:vector>
  </HeadingPairs>
  <TitlesOfParts>
    <vt:vector size="21" baseType="lpstr">
      <vt:lpstr>Arial</vt:lpstr>
      <vt:lpstr>Calibri</vt:lpstr>
      <vt:lpstr>Data Access</vt:lpstr>
      <vt:lpstr>Marine</vt:lpstr>
      <vt:lpstr>Land</vt:lpstr>
      <vt:lpstr>Emergency</vt:lpstr>
      <vt:lpstr>Atmosphere</vt:lpstr>
      <vt:lpstr>Climate Change</vt:lpstr>
      <vt:lpstr>Security</vt:lpstr>
      <vt:lpstr>Space component</vt:lpstr>
      <vt:lpstr>User Uptake</vt:lpstr>
      <vt:lpstr>In situ</vt:lpstr>
      <vt:lpstr>1_Climate Change</vt:lpstr>
      <vt:lpstr>Generic</vt:lpstr>
      <vt:lpstr>PowerPoint Presentation</vt:lpstr>
      <vt:lpstr>Processes</vt:lpstr>
      <vt:lpstr>Land use and and land cover data </vt:lpstr>
      <vt:lpstr>LU LC in CAMS harmonised </vt:lpstr>
      <vt:lpstr>Vegetation Type Mapping for Dry Deposition</vt:lpstr>
      <vt:lpstr>Land use data sets in CAMS </vt:lpstr>
      <vt:lpstr>Goal of the meeting</vt:lpstr>
    </vt:vector>
  </TitlesOfParts>
  <Company>GCG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Borras, Telm</dc:creator>
  <cp:lastModifiedBy>Johannes Flemming</cp:lastModifiedBy>
  <cp:revision>975</cp:revision>
  <cp:lastPrinted>2016-11-16T16:14:03Z</cp:lastPrinted>
  <dcterms:created xsi:type="dcterms:W3CDTF">2016-08-05T07:21:09Z</dcterms:created>
  <dcterms:modified xsi:type="dcterms:W3CDTF">2021-02-17T00:03:09Z</dcterms:modified>
</cp:coreProperties>
</file>