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90" r:id="rId2"/>
    <p:sldMasterId id="2147483702" r:id="rId3"/>
    <p:sldMasterId id="2147483726" r:id="rId4"/>
    <p:sldMasterId id="2147483736" r:id="rId5"/>
  </p:sldMasterIdLst>
  <p:notesMasterIdLst>
    <p:notesMasterId r:id="rId49"/>
  </p:notesMasterIdLst>
  <p:handoutMasterIdLst>
    <p:handoutMasterId r:id="rId50"/>
  </p:handoutMasterIdLst>
  <p:sldIdLst>
    <p:sldId id="257" r:id="rId6"/>
    <p:sldId id="391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55" r:id="rId20"/>
    <p:sldId id="375" r:id="rId21"/>
    <p:sldId id="350" r:id="rId22"/>
    <p:sldId id="352" r:id="rId23"/>
    <p:sldId id="353" r:id="rId24"/>
    <p:sldId id="394" r:id="rId25"/>
    <p:sldId id="395" r:id="rId26"/>
    <p:sldId id="358" r:id="rId27"/>
    <p:sldId id="312" r:id="rId28"/>
    <p:sldId id="313" r:id="rId29"/>
    <p:sldId id="316" r:id="rId30"/>
    <p:sldId id="317" r:id="rId31"/>
    <p:sldId id="285" r:id="rId32"/>
    <p:sldId id="356" r:id="rId33"/>
    <p:sldId id="357" r:id="rId34"/>
    <p:sldId id="318" r:id="rId35"/>
    <p:sldId id="396" r:id="rId36"/>
    <p:sldId id="333" r:id="rId37"/>
    <p:sldId id="334" r:id="rId38"/>
    <p:sldId id="343" r:id="rId39"/>
    <p:sldId id="345" r:id="rId40"/>
    <p:sldId id="346" r:id="rId41"/>
    <p:sldId id="365" r:id="rId42"/>
    <p:sldId id="361" r:id="rId43"/>
    <p:sldId id="362" r:id="rId44"/>
    <p:sldId id="363" r:id="rId45"/>
    <p:sldId id="364" r:id="rId46"/>
    <p:sldId id="360" r:id="rId47"/>
    <p:sldId id="392" r:id="rId48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0F3692"/>
    <a:srgbClr val="FF763F"/>
    <a:srgbClr val="CCECFF"/>
    <a:srgbClr val="CCFFFF"/>
    <a:srgbClr val="07F90D"/>
    <a:srgbClr val="FE7A90"/>
    <a:srgbClr val="FF757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58" autoAdjust="0"/>
    <p:restoredTop sz="90956" autoAdjust="0"/>
  </p:normalViewPr>
  <p:slideViewPr>
    <p:cSldViewPr snapToGrid="0">
      <p:cViewPr varScale="1">
        <p:scale>
          <a:sx n="119" d="100"/>
          <a:sy n="119" d="100"/>
        </p:scale>
        <p:origin x="11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handoutMaster" Target="handoutMasters/handoutMaster1.xml"/><Relationship Id="rId55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17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BE9AF57-D141-4BD4-8BC4-5C8D09AD1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216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1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17415"/>
            <a:ext cx="4982634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34830"/>
            <a:ext cx="2944284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951B400-2455-44B5-A6E9-8E998AE7C3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05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81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224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6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012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srgbClr val="000000"/>
                </a:solidFill>
              </a:rPr>
              <a:pPr/>
              <a:t>40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8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80AD2B79-65E2-4AED-A4B1-6ADE64AB5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62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50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99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201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8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6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16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6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1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98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4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423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09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85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669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30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5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957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</p:spTree>
    <p:extLst>
      <p:ext uri="{BB962C8B-B14F-4D97-AF65-F5344CB8AC3E}">
        <p14:creationId xmlns:p14="http://schemas.microsoft.com/office/powerpoint/2010/main" val="31044600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399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7443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</p:spTree>
    <p:extLst>
      <p:ext uri="{BB962C8B-B14F-4D97-AF65-F5344CB8AC3E}">
        <p14:creationId xmlns:p14="http://schemas.microsoft.com/office/powerpoint/2010/main" val="363505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8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5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54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4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Slide </a:t>
            </a:r>
            <a:fld id="{A2DC0136-0F99-4FF6-8735-C0C974307B1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730" r:id="rId3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1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5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5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480719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Using microwave observations in data assimilation, including under conditions of cloud and precipitation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Alan Geer</a:t>
            </a:r>
          </a:p>
          <a:p>
            <a:r>
              <a:rPr lang="en-GB" sz="2000" b="0" dirty="0"/>
              <a:t>Thanks to: Bill Bell, Peter Bauer, Fabrizio </a:t>
            </a:r>
            <a:r>
              <a:rPr lang="en-GB" sz="2000" b="0" dirty="0" err="1"/>
              <a:t>Baordo</a:t>
            </a:r>
            <a:r>
              <a:rPr lang="en-GB" sz="2000" b="0" dirty="0"/>
              <a:t>, Niels Bormann, Katrin </a:t>
            </a:r>
            <a:r>
              <a:rPr lang="en-GB" sz="2000" b="0" dirty="0" err="1"/>
              <a:t>Lonitz</a:t>
            </a:r>
            <a:r>
              <a:rPr lang="en-GB" sz="2000" b="0" dirty="0"/>
              <a:t> and Richard Forbes</a:t>
            </a:r>
          </a:p>
          <a:p>
            <a:endParaRPr lang="en-GB" sz="2000" b="0" dirty="0"/>
          </a:p>
          <a:p>
            <a:r>
              <a:rPr lang="en-GB" sz="2000" b="0" dirty="0"/>
              <a:t>ECMWF/EUMETSAT NWP-SAF satellite training course 20/3/2019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80AD2B79-65E2-4AED-A4B1-6ADE64AB587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10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7" y="1305271"/>
            <a:ext cx="8562105" cy="4569718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corrected first guess departures 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97634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3856" y="127124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active thinning and </a:t>
            </a:r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VarQC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9459" name="Object 2"/>
          <p:cNvGraphicFramePr>
            <a:graphicFrameLocks noChangeAspect="1"/>
          </p:cNvGraphicFramePr>
          <p:nvPr/>
        </p:nvGraphicFramePr>
        <p:xfrm>
          <a:off x="5372100" y="788988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9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788988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0517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11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7" y="1305271"/>
            <a:ext cx="8562105" cy="4569717"/>
          </a:xfrm>
          <a:prstGeom prst="rect">
            <a:avLst/>
          </a:prstGeom>
        </p:spPr>
      </p:pic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747250"/>
              </p:ext>
            </p:extLst>
          </p:nvPr>
        </p:nvGraphicFramePr>
        <p:xfrm>
          <a:off x="4932363" y="640112"/>
          <a:ext cx="324326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3" name="Equation" r:id="rId4" imgW="1282680" imgH="431640" progId="Equation.3">
                  <p:embed/>
                </p:oleObj>
              </mc:Choice>
              <mc:Fallback>
                <p:oleObj name="Equation" r:id="rId4" imgW="1282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640112"/>
                        <a:ext cx="3243262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113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Departures normalised by </a:t>
            </a:r>
          </a:p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observation error, </a:t>
            </a:r>
            <a:r>
              <a:rPr lang="el-GR" sz="2000" b="1" dirty="0">
                <a:solidFill>
                  <a:srgbClr val="000082"/>
                </a:solidFill>
                <a:latin typeface="Arial Unicode MS" pitchFamily="34" charset="-128"/>
              </a:rPr>
              <a:t>σ</a:t>
            </a:r>
            <a:r>
              <a:rPr lang="en-GB" sz="2000" b="1" baseline="-25000" dirty="0">
                <a:solidFill>
                  <a:srgbClr val="000082"/>
                </a:solidFill>
                <a:latin typeface="Arial Unicode MS" pitchFamily="34" charset="-128"/>
              </a:rPr>
              <a:t>o</a:t>
            </a:r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= 0.28K</a:t>
            </a:r>
          </a:p>
          <a:p>
            <a:r>
              <a:rPr lang="en-GB" sz="1400" dirty="0">
                <a:solidFill>
                  <a:srgbClr val="000082"/>
                </a:solidFill>
                <a:latin typeface="Arial Unicode MS" pitchFamily="34" charset="-128"/>
              </a:rPr>
              <a:t>(Absolute values &lt; 0.5 removed here for visual clarity)</a:t>
            </a: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6430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12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8" y="1305271"/>
            <a:ext cx="8562103" cy="4569717"/>
          </a:xfrm>
          <a:prstGeom prst="rect">
            <a:avLst/>
          </a:prstGeom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303563" cy="123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Contribution to cost function (as before, low contribution values removed for clarity)</a:t>
            </a: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2150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502007"/>
              </p:ext>
            </p:extLst>
          </p:nvPr>
        </p:nvGraphicFramePr>
        <p:xfrm>
          <a:off x="4994790" y="471659"/>
          <a:ext cx="3403600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7" name="Equation" r:id="rId4" imgW="1346040" imgH="469800" progId="Equation.3">
                  <p:embed/>
                </p:oleObj>
              </mc:Choice>
              <mc:Fallback>
                <p:oleObj name="Equation" r:id="rId4" imgW="13460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4790" y="471659"/>
                        <a:ext cx="3403600" cy="1189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3048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62" y="174172"/>
            <a:ext cx="8113712" cy="708025"/>
          </a:xfrm>
        </p:spPr>
        <p:txBody>
          <a:bodyPr/>
          <a:lstStyle/>
          <a:p>
            <a:r>
              <a:rPr lang="en-GB" dirty="0"/>
              <a:t>Now we need to minimise 4D-Var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13</a:t>
            </a:fld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0211" y="1998282"/>
          <a:ext cx="8636906" cy="488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7" name="Equation" r:id="rId3" imgW="4483080" imgH="253800" progId="Equation.3">
                  <p:embed/>
                </p:oleObj>
              </mc:Choice>
              <mc:Fallback>
                <p:oleObj name="Equation" r:id="rId3" imgW="4483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211" y="1998282"/>
                        <a:ext cx="8636906" cy="4883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66399" y="1009015"/>
            <a:ext cx="822445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Arial Unicode MS" pitchFamily="34" charset="-128"/>
              </a:rPr>
              <a:t>Feed the minimisation algorithm with…</a:t>
            </a:r>
            <a:endParaRPr lang="en-GB" sz="1400" b="1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02026" y="1638425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Cost function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907672" y="276458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What we just calculated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8" name="Right Brace 17"/>
          <p:cNvSpPr/>
          <p:nvPr/>
        </p:nvSpPr>
        <p:spPr bwMode="auto">
          <a:xfrm rot="16200000" flipH="1">
            <a:off x="6163297" y="118773"/>
            <a:ext cx="273136" cy="4928259"/>
          </a:xfrm>
          <a:prstGeom prst="rightBrace">
            <a:avLst>
              <a:gd name="adj1" fmla="val 8333"/>
              <a:gd name="adj2" fmla="val 49234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43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26671"/>
            <a:ext cx="8113712" cy="708025"/>
          </a:xfrm>
        </p:spPr>
        <p:txBody>
          <a:bodyPr/>
          <a:lstStyle/>
          <a:p>
            <a:r>
              <a:rPr lang="en-GB" sz="2400" b="1" dirty="0"/>
              <a:t>What did 4D-Var do with AMSU-A channel 5, and all the other observations in the analysis?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14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sca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6455" y="1021278"/>
            <a:ext cx="5043662" cy="4791692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62047" y="134154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Arial Unicode MS" pitchFamily="34" charset="-128"/>
              </a:rPr>
              <a:t>Increment [K]</a:t>
            </a:r>
            <a:endParaRPr lang="en-GB" sz="1400" b="1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66256" y="1769424"/>
          <a:ext cx="2685856" cy="431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6" name="Equation" r:id="rId4" imgW="1422360" imgH="228600" progId="Equation.3">
                  <p:embed/>
                </p:oleObj>
              </mc:Choice>
              <mc:Fallback>
                <p:oleObj name="Equation" r:id="rId4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56" y="1769424"/>
                        <a:ext cx="2685856" cy="4318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983873" y="566218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  <a:latin typeface="Arial Unicode MS" pitchFamily="34" charset="-128"/>
              </a:rPr>
              <a:t>FG departure [K]</a:t>
            </a:r>
            <a:endParaRPr lang="en-GB" sz="1400" b="1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581403" y="4520173"/>
            <a:ext cx="3482386" cy="6469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>
                <a:solidFill>
                  <a:srgbClr val="000082"/>
                </a:solidFill>
                <a:latin typeface="Arial Unicode MS" pitchFamily="34" charset="-128"/>
              </a:rPr>
              <a:t>1:1 line - if the analysis exactly fitted the observations</a:t>
            </a:r>
          </a:p>
        </p:txBody>
      </p:sp>
      <p:cxnSp>
        <p:nvCxnSpPr>
          <p:cNvPr id="12" name="Straight Arrow Connector 11"/>
          <p:cNvCxnSpPr>
            <a:cxnSpLocks/>
            <a:endCxn id="10" idx="1"/>
          </p:cNvCxnSpPr>
          <p:nvPr/>
        </p:nvCxnSpPr>
        <p:spPr bwMode="auto">
          <a:xfrm>
            <a:off x="4393870" y="4393870"/>
            <a:ext cx="1187533" cy="4497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4" name="Arc 13"/>
          <p:cNvSpPr/>
          <p:nvPr/>
        </p:nvSpPr>
        <p:spPr bwMode="auto">
          <a:xfrm rot="2863653">
            <a:off x="6412675" y="2588821"/>
            <a:ext cx="558141" cy="320634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Arc 14"/>
          <p:cNvSpPr/>
          <p:nvPr/>
        </p:nvSpPr>
        <p:spPr bwMode="auto">
          <a:xfrm rot="13953699">
            <a:off x="3548742" y="3311236"/>
            <a:ext cx="558141" cy="320634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78033" y="3485040"/>
            <a:ext cx="3043430" cy="9239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>
                <a:solidFill>
                  <a:srgbClr val="000082"/>
                </a:solidFill>
                <a:latin typeface="Arial Unicode MS" pitchFamily="34" charset="-128"/>
              </a:rPr>
              <a:t>Just a little nudge in the direction of the observations</a:t>
            </a:r>
          </a:p>
        </p:txBody>
      </p:sp>
      <p:graphicFrame>
        <p:nvGraphicFramePr>
          <p:cNvPr id="23556" name="Object 2"/>
          <p:cNvGraphicFramePr>
            <a:graphicFrameLocks noChangeAspect="1"/>
          </p:cNvGraphicFramePr>
          <p:nvPr/>
        </p:nvGraphicFramePr>
        <p:xfrm>
          <a:off x="5265222" y="5645997"/>
          <a:ext cx="2524991" cy="4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7" name="Equation" r:id="rId6" imgW="1168200" imgH="228600" progId="Equation.3">
                  <p:embed/>
                </p:oleObj>
              </mc:Choice>
              <mc:Fallback>
                <p:oleObj name="Equation" r:id="rId6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5222" y="5645997"/>
                        <a:ext cx="2524991" cy="4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2781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Sensitivities to cloud and precipitation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80AD2B79-65E2-4AED-A4B1-6ADE64AB587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69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continuum</a:t>
            </a: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microwave gas absorption spectrum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84484" y="1297009"/>
            <a:ext cx="1572397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1915269" y="4535186"/>
            <a:ext cx="20017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22 GHz and 183 GHz water vapour lines 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60 GHz oxygen line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701242" y="4530049"/>
            <a:ext cx="201201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1775713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16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2055334" y="4536148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5400000">
            <a:off x="3383202" y="4528197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15706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26"/>
          <a:stretch/>
        </p:blipFill>
        <p:spPr>
          <a:xfrm>
            <a:off x="488888" y="1272568"/>
            <a:ext cx="8112124" cy="22944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/>
              <a:t>Window channels (“imaging”):</a:t>
            </a:r>
            <a:br>
              <a:rPr lang="en-GB" dirty="0"/>
            </a:br>
            <a:r>
              <a:rPr lang="en-GB" sz="1800" dirty="0"/>
              <a:t>surface properties, water vapour, cloud and precipitation </a:t>
            </a:r>
            <a:r>
              <a:rPr lang="en-GB" sz="1400" dirty="0"/>
              <a:t>(from SSMIS – conical imager)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1880600" y="719864"/>
            <a:ext cx="497739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Increasing frequency [GHz] (h = horizontal polarization)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17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99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/>
              <a:t>Window channels (“imaging”):</a:t>
            </a:r>
            <a:br>
              <a:rPr lang="en-GB" dirty="0"/>
            </a:br>
            <a:r>
              <a:rPr lang="en-GB" sz="1800" dirty="0"/>
              <a:t>surface properties, water vapour, cloud and precipitation </a:t>
            </a:r>
            <a:r>
              <a:rPr lang="en-GB" sz="1400" dirty="0"/>
              <a:t>(from SSMIS – conical imager)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18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Rain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239631" y="5682482"/>
            <a:ext cx="2156235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5736877" y="5499902"/>
            <a:ext cx="2519883" cy="62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Snow/</a:t>
            </a:r>
            <a:r>
              <a:rPr lang="en-GB" sz="1600" kern="0" dirty="0" err="1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/hail (scattering,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620572" y="4771178"/>
            <a:ext cx="371191" cy="8057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27565" y="4689696"/>
            <a:ext cx="1620571" cy="1077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422211" y="4526735"/>
            <a:ext cx="588475" cy="12403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4734963" y="4689697"/>
            <a:ext cx="344032" cy="10773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4961300" y="4354720"/>
            <a:ext cx="1520982" cy="144855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1151164" y="3434124"/>
            <a:ext cx="6691239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>
                <a:solidFill>
                  <a:srgbClr val="000000"/>
                </a:solidFill>
                <a:cs typeface="Arial" panose="020B0604020202020204" pitchFamily="34" charset="0"/>
              </a:rPr>
              <a:t>Hydrometeor effect: observed TB – Simulated clear-sky TB [K]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7141677" y="4789285"/>
            <a:ext cx="490395" cy="8495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1763918" y="4644428"/>
            <a:ext cx="888747" cy="9400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5803271" y="4780230"/>
            <a:ext cx="784635" cy="8117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itle 1"/>
          <p:cNvSpPr txBox="1">
            <a:spLocks/>
          </p:cNvSpPr>
          <p:nvPr/>
        </p:nvSpPr>
        <p:spPr bwMode="auto">
          <a:xfrm>
            <a:off x="1880600" y="719864"/>
            <a:ext cx="497739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Increasing frequency [GHz] (h = horizontal polarization)</a:t>
            </a:r>
          </a:p>
        </p:txBody>
      </p:sp>
    </p:spTree>
    <p:extLst>
      <p:ext uri="{BB962C8B-B14F-4D97-AF65-F5344CB8AC3E}">
        <p14:creationId xmlns:p14="http://schemas.microsoft.com/office/powerpoint/2010/main" val="115927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/>
              <a:t>Sounding channels: </a:t>
            </a:r>
            <a:r>
              <a:rPr lang="en-GB" sz="1800" dirty="0"/>
              <a:t>temperature, water vapour, cloud and precipitation </a:t>
            </a:r>
            <a:r>
              <a:rPr lang="en-GB" sz="1400" dirty="0"/>
              <a:t>(from SSMIS – conical imager)</a:t>
            </a:r>
            <a:endParaRPr lang="en-GB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19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570368" y="686479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Temperature sounding:</a:t>
            </a:r>
          </a:p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Lower troposphere        Mid troposphere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922758" y="5546680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rain (absorption, pushes up weighting function altitude,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1466661" y="4409038"/>
            <a:ext cx="153911" cy="1167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45671" y="4807390"/>
            <a:ext cx="1222218" cy="6880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902045" y="4807391"/>
            <a:ext cx="280656" cy="6699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5504508" y="4825497"/>
            <a:ext cx="986827" cy="74238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7106970" y="4762124"/>
            <a:ext cx="506994" cy="8329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itle 1"/>
          <p:cNvSpPr txBox="1">
            <a:spLocks/>
          </p:cNvSpPr>
          <p:nvPr/>
        </p:nvSpPr>
        <p:spPr bwMode="auto">
          <a:xfrm>
            <a:off x="5709717" y="5599492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snow/ice/</a:t>
            </a:r>
            <a:r>
              <a:rPr lang="en-GB" sz="1600" kern="0" dirty="0" err="1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 (absorption and scattering, decreases TB)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4380368" y="703077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Water vapour sounding:</a:t>
            </a:r>
          </a:p>
          <a:p>
            <a:pPr algn="ctr"/>
            <a:r>
              <a:rPr lang="en-GB" sz="1600" kern="0" dirty="0">
                <a:solidFill>
                  <a:srgbClr val="000000"/>
                </a:solidFill>
                <a:cs typeface="Arial" panose="020B0604020202020204" pitchFamily="34" charset="0"/>
              </a:rPr>
              <a:t>Mid troposphere        Upper troposphere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1151164" y="3434124"/>
            <a:ext cx="6691239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>
                <a:solidFill>
                  <a:srgbClr val="000000"/>
                </a:solidFill>
                <a:cs typeface="Arial" panose="020B0604020202020204" pitchFamily="34" charset="0"/>
              </a:rPr>
              <a:t>Hydrometeor effect: observed TB – Simulated clear-sky TB [K]</a:t>
            </a:r>
          </a:p>
        </p:txBody>
      </p:sp>
    </p:spTree>
    <p:extLst>
      <p:ext uri="{BB962C8B-B14F-4D97-AF65-F5344CB8AC3E}">
        <p14:creationId xmlns:p14="http://schemas.microsoft.com/office/powerpoint/2010/main" val="404173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Last time…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0971"/>
            <a:ext cx="8112125" cy="4909004"/>
          </a:xfrm>
        </p:spPr>
        <p:txBody>
          <a:bodyPr/>
          <a:lstStyle/>
          <a:p>
            <a:r>
              <a:rPr lang="en-GB" dirty="0"/>
              <a:t>What is special about the microwave frequency range?</a:t>
            </a:r>
          </a:p>
          <a:p>
            <a:r>
              <a:rPr lang="en-GB" dirty="0"/>
              <a:t>Sensitivities</a:t>
            </a:r>
          </a:p>
          <a:p>
            <a:r>
              <a:rPr lang="en-GB" dirty="0"/>
              <a:t>Radiative transfer basics</a:t>
            </a:r>
          </a:p>
          <a:p>
            <a:r>
              <a:rPr lang="en-GB" dirty="0"/>
              <a:t>Microwave sensors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Using AMSU-A sounding radiances in the ECMWF data assimilation system</a:t>
            </a:r>
          </a:p>
          <a:p>
            <a:r>
              <a:rPr lang="en-GB" dirty="0"/>
              <a:t>More on cloud and precipitation sensitivities, modelling, and screening</a:t>
            </a:r>
          </a:p>
          <a:p>
            <a:r>
              <a:rPr lang="en-GB" dirty="0"/>
              <a:t>All-sky assimilation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9B20F4-04CB-453F-968C-0F2E43796202}"/>
              </a:ext>
            </a:extLst>
          </p:cNvPr>
          <p:cNvSpPr txBox="1">
            <a:spLocks/>
          </p:cNvSpPr>
          <p:nvPr/>
        </p:nvSpPr>
        <p:spPr bwMode="auto">
          <a:xfrm>
            <a:off x="493713" y="340092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kern="0" dirty="0"/>
              <a:t>This time…</a:t>
            </a:r>
          </a:p>
        </p:txBody>
      </p:sp>
    </p:spTree>
    <p:extLst>
      <p:ext uri="{BB962C8B-B14F-4D97-AF65-F5344CB8AC3E}">
        <p14:creationId xmlns:p14="http://schemas.microsoft.com/office/powerpoint/2010/main" val="30330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265276" cy="529389"/>
          </a:xfrm>
        </p:spPr>
        <p:txBody>
          <a:bodyPr/>
          <a:lstStyle/>
          <a:p>
            <a:r>
              <a:rPr lang="en-GB" dirty="0"/>
              <a:t>The microwave particle optical property “spectrum”</a:t>
            </a:r>
            <a:br>
              <a:rPr lang="en-GB" dirty="0"/>
            </a:br>
            <a:r>
              <a:rPr lang="en-GB" sz="2000" dirty="0"/>
              <a:t>1.0 g m</a:t>
            </a:r>
            <a:r>
              <a:rPr lang="en-GB" sz="2000" baseline="30000" dirty="0"/>
              <a:t>-3</a:t>
            </a:r>
            <a:r>
              <a:rPr lang="en-GB" sz="2000" dirty="0"/>
              <a:t> of hydrometeor at 260 K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6"/>
          <a:stretch/>
        </p:blipFill>
        <p:spPr>
          <a:xfrm>
            <a:off x="176054" y="1267326"/>
            <a:ext cx="8449884" cy="3673642"/>
          </a:xfrm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90270" r="37102"/>
          <a:stretch/>
        </p:blipFill>
        <p:spPr bwMode="auto">
          <a:xfrm>
            <a:off x="4947270" y="3262420"/>
            <a:ext cx="3144057" cy="11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176DE-C196-4748-B726-DCE938DF10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C0E2A-1FCE-4F97-BA54-43C41A334B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20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9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513347"/>
            <a:ext cx="3000601" cy="1589314"/>
          </a:xfrm>
        </p:spPr>
        <p:txBody>
          <a:bodyPr/>
          <a:lstStyle/>
          <a:p>
            <a:r>
              <a:rPr lang="en-GB" dirty="0"/>
              <a:t>The microwave particle optical property “spectrum” </a:t>
            </a:r>
            <a:br>
              <a:rPr lang="en-GB" dirty="0"/>
            </a:br>
            <a:r>
              <a:rPr lang="en-GB" sz="2000" dirty="0"/>
              <a:t>1.0 g m</a:t>
            </a:r>
            <a:r>
              <a:rPr lang="en-GB" sz="2000" baseline="30000" dirty="0"/>
              <a:t>-3</a:t>
            </a:r>
            <a:r>
              <a:rPr lang="en-GB" sz="2000" dirty="0"/>
              <a:t> of hydrometeor at 260 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34" y="125186"/>
            <a:ext cx="5031901" cy="7407239"/>
          </a:xfrm>
        </p:spPr>
      </p:pic>
      <p:sp>
        <p:nvSpPr>
          <p:cNvPr id="3" name="Rectangle 2"/>
          <p:cNvSpPr/>
          <p:nvPr/>
        </p:nvSpPr>
        <p:spPr bwMode="auto">
          <a:xfrm>
            <a:off x="326571" y="6229350"/>
            <a:ext cx="3486150" cy="44903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90270" r="37102"/>
          <a:stretch/>
        </p:blipFill>
        <p:spPr bwMode="auto">
          <a:xfrm>
            <a:off x="359228" y="2620735"/>
            <a:ext cx="3144057" cy="118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B26EF-871F-4CCA-BFDF-5F58B46F3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C62190-6F3A-41A7-B36D-8CB7990E3C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21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66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Radiative transfer for cloud and precipitation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80AD2B79-65E2-4AED-A4B1-6ADE64AB587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262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697" y="171237"/>
            <a:ext cx="8229047" cy="708025"/>
          </a:xfrm>
        </p:spPr>
        <p:txBody>
          <a:bodyPr/>
          <a:lstStyle/>
          <a:p>
            <a:r>
              <a:rPr lang="en-GB" dirty="0"/>
              <a:t>Spherical particles interacting with radiation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1" y="967564"/>
            <a:ext cx="5881954" cy="5182412"/>
          </a:xfrm>
        </p:spPr>
        <p:txBody>
          <a:bodyPr/>
          <a:lstStyle/>
          <a:p>
            <a:r>
              <a:rPr lang="en-GB" dirty="0"/>
              <a:t>Rayleigh “scattering” (x &lt; 0.2): </a:t>
            </a:r>
          </a:p>
          <a:p>
            <a:pPr lvl="1"/>
            <a:r>
              <a:rPr lang="en-GB" b="0" dirty="0"/>
              <a:t>an approximate solution for spherical particles much smaller than the wavelength</a:t>
            </a:r>
          </a:p>
          <a:p>
            <a:pPr lvl="1"/>
            <a:r>
              <a:rPr lang="en-GB" b="0" dirty="0"/>
              <a:t>for </a:t>
            </a:r>
            <a:r>
              <a:rPr lang="en-GB" dirty="0"/>
              <a:t>x &lt; 0.002 </a:t>
            </a:r>
            <a:r>
              <a:rPr lang="en-GB" b="0" dirty="0"/>
              <a:t>scattering is negligible (but particles </a:t>
            </a:r>
            <a:r>
              <a:rPr lang="en-GB" b="0"/>
              <a:t>still absorb </a:t>
            </a:r>
            <a:r>
              <a:rPr lang="en-GB" b="0" dirty="0"/>
              <a:t>and emit radiation): e.g. at low microwave frequencies, liquid water cloud acts like a gaseous absorber</a:t>
            </a:r>
          </a:p>
          <a:p>
            <a:r>
              <a:rPr lang="en-GB" dirty="0"/>
              <a:t>Mie scattering (0.2 &lt; x &lt; 2000)</a:t>
            </a:r>
            <a:r>
              <a:rPr lang="en-GB" b="0" dirty="0"/>
              <a:t>:</a:t>
            </a:r>
          </a:p>
          <a:p>
            <a:pPr lvl="1"/>
            <a:r>
              <a:rPr lang="en-GB" b="0" dirty="0"/>
              <a:t>a complete solution for the interaction of a plane wave with a dielectric sphere</a:t>
            </a:r>
          </a:p>
          <a:p>
            <a:pPr lvl="1"/>
            <a:r>
              <a:rPr lang="en-GB" b="0" dirty="0"/>
              <a:t>valid for all x, but depends on a series expansion in Legendre polynomials - can be slow to compute</a:t>
            </a:r>
          </a:p>
          <a:p>
            <a:r>
              <a:rPr lang="en-GB" dirty="0"/>
              <a:t>Geometric optics (x &gt; 2000):</a:t>
            </a:r>
          </a:p>
          <a:p>
            <a:pPr lvl="1"/>
            <a:r>
              <a:rPr lang="en-GB" b="0" dirty="0"/>
              <a:t>e.g. the rainbow solution for visible light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2" name="Oval 11"/>
          <p:cNvSpPr/>
          <p:nvPr/>
        </p:nvSpPr>
        <p:spPr bwMode="auto">
          <a:xfrm>
            <a:off x="7584600" y="5212941"/>
            <a:ext cx="801384" cy="80138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0" name="Straight Connector 19"/>
          <p:cNvCxnSpPr>
            <a:stCxn id="12" idx="1"/>
          </p:cNvCxnSpPr>
          <p:nvPr/>
        </p:nvCxnSpPr>
        <p:spPr bwMode="auto">
          <a:xfrm rot="16200000" flipH="1">
            <a:off x="7974224" y="5058036"/>
            <a:ext cx="108671" cy="6532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endCxn id="12" idx="4"/>
          </p:cNvCxnSpPr>
          <p:nvPr/>
        </p:nvCxnSpPr>
        <p:spPr bwMode="auto">
          <a:xfrm rot="5400000">
            <a:off x="7872277" y="5541714"/>
            <a:ext cx="585627" cy="35959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stCxn id="12" idx="4"/>
          </p:cNvCxnSpPr>
          <p:nvPr/>
        </p:nvCxnSpPr>
        <p:spPr bwMode="auto">
          <a:xfrm rot="5400000">
            <a:off x="7718164" y="5952679"/>
            <a:ext cx="205483" cy="32877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709025" y="1181528"/>
            <a:ext cx="1818526" cy="1366463"/>
          </a:xfrm>
          <a:prstGeom prst="rect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407667" y="1828802"/>
            <a:ext cx="45719" cy="45719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 bwMode="auto">
          <a:xfrm>
            <a:off x="6589084" y="5248785"/>
            <a:ext cx="1112876" cy="815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45874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36" y="1244009"/>
            <a:ext cx="8112125" cy="4885350"/>
          </a:xfrm>
        </p:spPr>
        <p:txBody>
          <a:bodyPr/>
          <a:lstStyle/>
          <a:p>
            <a:r>
              <a:rPr lang="en-GB" dirty="0"/>
              <a:t>Discrete dipole approximation (DDA):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Other solution methods exist or are being developed, e.g. T-matrix, boundary integrals</a:t>
            </a:r>
          </a:p>
        </p:txBody>
      </p:sp>
      <p:sp>
        <p:nvSpPr>
          <p:cNvPr id="19" name="4-Point Star 18"/>
          <p:cNvSpPr/>
          <p:nvPr/>
        </p:nvSpPr>
        <p:spPr bwMode="auto">
          <a:xfrm>
            <a:off x="6372850" y="917111"/>
            <a:ext cx="2250300" cy="2160288"/>
          </a:xfrm>
          <a:prstGeom prst="star4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Non-spherical particles interacting with radiation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24</a:t>
            </a:fld>
            <a:endParaRPr lang="en-GB"/>
          </a:p>
        </p:txBody>
      </p:sp>
      <p:grpSp>
        <p:nvGrpSpPr>
          <p:cNvPr id="169" name="Group 168"/>
          <p:cNvGrpSpPr/>
          <p:nvPr/>
        </p:nvGrpSpPr>
        <p:grpSpPr>
          <a:xfrm>
            <a:off x="6570922" y="3314389"/>
            <a:ext cx="1873167" cy="1963179"/>
            <a:chOff x="2951784" y="1988808"/>
            <a:chExt cx="1873167" cy="1963179"/>
          </a:xfrm>
        </p:grpSpPr>
        <p:sp>
          <p:nvSpPr>
            <p:cNvPr id="12" name="Oval 11"/>
            <p:cNvSpPr/>
            <p:nvPr/>
          </p:nvSpPr>
          <p:spPr bwMode="auto">
            <a:xfrm>
              <a:off x="3851904" y="198880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3851904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3851904" y="207882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3851904" y="216883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3851904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3851904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3851904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851904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3941916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941916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941916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3941916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3941916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3941916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3761892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761892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761892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761892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761892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851904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61892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031928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4031928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671880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385190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3851904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85190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394191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394191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394191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394191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376189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376189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376189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385190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76189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403192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403192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367188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58186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358186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358186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367188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67188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67188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349185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349185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349185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331183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31183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340184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340184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340184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322182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322182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61892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61892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3761892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3851904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3851904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3851904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671880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3851904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3851904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3851904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3941916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3941916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3941916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3761892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3761892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61892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4031928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4031928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3941916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3941916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3941916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421195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421195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421195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430196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430196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430196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412194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412194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412194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448198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448198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457200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457200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439197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439197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7" name="Oval 116"/>
            <p:cNvSpPr/>
            <p:nvPr/>
          </p:nvSpPr>
          <p:spPr bwMode="auto">
            <a:xfrm>
              <a:off x="475202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475202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3" name="Oval 122"/>
            <p:cNvSpPr/>
            <p:nvPr/>
          </p:nvSpPr>
          <p:spPr bwMode="auto">
            <a:xfrm>
              <a:off x="466201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4" name="Oval 123"/>
            <p:cNvSpPr/>
            <p:nvPr/>
          </p:nvSpPr>
          <p:spPr bwMode="auto">
            <a:xfrm>
              <a:off x="466201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5" name="Oval 124"/>
            <p:cNvSpPr/>
            <p:nvPr/>
          </p:nvSpPr>
          <p:spPr bwMode="auto">
            <a:xfrm>
              <a:off x="304179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6" name="Oval 125"/>
            <p:cNvSpPr/>
            <p:nvPr/>
          </p:nvSpPr>
          <p:spPr bwMode="auto">
            <a:xfrm>
              <a:off x="304179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8" name="Oval 127"/>
            <p:cNvSpPr/>
            <p:nvPr/>
          </p:nvSpPr>
          <p:spPr bwMode="auto">
            <a:xfrm>
              <a:off x="313180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9" name="Oval 128"/>
            <p:cNvSpPr/>
            <p:nvPr/>
          </p:nvSpPr>
          <p:spPr bwMode="auto">
            <a:xfrm>
              <a:off x="313180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1" name="Oval 130"/>
            <p:cNvSpPr/>
            <p:nvPr/>
          </p:nvSpPr>
          <p:spPr bwMode="auto">
            <a:xfrm>
              <a:off x="295178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2" name="Oval 131"/>
            <p:cNvSpPr/>
            <p:nvPr/>
          </p:nvSpPr>
          <p:spPr bwMode="auto">
            <a:xfrm>
              <a:off x="295178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3" name="Oval 142"/>
            <p:cNvSpPr/>
            <p:nvPr/>
          </p:nvSpPr>
          <p:spPr bwMode="auto">
            <a:xfrm>
              <a:off x="349185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5" name="Oval 144"/>
            <p:cNvSpPr/>
            <p:nvPr/>
          </p:nvSpPr>
          <p:spPr bwMode="auto">
            <a:xfrm>
              <a:off x="358186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8" name="Oval 147"/>
            <p:cNvSpPr/>
            <p:nvPr/>
          </p:nvSpPr>
          <p:spPr bwMode="auto">
            <a:xfrm>
              <a:off x="412194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0" name="Oval 149"/>
            <p:cNvSpPr/>
            <p:nvPr/>
          </p:nvSpPr>
          <p:spPr bwMode="auto">
            <a:xfrm>
              <a:off x="421195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1" name="Oval 150"/>
            <p:cNvSpPr/>
            <p:nvPr/>
          </p:nvSpPr>
          <p:spPr bwMode="auto">
            <a:xfrm>
              <a:off x="403192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2" name="Oval 151"/>
            <p:cNvSpPr/>
            <p:nvPr/>
          </p:nvSpPr>
          <p:spPr bwMode="auto">
            <a:xfrm>
              <a:off x="403192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9" name="Oval 158"/>
            <p:cNvSpPr/>
            <p:nvPr/>
          </p:nvSpPr>
          <p:spPr bwMode="auto">
            <a:xfrm>
              <a:off x="3851904" y="369903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0" name="Oval 159"/>
            <p:cNvSpPr/>
            <p:nvPr/>
          </p:nvSpPr>
          <p:spPr bwMode="auto">
            <a:xfrm>
              <a:off x="3851904" y="378904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3851904" y="387906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39197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0" name="Right Arrow 169"/>
          <p:cNvSpPr/>
          <p:nvPr/>
        </p:nvSpPr>
        <p:spPr bwMode="auto">
          <a:xfrm rot="5400000">
            <a:off x="6624085" y="2881423"/>
            <a:ext cx="276447" cy="350874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0" name="Text Box 7"/>
          <p:cNvSpPr txBox="1">
            <a:spLocks noChangeArrowheads="1"/>
          </p:cNvSpPr>
          <p:nvPr/>
        </p:nvSpPr>
        <p:spPr bwMode="auto">
          <a:xfrm>
            <a:off x="669852" y="1756519"/>
            <a:ext cx="570968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1. Create a 3D model of a snow or ice particle</a:t>
            </a:r>
            <a:endParaRPr lang="en-GB" sz="1400" b="1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1" name="Text Box 7"/>
          <p:cNvSpPr txBox="1">
            <a:spLocks noChangeArrowheads="1"/>
          </p:cNvSpPr>
          <p:nvPr/>
        </p:nvSpPr>
        <p:spPr bwMode="auto">
          <a:xfrm>
            <a:off x="648587" y="3652658"/>
            <a:ext cx="5667153" cy="85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2. </a:t>
            </a:r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Discretise</a:t>
            </a:r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into many small polarisable points (dipoles). Grid spacing &lt;&lt; wavelength </a:t>
            </a:r>
          </a:p>
          <a:p>
            <a:endParaRPr lang="en-GB" sz="1400" b="1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669850" y="5059699"/>
            <a:ext cx="561399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3. Solve computationally – can be slow </a:t>
            </a:r>
            <a:endParaRPr lang="en-GB" sz="1400" b="1" baseline="300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15905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rofile_scat_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4060" y="1300485"/>
            <a:ext cx="7016826" cy="41281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06471" y="2089949"/>
            <a:ext cx="1912711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>
                <a:latin typeface="Arial Unicode MS" pitchFamily="34" charset="-128"/>
              </a:rPr>
              <a:t>Single </a:t>
            </a:r>
          </a:p>
          <a:p>
            <a:pPr algn="ctr"/>
            <a:r>
              <a:rPr lang="en-GB" sz="1400" b="1" dirty="0">
                <a:latin typeface="Arial Unicode MS" pitchFamily="34" charset="-128"/>
              </a:rPr>
              <a:t>scatter</a:t>
            </a:r>
          </a:p>
          <a:p>
            <a:pPr algn="ctr"/>
            <a:r>
              <a:rPr lang="en-GB" sz="1400" b="1" dirty="0" err="1">
                <a:latin typeface="Arial Unicode MS" pitchFamily="34" charset="-128"/>
              </a:rPr>
              <a:t>albedo</a:t>
            </a:r>
            <a:endParaRPr lang="en-GB" sz="1400" b="1" dirty="0">
              <a:latin typeface="Arial Unicode MS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19885" y="5139304"/>
            <a:ext cx="313361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>
                <a:latin typeface="Arial Unicode MS" pitchFamily="34" charset="-128"/>
              </a:rPr>
              <a:t>Rain and snow flux  [g m</a:t>
            </a:r>
            <a:r>
              <a:rPr lang="en-GB" sz="1600" b="1" baseline="30000" dirty="0">
                <a:latin typeface="Arial Unicode MS" pitchFamily="34" charset="-128"/>
              </a:rPr>
              <a:t>2</a:t>
            </a:r>
            <a:r>
              <a:rPr lang="en-GB" sz="1600" b="1" dirty="0">
                <a:latin typeface="Arial Unicode MS" pitchFamily="34" charset="-128"/>
              </a:rPr>
              <a:t> s</a:t>
            </a:r>
            <a:r>
              <a:rPr lang="en-GB" sz="1600" b="1" baseline="30000" dirty="0">
                <a:latin typeface="Arial Unicode MS" pitchFamily="34" charset="-128"/>
              </a:rPr>
              <a:t>-1</a:t>
            </a:r>
            <a:r>
              <a:rPr lang="en-GB" sz="1600" b="1" dirty="0">
                <a:latin typeface="Arial Unicode MS" pitchFamily="34" charset="-128"/>
              </a:rPr>
              <a:t>]</a:t>
            </a:r>
          </a:p>
          <a:p>
            <a:pPr algn="ctr"/>
            <a:r>
              <a:rPr lang="en-GB" sz="1600" b="1" dirty="0">
                <a:latin typeface="Arial Unicode MS" pitchFamily="34" charset="-128"/>
              </a:rPr>
              <a:t>Cloud mixing ratio [0.1 g kg</a:t>
            </a:r>
            <a:r>
              <a:rPr lang="en-GB" sz="1600" b="1" baseline="30000" dirty="0">
                <a:latin typeface="Arial Unicode MS" pitchFamily="34" charset="-128"/>
              </a:rPr>
              <a:t>-1</a:t>
            </a:r>
            <a:r>
              <a:rPr lang="en-GB" sz="1600" b="1" dirty="0">
                <a:latin typeface="Arial Unicode MS" pitchFamily="34" charset="-128"/>
              </a:rPr>
              <a:t>]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000099" y="5164988"/>
            <a:ext cx="2835667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>
                <a:latin typeface="Arial Unicode MS" pitchFamily="34" charset="-128"/>
              </a:rPr>
              <a:t>Extinction coefficient </a:t>
            </a:r>
            <a:r>
              <a:rPr lang="el-GR" sz="1600" b="1" dirty="0">
                <a:latin typeface="Arial Unicode MS" pitchFamily="34" charset="-128"/>
              </a:rPr>
              <a:t>β</a:t>
            </a:r>
            <a:r>
              <a:rPr lang="en-GB" sz="1600" b="1" baseline="-25000" dirty="0">
                <a:latin typeface="Arial Unicode MS" pitchFamily="34" charset="-128"/>
              </a:rPr>
              <a:t>e</a:t>
            </a:r>
            <a:r>
              <a:rPr lang="en-GB" sz="1600" b="1" dirty="0">
                <a:latin typeface="Arial Unicode MS" pitchFamily="34" charset="-128"/>
              </a:rPr>
              <a:t> </a:t>
            </a:r>
          </a:p>
          <a:p>
            <a:pPr algn="ctr"/>
            <a:r>
              <a:rPr lang="en-GB" sz="1600" b="1" dirty="0">
                <a:latin typeface="Arial Unicode MS" pitchFamily="34" charset="-128"/>
              </a:rPr>
              <a:t>[km</a:t>
            </a:r>
            <a:r>
              <a:rPr lang="en-GB" sz="1600" b="1" baseline="30000" dirty="0">
                <a:latin typeface="Arial Unicode MS" pitchFamily="34" charset="-128"/>
              </a:rPr>
              <a:t>-1</a:t>
            </a:r>
            <a:r>
              <a:rPr lang="en-GB" sz="1600" b="1" dirty="0">
                <a:latin typeface="Arial Unicode MS" pitchFamily="34" charset="-128"/>
              </a:rPr>
              <a:t>]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102840" y="313763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>
                <a:latin typeface="Arial Unicode MS" pitchFamily="34" charset="-128"/>
              </a:rPr>
              <a:t>Asymmetry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626728" y="2887549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>
                <a:latin typeface="Arial Unicode MS" pitchFamily="34" charset="-128"/>
              </a:rPr>
              <a:t>Snow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892144" y="4529702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>
                <a:latin typeface="Arial Unicode MS" pitchFamily="34" charset="-128"/>
              </a:rPr>
              <a:t>Rain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355100" y="372230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>
                <a:latin typeface="Arial Unicode MS" pitchFamily="34" charset="-128"/>
              </a:rPr>
              <a:t>Water cloud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07634" y="1888643"/>
            <a:ext cx="145893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>
                <a:latin typeface="Arial Unicode MS" pitchFamily="34" charset="-128"/>
              </a:rPr>
              <a:t>Altitude [km]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5310963" y="1812852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5218814" y="2677634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483439" y="53165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Cloud and precipitation at 91 GHz</a:t>
            </a:r>
            <a:br>
              <a:rPr kumimoji="0" lang="en-GB" sz="2800" b="1" i="0" u="none" strike="noStrike" kern="0" cap="none" spc="0" normalizeH="0" baseline="0" noProof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000" b="1" i="0" u="none" strike="noStrike" kern="0" cap="none" spc="0" normalizeH="0" baseline="0" noProof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scattering in deep convection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137705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91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3254" y="1099656"/>
            <a:ext cx="7248049" cy="5057027"/>
          </a:xfrm>
          <a:prstGeom prst="rect">
            <a:avLst/>
          </a:prstGeom>
        </p:spPr>
      </p:pic>
      <p:pic>
        <p:nvPicPr>
          <p:cNvPr id="35" name="Picture 34" descr="91_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3257" y="1099656"/>
            <a:ext cx="7248049" cy="50570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39" y="53165"/>
            <a:ext cx="8113712" cy="708025"/>
          </a:xfrm>
        </p:spPr>
        <p:txBody>
          <a:bodyPr/>
          <a:lstStyle/>
          <a:p>
            <a:r>
              <a:rPr lang="en-GB" dirty="0"/>
              <a:t>Cloud and precipitation at 91 GHz</a:t>
            </a:r>
            <a:br>
              <a:rPr lang="en-GB" dirty="0"/>
            </a:br>
            <a:r>
              <a:rPr lang="en-GB" sz="2000" dirty="0"/>
              <a:t>Strong scattering in deep convection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8690" y="5240231"/>
            <a:ext cx="582620" cy="288147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Rain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321214" y="3699594"/>
            <a:ext cx="2498653" cy="288147"/>
          </a:xfrm>
          <a:prstGeom prst="rect">
            <a:avLst/>
          </a:prstGeom>
          <a:solidFill>
            <a:srgbClr val="FFC00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Snow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48153" y="4934881"/>
            <a:ext cx="184577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0" tIns="36000" rIns="0" bIns="36000" rtlCol="0">
            <a:spAutoFit/>
          </a:bodyPr>
          <a:lstStyle/>
          <a:p>
            <a:pPr algn="ctr"/>
            <a:endParaRPr lang="en-GB" sz="14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48601" y="4292751"/>
            <a:ext cx="580255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Cloud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778027" y="824399"/>
            <a:ext cx="2835667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  <a:latin typeface="Arial Unicode MS" pitchFamily="34" charset="-128"/>
              </a:rPr>
              <a:t>SSA</a:t>
            </a:r>
            <a:r>
              <a:rPr lang="en-GB" sz="1600" b="1" dirty="0">
                <a:latin typeface="Arial Unicode MS" pitchFamily="34" charset="-128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Arial Unicode MS" pitchFamily="34" charset="-128"/>
              </a:rPr>
              <a:t>[0-1]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4907224" y="1044977"/>
            <a:ext cx="348248" cy="17215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5778106" y="5779736"/>
            <a:ext cx="283566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>
                <a:latin typeface="Arial Unicode MS" pitchFamily="34" charset="-128"/>
              </a:rPr>
              <a:t>No. of  emissions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831064" y="936073"/>
            <a:ext cx="123118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>
                <a:latin typeface="Arial Unicode MS" pitchFamily="34" charset="-128"/>
              </a:rPr>
              <a:t>To sensor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877241" y="5672014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 rot="16200000">
            <a:off x="559065" y="1114456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733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38" y="233548"/>
            <a:ext cx="8113712" cy="708025"/>
          </a:xfrm>
        </p:spPr>
        <p:txBody>
          <a:bodyPr/>
          <a:lstStyle/>
          <a:p>
            <a:r>
              <a:rPr lang="en-GB" dirty="0"/>
              <a:t>Scattering solvers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278"/>
            <a:ext cx="8112125" cy="5128698"/>
          </a:xfrm>
        </p:spPr>
        <p:txBody>
          <a:bodyPr/>
          <a:lstStyle/>
          <a:p>
            <a:r>
              <a:rPr lang="en-GB" dirty="0"/>
              <a:t>Reverse Monte-Carlo </a:t>
            </a:r>
          </a:p>
          <a:p>
            <a:pPr lvl="1"/>
            <a:r>
              <a:rPr lang="en-GB" b="0" dirty="0"/>
              <a:t>Great for understanding and visualisation</a:t>
            </a:r>
          </a:p>
          <a:p>
            <a:pPr lvl="1"/>
            <a:r>
              <a:rPr lang="en-GB" b="0" dirty="0"/>
              <a:t>An easy way to do 3D </a:t>
            </a:r>
            <a:r>
              <a:rPr lang="en-GB" b="0" dirty="0" err="1"/>
              <a:t>radiative</a:t>
            </a:r>
            <a:r>
              <a:rPr lang="en-GB" b="0" dirty="0"/>
              <a:t> transfer</a:t>
            </a:r>
          </a:p>
          <a:p>
            <a:pPr lvl="1"/>
            <a:r>
              <a:rPr lang="en-GB" b="0" dirty="0"/>
              <a:t>Much too slow for operational use: many thousands of “photons” are required for convergence to a useful level of accuracy </a:t>
            </a:r>
          </a:p>
          <a:p>
            <a:r>
              <a:rPr lang="en-GB" dirty="0"/>
              <a:t>Accurate but too slow for use in assimilation:</a:t>
            </a:r>
          </a:p>
          <a:p>
            <a:pPr lvl="1"/>
            <a:r>
              <a:rPr lang="en-GB" b="0" dirty="0"/>
              <a:t>DISORT (Discrete ordinates) – a generalisation of the two-stream approach</a:t>
            </a:r>
          </a:p>
          <a:p>
            <a:pPr lvl="1"/>
            <a:r>
              <a:rPr lang="en-GB" b="0" dirty="0"/>
              <a:t>Adding / doubling, SOI (Successive Orders of Interaction)</a:t>
            </a:r>
            <a:endParaRPr lang="en-GB" dirty="0"/>
          </a:p>
          <a:p>
            <a:r>
              <a:rPr lang="en-GB" dirty="0"/>
              <a:t>Two-stream and delta-</a:t>
            </a:r>
            <a:r>
              <a:rPr lang="en-GB" dirty="0" err="1"/>
              <a:t>Eddington</a:t>
            </a:r>
            <a:r>
              <a:rPr lang="en-GB" dirty="0"/>
              <a:t> approaches</a:t>
            </a:r>
          </a:p>
          <a:p>
            <a:pPr lvl="1"/>
            <a:r>
              <a:rPr lang="en-GB" b="0" dirty="0"/>
              <a:t>What we use operationally at ECMWF (in RTTOV-SCATT)</a:t>
            </a:r>
          </a:p>
          <a:p>
            <a:pPr lvl="1"/>
            <a:r>
              <a:rPr lang="en-GB" b="0" dirty="0"/>
              <a:t>Though quite crude methods, the accuracy is usually more than sufficient: the main R/T error sources in NWP are rarely in the solver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Clear-sky or ‘all-sky’ assimilation?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80AD2B79-65E2-4AED-A4B1-6ADE64AB5879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604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Clear-sky or all-sky assimilation?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Clear-sky assimilation:</a:t>
            </a:r>
          </a:p>
          <a:p>
            <a:pPr lvl="1"/>
            <a:r>
              <a:rPr lang="en-GB" b="0" dirty="0"/>
              <a:t>Remove any cloud-contaminated observations</a:t>
            </a:r>
          </a:p>
          <a:p>
            <a:pPr lvl="1"/>
            <a:r>
              <a:rPr lang="en-GB" b="0" dirty="0"/>
              <a:t>Do not model the effect of cloud on brightness temperatures</a:t>
            </a:r>
          </a:p>
          <a:p>
            <a:pPr lvl="1"/>
            <a:r>
              <a:rPr lang="en-GB" b="0" dirty="0"/>
              <a:t>Used for temperature sounding channels (e.g. AMSU-A channel 5)</a:t>
            </a:r>
          </a:p>
          <a:p>
            <a:pPr lvl="1"/>
            <a:r>
              <a:rPr lang="en-GB" b="0" dirty="0"/>
              <a:t>Extract small signals of temperature forecast errors (order 0.1K) that would be swamped by errors from displaced clouds and precipitation (10-100K)</a:t>
            </a:r>
          </a:p>
          <a:p>
            <a:r>
              <a:rPr lang="en-GB" b="0" dirty="0"/>
              <a:t>All-sky assimilation</a:t>
            </a:r>
          </a:p>
          <a:p>
            <a:pPr lvl="1"/>
            <a:r>
              <a:rPr lang="en-GB" b="0" dirty="0"/>
              <a:t>Model the effect of cloud and precipitation on the observations</a:t>
            </a:r>
          </a:p>
          <a:p>
            <a:pPr lvl="1"/>
            <a:r>
              <a:rPr lang="en-GB" b="0" dirty="0"/>
              <a:t>Assimilate all data, whether clear, cloudy or precipitating</a:t>
            </a:r>
          </a:p>
          <a:p>
            <a:pPr lvl="1"/>
            <a:r>
              <a:rPr lang="en-GB" b="0" dirty="0"/>
              <a:t>Used for water-vapour sounding and imaging channels</a:t>
            </a:r>
          </a:p>
          <a:p>
            <a:pPr lvl="1"/>
            <a:r>
              <a:rPr lang="en-GB" b="0" dirty="0"/>
              <a:t>Use the tracing mechanism of 4D-Var to infer the dynamical state from errors in the location/intensity of water vapour, cloud and precipitation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radiances: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Metop</a:t>
            </a:r>
            <a:r>
              <a:rPr lang="en-GB" sz="2000" dirty="0"/>
              <a:t>-A satellite, 9pm 25/4 to 9am 26/4/2012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383" y="439743"/>
            <a:ext cx="6000750" cy="3202686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96204" y="849667"/>
            <a:ext cx="236372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Observed TB [K]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7" name="Picture 6" descr="amsua_f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265" y="3304551"/>
            <a:ext cx="6000750" cy="3202686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265476" y="3674015"/>
            <a:ext cx="241538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First guess TB [K]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6315259" y="1073504"/>
          <a:ext cx="447875" cy="577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2" name="Equation" r:id="rId5" imgW="177480" imgH="228600" progId="Equation.3">
                  <p:embed/>
                </p:oleObj>
              </mc:Choice>
              <mc:Fallback>
                <p:oleObj name="Equation" r:id="rId5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259" y="1073504"/>
                        <a:ext cx="447875" cy="577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6286388" y="4019550"/>
          <a:ext cx="17748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quation" r:id="rId7" imgW="660240" imgH="228600" progId="Equation.3">
                  <p:embed/>
                </p:oleObj>
              </mc:Choice>
              <mc:Fallback>
                <p:oleObj name="Equation" r:id="rId7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388" y="4019550"/>
                        <a:ext cx="1774825" cy="61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263497" y="4550810"/>
            <a:ext cx="2415386" cy="120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latin typeface="Arial Unicode MS" pitchFamily="34" charset="-128"/>
              </a:rPr>
              <a:t>“Clear sky” assumption: no cloud or precipitation </a:t>
            </a:r>
            <a:r>
              <a:rPr lang="en-GB" sz="1800" b="1" dirty="0" err="1">
                <a:solidFill>
                  <a:srgbClr val="000000"/>
                </a:solidFill>
                <a:latin typeface="Arial Unicode MS" pitchFamily="34" charset="-128"/>
              </a:rPr>
              <a:t>radiative</a:t>
            </a:r>
            <a:r>
              <a:rPr lang="en-GB" sz="1800" b="1" dirty="0">
                <a:solidFill>
                  <a:srgbClr val="000000"/>
                </a:solidFill>
                <a:latin typeface="Arial Unicode MS" pitchFamily="34" charset="-128"/>
              </a:rPr>
              <a:t> transfer</a:t>
            </a:r>
          </a:p>
        </p:txBody>
      </p:sp>
    </p:spTree>
    <p:extLst>
      <p:ext uri="{BB962C8B-B14F-4D97-AF65-F5344CB8AC3E}">
        <p14:creationId xmlns:p14="http://schemas.microsoft.com/office/powerpoint/2010/main" val="15227871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screening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Use clear-sky </a:t>
            </a:r>
            <a:r>
              <a:rPr lang="en-GB" b="0" dirty="0" err="1"/>
              <a:t>radiative</a:t>
            </a:r>
            <a:r>
              <a:rPr lang="en-GB" b="0" dirty="0"/>
              <a:t> transfer but remove situations where the observations are cloudy or precipitating</a:t>
            </a:r>
          </a:p>
          <a:p>
            <a:r>
              <a:rPr lang="en-GB" b="0" dirty="0"/>
              <a:t>Cloud screening methods:</a:t>
            </a:r>
          </a:p>
          <a:p>
            <a:pPr lvl="1"/>
            <a:r>
              <a:rPr lang="en-GB" b="0" dirty="0"/>
              <a:t>FG departures in a window channel </a:t>
            </a:r>
          </a:p>
          <a:p>
            <a:pPr lvl="1"/>
            <a:r>
              <a:rPr lang="en-GB" b="0" dirty="0"/>
              <a:t>Simple LWP or cloud retrieval</a:t>
            </a:r>
          </a:p>
          <a:p>
            <a:pPr lvl="2"/>
            <a:r>
              <a:rPr lang="en-GB" b="0" dirty="0"/>
              <a:t>Sounders: </a:t>
            </a:r>
            <a:r>
              <a:rPr lang="en-GB" b="0" dirty="0" err="1"/>
              <a:t>Grody</a:t>
            </a:r>
            <a:r>
              <a:rPr lang="en-GB" b="0" dirty="0"/>
              <a:t> et al. (2001, JGR)</a:t>
            </a:r>
          </a:p>
          <a:p>
            <a:pPr lvl="2"/>
            <a:r>
              <a:rPr lang="en-GB" b="0" dirty="0"/>
              <a:t>Imagers: </a:t>
            </a:r>
            <a:r>
              <a:rPr lang="en-GB" b="0" dirty="0" err="1"/>
              <a:t>Karstens</a:t>
            </a:r>
            <a:r>
              <a:rPr lang="en-GB" b="0" dirty="0"/>
              <a:t> et al. (1994, Met. Atmos. Phys.)</a:t>
            </a:r>
          </a:p>
          <a:p>
            <a:pPr lvl="2"/>
            <a:r>
              <a:rPr lang="en-GB" b="0" dirty="0"/>
              <a:t>Imagers: 37 GHz polarisation difference,  Petty and </a:t>
            </a:r>
            <a:r>
              <a:rPr lang="en-GB" b="0" dirty="0" err="1"/>
              <a:t>Katsaros</a:t>
            </a:r>
            <a:r>
              <a:rPr lang="en-GB" b="0" dirty="0"/>
              <a:t> (1990, J. App. Met.)</a:t>
            </a:r>
          </a:p>
          <a:p>
            <a:pPr lvl="1"/>
            <a:r>
              <a:rPr lang="en-GB" b="0" dirty="0"/>
              <a:t>Scattering index (SI)</a:t>
            </a:r>
          </a:p>
          <a:p>
            <a:pPr lvl="2"/>
            <a:r>
              <a:rPr lang="en-GB" b="0" dirty="0"/>
              <a:t>Over land, or in sounding channels affected by ice/snow  scattering, not cloud absorption: </a:t>
            </a:r>
            <a:r>
              <a:rPr lang="en-GB" b="0" dirty="0" err="1"/>
              <a:t>Grody</a:t>
            </a:r>
            <a:r>
              <a:rPr lang="en-GB" b="0" dirty="0"/>
              <a:t> (1991, JGR)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1204111" y="2435382"/>
            <a:ext cx="4046899" cy="380246"/>
          </a:xfrm>
          <a:prstGeom prst="rect">
            <a:avLst/>
          </a:prstGeom>
          <a:noFill/>
          <a:ln w="1905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51532" y="2366579"/>
            <a:ext cx="2779303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Arial Unicode MS" pitchFamily="34" charset="-128"/>
              </a:rPr>
              <a:t>Used for screening AMSU-A channel 5-8 at ECMWF</a:t>
            </a:r>
          </a:p>
        </p:txBody>
      </p:sp>
    </p:spTree>
    <p:extLst>
      <p:ext uri="{BB962C8B-B14F-4D97-AF65-F5344CB8AC3E}">
        <p14:creationId xmlns:p14="http://schemas.microsoft.com/office/powerpoint/2010/main" val="36515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5" y="336698"/>
            <a:ext cx="8113712" cy="708025"/>
          </a:xfrm>
        </p:spPr>
        <p:txBody>
          <a:bodyPr/>
          <a:lstStyle/>
          <a:p>
            <a:r>
              <a:rPr lang="en-GB" b="1" dirty="0"/>
              <a:t>AMSU-A </a:t>
            </a:r>
            <a:r>
              <a:rPr lang="en-GB" b="1" dirty="0">
                <a:solidFill>
                  <a:srgbClr val="FF0000"/>
                </a:solidFill>
              </a:rPr>
              <a:t>clear-sky</a:t>
            </a:r>
            <a:r>
              <a:rPr lang="en-GB" b="1" dirty="0"/>
              <a:t> nadir weighting functions</a:t>
            </a:r>
            <a:br>
              <a:rPr lang="en-GB" b="1" dirty="0"/>
            </a:br>
            <a:r>
              <a:rPr lang="en-GB" sz="2000" dirty="0"/>
              <a:t>these are approximately fixed, in an oxygen line (a well-mixed gas)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979029" y="6332538"/>
            <a:ext cx="1008062" cy="331787"/>
          </a:xfrm>
        </p:spPr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 </a:t>
            </a:r>
            <a:fld id="{B42FFDDE-007C-420C-81C2-F56EACC33F2F}" type="slidenum">
              <a:rPr lang="en-GB" smtClean="0">
                <a:solidFill>
                  <a:srgbClr val="FFFFFF"/>
                </a:solidFill>
              </a:rPr>
              <a:pPr/>
              <a:t>31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191" y="6334125"/>
            <a:ext cx="4191000" cy="342900"/>
          </a:xfrm>
        </p:spPr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1" name="Picture 10" descr="w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1017" y="1260000"/>
            <a:ext cx="9334500" cy="49806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-3092767" y="1162050"/>
            <a:ext cx="4933950" cy="50863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03259" y="1266825"/>
            <a:ext cx="2162174" cy="20954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1233" y="3061093"/>
            <a:ext cx="2076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7	     0%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1234" y="3727843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6	     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51233" y="4385068"/>
            <a:ext cx="239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5	     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51233" y="4794643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4	    19%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41709" y="5099443"/>
            <a:ext cx="258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3	     56%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1233" y="5394718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/>
              </a:rPr>
              <a:t>    2	     92%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51233" y="2213368"/>
            <a:ext cx="240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/>
              </a:rPr>
              <a:t>Channel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4682" y="2232418"/>
            <a:ext cx="1476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Arial"/>
              </a:rPr>
              <a:t>Transmittance surface to space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836964" y="2824843"/>
            <a:ext cx="6678386" cy="20002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9647" y="2773983"/>
            <a:ext cx="1364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/>
              </a:rPr>
              <a:t>Channels being assimilated (plus </a:t>
            </a:r>
            <a:r>
              <a:rPr lang="en-GB" sz="1600" dirty="0" err="1">
                <a:solidFill>
                  <a:srgbClr val="000000"/>
                </a:solidFill>
                <a:latin typeface="Arial"/>
              </a:rPr>
              <a:t>ch.</a:t>
            </a:r>
            <a:r>
              <a:rPr lang="en-GB" sz="1600" dirty="0">
                <a:solidFill>
                  <a:srgbClr val="000000"/>
                </a:solidFill>
                <a:latin typeface="Arial"/>
              </a:rPr>
              <a:t> 8-14 also)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6104" y="5057262"/>
            <a:ext cx="1364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Arial"/>
              </a:rPr>
              <a:t>Channel for cloud screening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6294663" y="5127171"/>
            <a:ext cx="2209797" cy="29391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616528" y="5290457"/>
            <a:ext cx="3241222" cy="1959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4862945" y="5289665"/>
            <a:ext cx="1419053" cy="2050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321349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/>
              <a:t>AMSU-A channel 3 departures for cloud screening</a:t>
            </a:r>
            <a:br>
              <a:rPr lang="en-GB" sz="2400" dirty="0"/>
            </a:br>
            <a:r>
              <a:rPr lang="en-GB" sz="1800" b="0" dirty="0"/>
              <a:t>50.3 GHz observation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4" y="1219231"/>
            <a:ext cx="8667750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2682" y="5449168"/>
            <a:ext cx="5294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Cloud shows up as a warm emitter over a </a:t>
            </a:r>
            <a:r>
              <a:rPr lang="en-GB" sz="2000" dirty="0" err="1">
                <a:latin typeface="Arial" pitchFamily="34" charset="0"/>
                <a:cs typeface="Arial" pitchFamily="34" charset="0"/>
              </a:rPr>
              <a:t>radiatively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cold ocean surface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669475" y="4773881"/>
            <a:ext cx="237507" cy="7837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252483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/>
              <a:t>AMSU-A channel 3 departures for cloud screening</a:t>
            </a:r>
            <a:br>
              <a:rPr lang="en-GB" sz="2400" dirty="0"/>
            </a:br>
            <a:r>
              <a:rPr lang="en-GB" sz="1800" b="0" dirty="0"/>
              <a:t>50.3 GHz observation minus clear-sky first guess,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5" y="1219231"/>
            <a:ext cx="8667748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471A23FC-219B-4F05-903E-C2B6C9B17478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29715" y="5569899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FG departure [K]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370119" y="1270660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531922" y="1280556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500277" y="188657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3K limit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22791" y="4594144"/>
            <a:ext cx="2373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Warm tail = cloud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25809" y="2870240"/>
            <a:ext cx="2481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20% of observations removed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4251366" y="3538847"/>
            <a:ext cx="1710048" cy="16862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985164" y="3572494"/>
            <a:ext cx="544286" cy="12726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996819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/>
              <a:t>AMSU-A channel 3 departures for cloud screening</a:t>
            </a:r>
            <a:br>
              <a:rPr lang="en-GB" sz="2400" dirty="0"/>
            </a:br>
            <a:r>
              <a:rPr lang="en-GB" sz="1800" b="0" dirty="0"/>
              <a:t>50.3 GHz observation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84" y="1219230"/>
            <a:ext cx="8683375" cy="4633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34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4" y="1220014"/>
            <a:ext cx="8680862" cy="463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1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93145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0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Observations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/>
              <a:t>Clear-sky assimilation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53B3B612-B7D8-45FC-8824-15CBC72DAD87}" type="slidenum">
              <a:rPr lang="en-GB" smtClean="0"/>
              <a:pPr/>
              <a:t>35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7944928" y="1337094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054197" y="260230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7" name="TextBox 206"/>
          <p:cNvSpPr txBox="1"/>
          <p:nvPr/>
        </p:nvSpPr>
        <p:spPr>
          <a:xfrm>
            <a:off x="8059950" y="378987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028317" y="5052203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r>
              <a:rPr lang="en-GB" sz="4800" dirty="0">
                <a:latin typeface="+mn-lt"/>
                <a:sym typeface="Wingdings"/>
              </a:rPr>
              <a:t>?</a:t>
            </a:r>
            <a:endParaRPr lang="en-GB" sz="4800" dirty="0">
              <a:latin typeface="+mn-lt"/>
            </a:endParaRPr>
          </a:p>
        </p:txBody>
      </p:sp>
      <p:sp>
        <p:nvSpPr>
          <p:cNvPr id="210" name="Freeform 209"/>
          <p:cNvSpPr/>
          <p:nvPr/>
        </p:nvSpPr>
        <p:spPr bwMode="auto">
          <a:xfrm>
            <a:off x="2359084" y="5362803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3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72" grpId="0" animBg="1"/>
      <p:bldP spid="172" grpId="1" animBg="1"/>
      <p:bldP spid="207" grpId="0"/>
      <p:bldP spid="208" grpId="0"/>
      <p:bldP spid="2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306678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50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Observations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/>
              <a:t>All-sky assimilation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11188" y="6356350"/>
            <a:ext cx="4248150" cy="395288"/>
          </a:xfrm>
        </p:spPr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932363" y="6353175"/>
            <a:ext cx="1079500" cy="388938"/>
          </a:xfrm>
        </p:spPr>
        <p:txBody>
          <a:bodyPr/>
          <a:lstStyle/>
          <a:p>
            <a:r>
              <a:rPr lang="en-GB"/>
              <a:t>Slide </a:t>
            </a:r>
            <a:fld id="{53B3B612-B7D8-45FC-8824-15CBC72DAD87}" type="slidenum">
              <a:rPr lang="en-GB" smtClean="0"/>
              <a:pPr/>
              <a:t>36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8065698" y="127670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8" name="TextBox 207"/>
          <p:cNvSpPr txBox="1"/>
          <p:nvPr/>
        </p:nvSpPr>
        <p:spPr>
          <a:xfrm>
            <a:off x="8088699" y="506082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11706" y="3815750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051321" y="2547667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07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208" grpId="0"/>
      <p:bldP spid="77" grpId="0"/>
      <p:bldP spid="7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All-sky assimilation: impact and mechanism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/>
              <a:t>Slide </a:t>
            </a:r>
            <a:fld id="{80AD2B79-65E2-4AED-A4B1-6ADE64AB5879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1945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52400"/>
            <a:ext cx="8113712" cy="708025"/>
          </a:xfrm>
        </p:spPr>
        <p:txBody>
          <a:bodyPr/>
          <a:lstStyle/>
          <a:p>
            <a:r>
              <a:rPr lang="en-GB" dirty="0"/>
              <a:t>Frontal cloud and precipitation:</a:t>
            </a:r>
            <a:br>
              <a:rPr lang="en-GB" dirty="0"/>
            </a:br>
            <a:r>
              <a:rPr lang="en-GB" dirty="0"/>
              <a:t>single-observation example at 190 GHz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38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 b="55914"/>
          <a:stretch/>
        </p:blipFill>
        <p:spPr>
          <a:xfrm>
            <a:off x="-464624" y="2852381"/>
            <a:ext cx="9945152" cy="41867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184" y="3216775"/>
            <a:ext cx="1345018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/>
              </a:rPr>
              <a:t>GOES 10</a:t>
            </a:r>
            <a:r>
              <a:rPr lang="el-GR" dirty="0">
                <a:solidFill>
                  <a:srgbClr val="000000"/>
                </a:solidFill>
                <a:latin typeface="Times New Roman"/>
                <a:cs typeface="Times New Roman"/>
              </a:rPr>
              <a:t>μ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endParaRPr lang="en-GB" dirty="0">
              <a:solidFill>
                <a:srgbClr val="000000"/>
              </a:solidFill>
              <a:latin typeface="Calibri"/>
            </a:endParaRPr>
          </a:p>
          <a:p>
            <a:r>
              <a:rPr lang="en-GB" sz="1100" dirty="0">
                <a:solidFill>
                  <a:srgbClr val="000000"/>
                </a:solidFill>
                <a:latin typeface="Calibri"/>
              </a:rPr>
              <a:t>Dundee receiving station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945623" y="3759008"/>
            <a:ext cx="209202" cy="222476"/>
            <a:chOff x="2980364" y="2490497"/>
            <a:chExt cx="209202" cy="222476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2" name="Straight Arrow Connector 11"/>
          <p:cNvCxnSpPr/>
          <p:nvPr/>
        </p:nvCxnSpPr>
        <p:spPr bwMode="auto">
          <a:xfrm flipH="1">
            <a:off x="3131389" y="1909267"/>
            <a:ext cx="4154551" cy="1938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675475" y="1133792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/>
              </a:rPr>
              <a:t>08Z, 15 Aug 2013</a:t>
            </a:r>
          </a:p>
          <a:p>
            <a:r>
              <a:rPr lang="en-GB" dirty="0">
                <a:solidFill>
                  <a:srgbClr val="000000"/>
                </a:solidFill>
                <a:latin typeface="Calibri"/>
              </a:rPr>
              <a:t>47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N 159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W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49" y="1074756"/>
            <a:ext cx="2322740" cy="167595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868877" y="1707148"/>
            <a:ext cx="209202" cy="222476"/>
            <a:chOff x="2980364" y="2490497"/>
            <a:chExt cx="209202" cy="222476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0" name="Straight Arrow Connector 19"/>
          <p:cNvCxnSpPr/>
          <p:nvPr/>
        </p:nvCxnSpPr>
        <p:spPr bwMode="auto">
          <a:xfrm flipH="1">
            <a:off x="4074566" y="1476480"/>
            <a:ext cx="2501033" cy="3450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14265" y="1202403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  <a:latin typeface="Calibri"/>
              </a:rPr>
              <a:t>Metop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-B MHS </a:t>
            </a:r>
          </a:p>
          <a:p>
            <a:r>
              <a:rPr lang="en-GB" dirty="0">
                <a:solidFill>
                  <a:srgbClr val="000000"/>
                </a:solidFill>
                <a:latin typeface="Calibri"/>
              </a:rPr>
              <a:t>190 GHz</a:t>
            </a:r>
          </a:p>
        </p:txBody>
      </p:sp>
    </p:spTree>
    <p:extLst>
      <p:ext uri="{BB962C8B-B14F-4D97-AF65-F5344CB8AC3E}">
        <p14:creationId xmlns:p14="http://schemas.microsoft.com/office/powerpoint/2010/main" val="2328855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/>
              <a:t>Frontal cloud and precipitation – all observations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39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77" y="3295251"/>
            <a:ext cx="4452652" cy="32127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 bwMode="auto">
          <a:xfrm>
            <a:off x="200351" y="6092691"/>
            <a:ext cx="3419149" cy="3619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791122" y="4624810"/>
            <a:ext cx="209202" cy="222476"/>
            <a:chOff x="2980364" y="2490497"/>
            <a:chExt cx="209202" cy="222476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" name="Group 35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" name="TextBox 38"/>
          <p:cNvSpPr txBox="1"/>
          <p:nvPr/>
        </p:nvSpPr>
        <p:spPr>
          <a:xfrm>
            <a:off x="387424" y="5569924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err="1">
                <a:solidFill>
                  <a:srgbClr val="000000"/>
                </a:solidFill>
                <a:latin typeface="Calibri"/>
              </a:rPr>
              <a:t>Obs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TextBox 40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)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[K]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[K]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4900" y="3696595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[K]</a:t>
            </a:r>
          </a:p>
        </p:txBody>
      </p:sp>
    </p:spTree>
    <p:extLst>
      <p:ext uri="{BB962C8B-B14F-4D97-AF65-F5344CB8AC3E}">
        <p14:creationId xmlns:p14="http://schemas.microsoft.com/office/powerpoint/2010/main" val="2932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5" y="1305271"/>
            <a:ext cx="8562110" cy="4569720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First guess departures 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804225" y="800100"/>
          <a:ext cx="24066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5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4225" y="800100"/>
                        <a:ext cx="24066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 bwMode="auto">
          <a:xfrm rot="5400000" flipH="1" flipV="1">
            <a:off x="2286004" y="4411685"/>
            <a:ext cx="1935677" cy="8075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130883" y="578584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Scan bias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2487885" y="4397831"/>
            <a:ext cx="1909949" cy="857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2108" y="570073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General “warm” bias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4744194" y="4684814"/>
            <a:ext cx="1341914" cy="76002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7D274AA-CEE8-4241-BDAB-116CFB5B20A7}"/>
              </a:ext>
            </a:extLst>
          </p:cNvPr>
          <p:cNvSpPr/>
          <p:nvPr/>
        </p:nvSpPr>
        <p:spPr>
          <a:xfrm>
            <a:off x="8324851" y="2946229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82"/>
                </a:solidFill>
                <a:latin typeface="Arial Unicode MS" pitchFamily="34" charset="-128"/>
              </a:rPr>
              <a:t>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4571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/>
              <a:t>Frontal cloud and precipitation – single all-sky </a:t>
            </a:r>
            <a:r>
              <a:rPr lang="en-GB" dirty="0" err="1"/>
              <a:t>obs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40</a:t>
            </a:fld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42577" y="3241410"/>
            <a:ext cx="4605053" cy="3212779"/>
            <a:chOff x="-42577" y="3241410"/>
            <a:chExt cx="4605053" cy="321277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577" y="3241410"/>
              <a:ext cx="4452651" cy="3212779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791122" y="4570969"/>
              <a:ext cx="209202" cy="222476"/>
              <a:chOff x="2980364" y="2490497"/>
              <a:chExt cx="209202" cy="222476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2" name="TextBox 41"/>
            <p:cNvSpPr txBox="1"/>
            <p:nvPr/>
          </p:nvSpPr>
          <p:spPr>
            <a:xfrm>
              <a:off x="399152" y="5296289"/>
              <a:ext cx="206800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, normal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 error)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14900" y="36808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[K]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19898" y="3308085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1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[K]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943475" y="5346611"/>
              <a:ext cx="291465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, low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 error, no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VarQC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 or </a:t>
              </a:r>
              <a:r>
                <a:rPr lang="en-GB" sz="1800" dirty="0" err="1">
                  <a:solidFill>
                    <a:srgbClr val="000000"/>
                  </a:solidFill>
                  <a:latin typeface="Calibri"/>
                </a:rPr>
                <a:t>BgQC</a:t>
              </a:r>
              <a:r>
                <a:rPr lang="en-GB" sz="1800" dirty="0">
                  <a:solidFill>
                    <a:srgbClr val="000000"/>
                  </a:solidFill>
                  <a:latin typeface="Calibri"/>
                </a:rPr>
                <a:t>)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603806" y="6259918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25% error reduction (honest!)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02327" y="6257042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80% error reduction.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2009955" y="4710023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 flipV="1">
            <a:off x="6466937" y="4784785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Oval 50"/>
          <p:cNvSpPr/>
          <p:nvPr/>
        </p:nvSpPr>
        <p:spPr bwMode="auto">
          <a:xfrm>
            <a:off x="6064370" y="4537493"/>
            <a:ext cx="586595" cy="414069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22744" y="6435323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Locally better than full observing system!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8" name="TextBox 57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2" name="TextBox 61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)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  <a:latin typeface="Calibri"/>
                </a:rPr>
                <a:t>[K]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[K]</a:t>
            </a:r>
          </a:p>
        </p:txBody>
      </p:sp>
    </p:spTree>
    <p:extLst>
      <p:ext uri="{BB962C8B-B14F-4D97-AF65-F5344CB8AC3E}">
        <p14:creationId xmlns:p14="http://schemas.microsoft.com/office/powerpoint/2010/main" val="321732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 animBg="1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0"/>
          <a:stretch/>
        </p:blipFill>
        <p:spPr>
          <a:xfrm>
            <a:off x="1285875" y="3350747"/>
            <a:ext cx="8097031" cy="1836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Rectangle 33"/>
          <p:cNvSpPr/>
          <p:nvPr/>
        </p:nvSpPr>
        <p:spPr bwMode="auto">
          <a:xfrm>
            <a:off x="1821883" y="4867991"/>
            <a:ext cx="5976396" cy="17442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-812049" y="6050370"/>
            <a:ext cx="11108574" cy="8076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41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3273"/>
          <a:stretch/>
        </p:blipFill>
        <p:spPr>
          <a:xfrm>
            <a:off x="1285875" y="1208100"/>
            <a:ext cx="8097031" cy="20604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-97913"/>
            <a:ext cx="8113712" cy="708025"/>
          </a:xfrm>
        </p:spPr>
        <p:txBody>
          <a:bodyPr/>
          <a:lstStyle/>
          <a:p>
            <a:r>
              <a:rPr lang="en-GB" dirty="0"/>
              <a:t>B) Frontal cloud and precipitation – 190 GHz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190319" y="1156294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1" b="13631"/>
          <a:stretch/>
        </p:blipFill>
        <p:spPr>
          <a:xfrm>
            <a:off x="1285876" y="4939695"/>
            <a:ext cx="8097029" cy="1522569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4" name="Straight Connector 13"/>
          <p:cNvCxnSpPr/>
          <p:nvPr/>
        </p:nvCxnSpPr>
        <p:spPr bwMode="auto">
          <a:xfrm>
            <a:off x="2360440" y="1007438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2114857" y="717786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Start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85418" y="830167"/>
            <a:ext cx="328014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Assimilation window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" y="1787156"/>
            <a:ext cx="14034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MSLP and</a:t>
            </a: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snow column (FG)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4019" y="5336239"/>
            <a:ext cx="246852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MSLP </a:t>
            </a: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7063575" y="1026543"/>
            <a:ext cx="1459" cy="1319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796952" y="554227"/>
            <a:ext cx="150563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000000"/>
                </a:solidFill>
                <a:latin typeface="Calibri"/>
              </a:rPr>
              <a:t>Time of </a:t>
            </a:r>
          </a:p>
          <a:p>
            <a:pPr algn="r"/>
            <a:r>
              <a:rPr lang="en-GB" sz="1400" dirty="0">
                <a:solidFill>
                  <a:srgbClr val="000000"/>
                </a:solidFill>
                <a:latin typeface="Calibri"/>
              </a:rPr>
              <a:t>observation (08Z)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7599190" y="978863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7422438" y="715989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End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6827288" y="3663995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287" y="3439472"/>
            <a:ext cx="246852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Snow</a:t>
            </a: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column</a:t>
            </a: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475232" y="5397839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613747" y="3200779"/>
            <a:ext cx="228328" cy="206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269357" y="4811037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63866" y="2125552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8692101" y="6394672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948070" y="4144994"/>
            <a:ext cx="5271717" cy="1277796"/>
            <a:chOff x="1948070" y="4144994"/>
            <a:chExt cx="5271717" cy="1277796"/>
          </a:xfrm>
        </p:grpSpPr>
        <p:sp>
          <p:nvSpPr>
            <p:cNvPr id="36" name="TextBox 35"/>
            <p:cNvSpPr txBox="1"/>
            <p:nvPr/>
          </p:nvSpPr>
          <p:spPr>
            <a:xfrm>
              <a:off x="2003731" y="4530038"/>
              <a:ext cx="5216056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0000"/>
                  </a:solidFill>
                  <a:latin typeface="Calibri"/>
                </a:rPr>
                <a:t>Snow reduction at observation time generated by reduction in strength of low pressure area 1000km away, 11h earlier</a:t>
              </a:r>
            </a:p>
          </p:txBody>
        </p:sp>
        <p:cxnSp>
          <p:nvCxnSpPr>
            <p:cNvPr id="13" name="Straight Arrow Connector 12"/>
            <p:cNvCxnSpPr>
              <a:endCxn id="22" idx="3"/>
            </p:cNvCxnSpPr>
            <p:nvPr/>
          </p:nvCxnSpPr>
          <p:spPr bwMode="auto">
            <a:xfrm flipV="1">
              <a:off x="6615485" y="4144994"/>
              <a:ext cx="294329" cy="3872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>
              <a:off x="1948070" y="5121966"/>
              <a:ext cx="279620" cy="3008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4942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9" grpId="0"/>
      <p:bldP spid="23" grpId="0" animBg="1"/>
      <p:bldP spid="32" grpId="0" animBg="1"/>
      <p:bldP spid="32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188639"/>
            <a:ext cx="3096343" cy="1959337"/>
          </a:xfrm>
        </p:spPr>
        <p:txBody>
          <a:bodyPr/>
          <a:lstStyle/>
          <a:p>
            <a:r>
              <a:rPr lang="en-GB" sz="2400" dirty="0"/>
              <a:t>Impact of all-sky microwave humidity sounders and imagers </a:t>
            </a:r>
            <a:r>
              <a:rPr lang="en-GB" sz="1600" dirty="0"/>
              <a:t> -on top of the otherwise full observing system</a:t>
            </a:r>
            <a:br>
              <a:rPr lang="en-GB" sz="1600" dirty="0"/>
            </a:br>
            <a:br>
              <a:rPr lang="en-GB" sz="1600" dirty="0"/>
            </a:b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42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8102" y="-459432"/>
            <a:ext cx="4994377" cy="735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39552" y="3356992"/>
            <a:ext cx="345638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b="1" kern="0" dirty="0">
                <a:solidFill>
                  <a:srgbClr val="000000"/>
                </a:solidFill>
              </a:rPr>
              <a:t>Change in RMS error of vector wind</a:t>
            </a:r>
            <a:r>
              <a:rPr lang="en-GB" sz="1600" kern="0" dirty="0">
                <a:solidFill>
                  <a:srgbClr val="000000"/>
                </a:solidFill>
              </a:rPr>
              <a:t> Verified against own analysis</a:t>
            </a:r>
          </a:p>
          <a:p>
            <a:pPr algn="r"/>
            <a:endParaRPr lang="en-GB" sz="1600" kern="0" dirty="0">
              <a:solidFill>
                <a:srgbClr val="000000"/>
              </a:solidFill>
            </a:endParaRPr>
          </a:p>
          <a:p>
            <a:pPr algn="r"/>
            <a:r>
              <a:rPr lang="en-GB" sz="1600" kern="0" dirty="0">
                <a:solidFill>
                  <a:srgbClr val="000000"/>
                </a:solidFill>
              </a:rPr>
              <a:t>Blue = error reduction (good)</a:t>
            </a:r>
          </a:p>
          <a:p>
            <a:pPr algn="r"/>
            <a:endParaRPr lang="en-GB" sz="1600" kern="0" dirty="0">
              <a:solidFill>
                <a:srgbClr val="000000"/>
              </a:solidFill>
            </a:endParaRPr>
          </a:p>
          <a:p>
            <a:pPr algn="r"/>
            <a:r>
              <a:rPr lang="en-GB" sz="1600" kern="0" dirty="0">
                <a:solidFill>
                  <a:srgbClr val="000000"/>
                </a:solidFill>
              </a:rPr>
              <a:t>Based on 322 to 360  forecasts</a:t>
            </a:r>
          </a:p>
          <a:p>
            <a:pPr algn="r"/>
            <a:endParaRPr lang="en-GB" sz="1600" kern="0" dirty="0">
              <a:solidFill>
                <a:srgbClr val="000000"/>
              </a:solidFill>
            </a:endParaRPr>
          </a:p>
          <a:p>
            <a:pPr algn="r"/>
            <a:r>
              <a:rPr lang="en-GB" sz="1600" kern="0" dirty="0">
                <a:solidFill>
                  <a:srgbClr val="000000"/>
                </a:solidFill>
              </a:rPr>
              <a:t>Cross hatching indicates 95%</a:t>
            </a:r>
          </a:p>
          <a:p>
            <a:pPr algn="r"/>
            <a:r>
              <a:rPr lang="en-GB" sz="1600" kern="0" dirty="0">
                <a:solidFill>
                  <a:srgbClr val="000000"/>
                </a:solidFill>
              </a:rPr>
              <a:t> confidence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4175185" y="2743202"/>
            <a:ext cx="4097547" cy="1414732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588589" y="2613804"/>
            <a:ext cx="1354347" cy="2932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34838" y="2378844"/>
            <a:ext cx="30537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800" dirty="0">
                <a:solidFill>
                  <a:srgbClr val="000000"/>
                </a:solidFill>
                <a:latin typeface="Calibri"/>
                <a:cs typeface="Latha" pitchFamily="2"/>
              </a:rPr>
              <a:t>2-3% impact on day 4 and 5 dynamical forecasts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428921" y="526690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>
                <a:solidFill>
                  <a:srgbClr val="000000"/>
                </a:solidFill>
              </a:rPr>
              <a:t>Bad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8427413" y="5441212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>
                <a:solidFill>
                  <a:srgbClr val="000000"/>
                </a:solidFill>
              </a:rPr>
              <a:t>Good</a:t>
            </a:r>
          </a:p>
        </p:txBody>
      </p:sp>
    </p:spTree>
    <p:extLst>
      <p:ext uri="{BB962C8B-B14F-4D97-AF65-F5344CB8AC3E}">
        <p14:creationId xmlns:p14="http://schemas.microsoft.com/office/powerpoint/2010/main" val="2472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121" y="441108"/>
            <a:ext cx="7593947" cy="277071"/>
          </a:xfrm>
        </p:spPr>
        <p:txBody>
          <a:bodyPr/>
          <a:lstStyle/>
          <a:p>
            <a:r>
              <a:rPr lang="en-GB" dirty="0"/>
              <a:t>How observations sensitive to cloud and precipitation benefit global NWP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63336" y="1446281"/>
            <a:ext cx="7730882" cy="4399348"/>
          </a:xfrm>
          <a:prstGeom prst="rect">
            <a:avLst/>
          </a:prstGeom>
        </p:spPr>
        <p:txBody>
          <a:bodyPr/>
          <a:lstStyle/>
          <a:p>
            <a:pPr marL="122208" indent="-257244">
              <a:buFont typeface="+mj-lt"/>
              <a:buAutoNum type="arabicPeriod"/>
            </a:pPr>
            <a:r>
              <a:rPr lang="en-GB" b="0" dirty="0"/>
              <a:t>Use more satellite observations, even if there’s no benefit from the cloud and precipitation information itself</a:t>
            </a:r>
          </a:p>
          <a:p>
            <a:pPr marL="594834" lvl="1" indent="-257244"/>
            <a:r>
              <a:rPr lang="en-GB" b="0" dirty="0"/>
              <a:t>e.g. try to recover some of the 80% of data lost to cloud in lower-sounding IR channels</a:t>
            </a:r>
          </a:p>
          <a:p>
            <a:pPr marL="122208" indent="-257244">
              <a:buFont typeface="+mj-lt"/>
              <a:buAutoNum type="arabicPeriod"/>
            </a:pPr>
            <a:r>
              <a:rPr lang="en-GB" b="0" dirty="0"/>
              <a:t>Directly improve dynamical initial conditions through the observation of cloud and precipitation</a:t>
            </a:r>
          </a:p>
          <a:p>
            <a:pPr marL="594834" lvl="1" indent="-257244"/>
            <a:r>
              <a:rPr lang="en-GB" b="0" dirty="0"/>
              <a:t>e.g. infer the strength of a low pressure system from the intensity of its frontal precipitation: the “generalised 4D-var tracer effect”</a:t>
            </a:r>
          </a:p>
          <a:p>
            <a:pPr marL="122208" indent="-257244">
              <a:buFont typeface="+mj-lt"/>
              <a:buAutoNum type="arabicPeriod"/>
            </a:pPr>
            <a:r>
              <a:rPr lang="en-GB" b="0" dirty="0"/>
              <a:t>Initialise cloud and precipitation itself</a:t>
            </a:r>
            <a:endParaRPr lang="en-GB" b="0" i="1" dirty="0"/>
          </a:p>
          <a:p>
            <a:pPr marL="122208" indent="-257244">
              <a:buFont typeface="+mj-lt"/>
              <a:buAutoNum type="arabicPeriod"/>
            </a:pPr>
            <a:r>
              <a:rPr lang="en-GB" b="0" dirty="0"/>
              <a:t>Help improve the forecast model – the indirect effect</a:t>
            </a:r>
          </a:p>
          <a:p>
            <a:pPr marL="594834" lvl="1" indent="-257244"/>
            <a:r>
              <a:rPr lang="en-GB" b="0" dirty="0"/>
              <a:t>Benefits all forecast ranges, even when initial conditions are lost</a:t>
            </a:r>
          </a:p>
          <a:p>
            <a:pPr marL="122208" indent="-257244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</p:spTree>
    <p:extLst>
      <p:ext uri="{BB962C8B-B14F-4D97-AF65-F5344CB8AC3E}">
        <p14:creationId xmlns:p14="http://schemas.microsoft.com/office/powerpoint/2010/main" val="219991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5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" y="1305883"/>
            <a:ext cx="8562109" cy="4568496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correction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>
            <p:extLst/>
          </p:nvPr>
        </p:nvGraphicFramePr>
        <p:xfrm>
          <a:off x="6688138" y="852488"/>
          <a:ext cx="3206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9" name="Equation" r:id="rId5" imgW="126720" imgH="177480" progId="Equation.3">
                  <p:embed/>
                </p:oleObj>
              </mc:Choice>
              <mc:Fallback>
                <p:oleObj name="Equation" r:id="rId5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8138" y="852488"/>
                        <a:ext cx="320675" cy="449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02273" y="5623683"/>
            <a:ext cx="4754825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Airmass</a:t>
            </a:r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 correction (layer mean temperature)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5284381" y="4944140"/>
            <a:ext cx="691117" cy="7230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056903" y="5533701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Scan bias correction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2670154" y="3848986"/>
            <a:ext cx="1210730" cy="18043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123163" y="588812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Mean offset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3843279" y="4263656"/>
            <a:ext cx="920107" cy="17760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72B3466-1641-4AE7-A1ED-F269BE9D1864}"/>
              </a:ext>
            </a:extLst>
          </p:cNvPr>
          <p:cNvSpPr/>
          <p:nvPr/>
        </p:nvSpPr>
        <p:spPr>
          <a:xfrm>
            <a:off x="8324851" y="2946229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82"/>
                </a:solidFill>
                <a:latin typeface="Arial Unicode MS" pitchFamily="34" charset="-128"/>
              </a:rPr>
              <a:t>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2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6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5" y="1305271"/>
            <a:ext cx="8562109" cy="4569720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corrected first guess departures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372245" y="789049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245" y="789049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>
            <a:stCxn id="21" idx="2"/>
          </p:cNvCxnSpPr>
          <p:nvPr/>
        </p:nvCxnSpPr>
        <p:spPr bwMode="auto">
          <a:xfrm rot="5400000" flipH="1" flipV="1">
            <a:off x="2551258" y="4019389"/>
            <a:ext cx="2061895" cy="18845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406488" y="595209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Still some scan bias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6068" y="587886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Precipitation and cloud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5100455" y="4756066"/>
            <a:ext cx="1971302" cy="391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149928" y="3954486"/>
            <a:ext cx="1735776" cy="16130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2498" y="559188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The Andes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766587" y="545927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Sea ice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6828314" y="5189517"/>
            <a:ext cx="665017" cy="712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095011" y="5177641"/>
            <a:ext cx="607618" cy="366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237636" y="5599798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Snow and ice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2585C94-F9EE-4FEF-81B9-F92A7B779776}"/>
              </a:ext>
            </a:extLst>
          </p:cNvPr>
          <p:cNvSpPr/>
          <p:nvPr/>
        </p:nvSpPr>
        <p:spPr>
          <a:xfrm>
            <a:off x="8324851" y="2946229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82"/>
                </a:solidFill>
                <a:latin typeface="Arial Unicode MS" pitchFamily="34" charset="-128"/>
              </a:rPr>
              <a:t>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308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7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515" y="1305271"/>
            <a:ext cx="8562109" cy="4569719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corrected first guess departures 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2" name="Straight Arrow Connector 11"/>
          <p:cNvCxnSpPr>
            <a:stCxn id="21" idx="2"/>
          </p:cNvCxnSpPr>
          <p:nvPr/>
        </p:nvCxnSpPr>
        <p:spPr bwMode="auto">
          <a:xfrm rot="5400000" flipH="1" flipV="1">
            <a:off x="2551258" y="4019389"/>
            <a:ext cx="2061895" cy="18845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406488" y="595209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Still some scan bias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6068" y="587886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Precipitation and cloud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5100455" y="4756066"/>
            <a:ext cx="1971302" cy="391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149928" y="3954486"/>
            <a:ext cx="1735776" cy="16130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2498" y="559188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The Andes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766587" y="545927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Sea ice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6828314" y="5189517"/>
            <a:ext cx="665017" cy="712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095011" y="5177641"/>
            <a:ext cx="607618" cy="366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237636" y="5599798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Snow and ice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22515" y="124796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6387" name="Object 2"/>
          <p:cNvGraphicFramePr>
            <a:graphicFrameLocks noChangeAspect="1"/>
          </p:cNvGraphicFramePr>
          <p:nvPr/>
        </p:nvGraphicFramePr>
        <p:xfrm>
          <a:off x="5372100" y="812740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7" name="Equation" r:id="rId5" imgW="1168200" imgH="228600" progId="Equation.3">
                  <p:embed/>
                </p:oleObj>
              </mc:Choice>
              <mc:Fallback>
                <p:oleObj name="Equation" r:id="rId5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812740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F038D51A-5BB8-4424-B3B6-D823858E486F}"/>
              </a:ext>
            </a:extLst>
          </p:cNvPr>
          <p:cNvSpPr/>
          <p:nvPr/>
        </p:nvSpPr>
        <p:spPr>
          <a:xfrm>
            <a:off x="8324851" y="2946229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82"/>
                </a:solidFill>
                <a:latin typeface="Arial Unicode MS" pitchFamily="34" charset="-128"/>
              </a:rPr>
              <a:t>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558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6" y="1305271"/>
            <a:ext cx="8562107" cy="4569719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corrected first guess departures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22516" y="1305271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5372101" y="824614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1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1" y="824614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6B93C95-9E75-4307-BB8A-A1A2770BD92E}"/>
              </a:ext>
            </a:extLst>
          </p:cNvPr>
          <p:cNvSpPr/>
          <p:nvPr/>
        </p:nvSpPr>
        <p:spPr>
          <a:xfrm>
            <a:off x="8324851" y="2946229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82"/>
                </a:solidFill>
                <a:latin typeface="Arial Unicode MS" pitchFamily="34" charset="-128"/>
              </a:rPr>
              <a:t>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932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/>
              <a:t>AMSU-A channel 5 radiances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9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FFFFFF"/>
                </a:solidFill>
              </a:rPr>
              <a:t>ECMWF/EUMETSAT satellite course 2019: Microwave 2</a:t>
            </a: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6" y="1305271"/>
            <a:ext cx="8562107" cy="4569718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Bias corrected first guess departures 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97634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3856" y="127124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After active thinning and </a:t>
            </a:r>
            <a:r>
              <a:rPr lang="en-GB" sz="2000" b="1" dirty="0" err="1">
                <a:solidFill>
                  <a:srgbClr val="000082"/>
                </a:solidFill>
                <a:latin typeface="Arial Unicode MS" pitchFamily="34" charset="-128"/>
              </a:rPr>
              <a:t>VarQC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8435" name="Object 2"/>
          <p:cNvGraphicFramePr>
            <a:graphicFrameLocks noChangeAspect="1"/>
          </p:cNvGraphicFramePr>
          <p:nvPr/>
        </p:nvGraphicFramePr>
        <p:xfrm>
          <a:off x="5372100" y="788988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5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788988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4904567"/>
      </p:ext>
    </p:extLst>
  </p:cSld>
  <p:clrMapOvr>
    <a:masterClrMapping/>
  </p:clrMapOvr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40602</TotalTime>
  <Words>2127</Words>
  <Application>Microsoft Office PowerPoint</Application>
  <PresentationFormat>On-screen Show (4:3)</PresentationFormat>
  <Paragraphs>391</Paragraphs>
  <Slides>43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8" baseType="lpstr">
      <vt:lpstr>Arial</vt:lpstr>
      <vt:lpstr>Arial Black</vt:lpstr>
      <vt:lpstr>Arial Unicode MS</vt:lpstr>
      <vt:lpstr>Calibri</vt:lpstr>
      <vt:lpstr>Latha</vt:lpstr>
      <vt:lpstr>Symbol</vt:lpstr>
      <vt:lpstr>Times</vt:lpstr>
      <vt:lpstr>Times New Roman</vt:lpstr>
      <vt:lpstr>Wingdings</vt:lpstr>
      <vt:lpstr>ECMWF</vt:lpstr>
      <vt:lpstr>2_ECMWF</vt:lpstr>
      <vt:lpstr>3_ECMWF</vt:lpstr>
      <vt:lpstr>4_ECMWF</vt:lpstr>
      <vt:lpstr>1_ECMWF</vt:lpstr>
      <vt:lpstr>Equation</vt:lpstr>
      <vt:lpstr>Using microwave observations in data assimilation, including under conditions of cloud and precipitation</vt:lpstr>
      <vt:lpstr>Last time…</vt:lpstr>
      <vt:lpstr>AMSU-A channel 5 radiances:  Metop-A satellite, 9pm 25/4 to 9am 26/4/2012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Now we need to minimise 4D-Var</vt:lpstr>
      <vt:lpstr>What did 4D-Var do with AMSU-A channel 5, and all the other observations in the analysis?</vt:lpstr>
      <vt:lpstr>Sensitivities to cloud and precipitation</vt:lpstr>
      <vt:lpstr>PowerPoint Presentation</vt:lpstr>
      <vt:lpstr>Window channels (“imaging”): surface properties, water vapour, cloud and precipitation (from SSMIS – conical imager)</vt:lpstr>
      <vt:lpstr>Window channels (“imaging”): surface properties, water vapour, cloud and precipitation (from SSMIS – conical imager)</vt:lpstr>
      <vt:lpstr>Sounding channels: temperature, water vapour, cloud and precipitation (from SSMIS – conical imager)</vt:lpstr>
      <vt:lpstr>The microwave particle optical property “spectrum” 1.0 g m-3 of hydrometeor at 260 K</vt:lpstr>
      <vt:lpstr>The microwave particle optical property “spectrum”  1.0 g m-3 of hydrometeor at 260 K</vt:lpstr>
      <vt:lpstr>Radiative transfer for cloud and precipitation</vt:lpstr>
      <vt:lpstr>Spherical particles interacting with radiation</vt:lpstr>
      <vt:lpstr>Non-spherical particles interacting with radiation</vt:lpstr>
      <vt:lpstr>PowerPoint Presentation</vt:lpstr>
      <vt:lpstr>Cloud and precipitation at 91 GHz Strong scattering in deep convection</vt:lpstr>
      <vt:lpstr>Scattering solvers</vt:lpstr>
      <vt:lpstr>Clear-sky or ‘all-sky’ assimilation?</vt:lpstr>
      <vt:lpstr>Clear-sky or all-sky assimilation?</vt:lpstr>
      <vt:lpstr>Cloud screening</vt:lpstr>
      <vt:lpstr>AMSU-A clear-sky nadir weighting functions these are approximately fixed, in an oxygen line (a well-mixed gas)</vt:lpstr>
      <vt:lpstr>AMSU-A channel 3 departures for cloud screening 50.3 GHz observation minus clear-sky first guess (bias corrected), ocean surfaces</vt:lpstr>
      <vt:lpstr>AMSU-A channel 3 departures for cloud screening 50.3 GHz observation minus clear-sky first guess, ocean surfaces</vt:lpstr>
      <vt:lpstr>AMSU-A channel 3 departures for cloud screening 50.3 GHz observation minus clear-sky first guess (bias corrected), ocean surfaces</vt:lpstr>
      <vt:lpstr>Clear-sky assimilation</vt:lpstr>
      <vt:lpstr>All-sky assimilation</vt:lpstr>
      <vt:lpstr>All-sky assimilation: impact and mechanism</vt:lpstr>
      <vt:lpstr>Frontal cloud and precipitation: single-observation example at 190 GHz</vt:lpstr>
      <vt:lpstr>Frontal cloud and precipitation – all observations</vt:lpstr>
      <vt:lpstr>Frontal cloud and precipitation – single all-sky obs</vt:lpstr>
      <vt:lpstr>B) Frontal cloud and precipitation – 190 GHz</vt:lpstr>
      <vt:lpstr>Impact of all-sky microwave humidity sounders and imagers  -on top of the otherwise full observing system  </vt:lpstr>
      <vt:lpstr>How observations sensitive to cloud and precipitation benefit global NWP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Assimilating microwave observations I. Radiative transfer</dc:title>
  <dc:creator>Alan</dc:creator>
  <cp:lastModifiedBy>Alan Geer</cp:lastModifiedBy>
  <cp:revision>804</cp:revision>
  <cp:lastPrinted>2018-03-15T10:17:32Z</cp:lastPrinted>
  <dcterms:created xsi:type="dcterms:W3CDTF">2012-04-18T16:03:13Z</dcterms:created>
  <dcterms:modified xsi:type="dcterms:W3CDTF">2019-03-20T11:38:06Z</dcterms:modified>
</cp:coreProperties>
</file>