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60" r:id="rId2"/>
    <p:sldMasterId id="2147483676" r:id="rId3"/>
  </p:sldMasterIdLst>
  <p:notesMasterIdLst>
    <p:notesMasterId r:id="rId47"/>
  </p:notesMasterIdLst>
  <p:handoutMasterIdLst>
    <p:handoutMasterId r:id="rId48"/>
  </p:handoutMasterIdLst>
  <p:sldIdLst>
    <p:sldId id="257" r:id="rId4"/>
    <p:sldId id="343" r:id="rId5"/>
    <p:sldId id="352" r:id="rId6"/>
    <p:sldId id="337" r:id="rId7"/>
    <p:sldId id="258" r:id="rId8"/>
    <p:sldId id="260" r:id="rId9"/>
    <p:sldId id="263" r:id="rId10"/>
    <p:sldId id="376" r:id="rId11"/>
    <p:sldId id="372" r:id="rId12"/>
    <p:sldId id="349" r:id="rId13"/>
    <p:sldId id="382" r:id="rId14"/>
    <p:sldId id="348" r:id="rId15"/>
    <p:sldId id="345" r:id="rId16"/>
    <p:sldId id="350" r:id="rId17"/>
    <p:sldId id="353" r:id="rId18"/>
    <p:sldId id="351" r:id="rId19"/>
    <p:sldId id="354" r:id="rId20"/>
    <p:sldId id="357" r:id="rId21"/>
    <p:sldId id="355" r:id="rId22"/>
    <p:sldId id="356" r:id="rId23"/>
    <p:sldId id="346" r:id="rId24"/>
    <p:sldId id="307" r:id="rId25"/>
    <p:sldId id="358" r:id="rId26"/>
    <p:sldId id="364" r:id="rId27"/>
    <p:sldId id="374" r:id="rId28"/>
    <p:sldId id="373" r:id="rId29"/>
    <p:sldId id="365" r:id="rId30"/>
    <p:sldId id="366" r:id="rId31"/>
    <p:sldId id="367" r:id="rId32"/>
    <p:sldId id="368" r:id="rId33"/>
    <p:sldId id="359" r:id="rId34"/>
    <p:sldId id="377" r:id="rId35"/>
    <p:sldId id="378" r:id="rId36"/>
    <p:sldId id="324" r:id="rId37"/>
    <p:sldId id="360" r:id="rId38"/>
    <p:sldId id="361" r:id="rId39"/>
    <p:sldId id="325" r:id="rId40"/>
    <p:sldId id="344" r:id="rId41"/>
    <p:sldId id="341" r:id="rId42"/>
    <p:sldId id="327" r:id="rId43"/>
    <p:sldId id="381" r:id="rId44"/>
    <p:sldId id="379" r:id="rId45"/>
    <p:sldId id="380" r:id="rId46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8D266"/>
    <a:srgbClr val="CCECFF"/>
    <a:srgbClr val="FFCCFF"/>
    <a:srgbClr val="FF0066"/>
    <a:srgbClr val="FF0000"/>
    <a:srgbClr val="CCFFFF"/>
    <a:srgbClr val="07F90D"/>
    <a:srgbClr val="0F3692"/>
    <a:srgbClr val="FE7A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0" autoAdjust="0"/>
    <p:restoredTop sz="90929"/>
  </p:normalViewPr>
  <p:slideViewPr>
    <p:cSldViewPr snapToGrid="0">
      <p:cViewPr varScale="1">
        <p:scale>
          <a:sx n="118" d="100"/>
          <a:sy n="118" d="100"/>
        </p:scale>
        <p:origin x="158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microsoft.com/office/2015/10/relationships/revisionInfo" Target="revisionInfo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1" tIns="45615" rIns="91231" bIns="456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17" y="1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1" tIns="45615" rIns="91231" bIns="456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4830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1" tIns="45615" rIns="91231" bIns="456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17" y="9434830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1" tIns="45615" rIns="91231" bIns="456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DBE9AF57-D141-4BD4-8BC4-5C8D09AD15E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741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1" tIns="45615" rIns="91231" bIns="456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17" y="1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1" tIns="45615" rIns="91231" bIns="456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34" y="4717415"/>
            <a:ext cx="4982634" cy="446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1" tIns="45615" rIns="91231" bIns="456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4830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1" tIns="45615" rIns="91231" bIns="456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17" y="9434830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1" tIns="45615" rIns="91231" bIns="456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2951B400-2455-44B5-A6E9-8E998AE7C37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75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361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44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5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51B400-2455-44B5-A6E9-8E998AE7C37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7240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ECMWF/EUMETSAT satellite course 2018: Microwave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</a:t>
            </a:r>
            <a:fld id="{80AD2B79-65E2-4AED-A4B1-6ADE64AB587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63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</a:p>
        </p:txBody>
      </p:sp>
    </p:spTree>
    <p:extLst>
      <p:ext uri="{BB962C8B-B14F-4D97-AF65-F5344CB8AC3E}">
        <p14:creationId xmlns:p14="http://schemas.microsoft.com/office/powerpoint/2010/main" val="72111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</a:t>
            </a:r>
            <a:fld id="{471A23FC-219B-4F05-903E-C2B6C9B1747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1188" y="6356350"/>
            <a:ext cx="4248150" cy="39528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932363" y="6353175"/>
            <a:ext cx="1079500" cy="3889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</a:t>
            </a:r>
            <a:fld id="{471A23FC-219B-4F05-903E-C2B6C9B1747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</a:p>
        </p:txBody>
      </p:sp>
    </p:spTree>
    <p:extLst>
      <p:ext uri="{BB962C8B-B14F-4D97-AF65-F5344CB8AC3E}">
        <p14:creationId xmlns:p14="http://schemas.microsoft.com/office/powerpoint/2010/main" val="101468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80AD2B79-65E2-4AED-A4B1-6ADE64AB587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45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0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</a:p>
        </p:txBody>
      </p:sp>
    </p:spTree>
    <p:extLst>
      <p:ext uri="{BB962C8B-B14F-4D97-AF65-F5344CB8AC3E}">
        <p14:creationId xmlns:p14="http://schemas.microsoft.com/office/powerpoint/2010/main" val="1570535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932363" y="6353175"/>
            <a:ext cx="1079500" cy="3889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1188" y="6356350"/>
            <a:ext cx="4248150" cy="395288"/>
          </a:xfrm>
        </p:spPr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</a:p>
        </p:txBody>
      </p:sp>
    </p:spTree>
    <p:extLst>
      <p:ext uri="{BB962C8B-B14F-4D97-AF65-F5344CB8AC3E}">
        <p14:creationId xmlns:p14="http://schemas.microsoft.com/office/powerpoint/2010/main" val="3866052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80AD2B79-65E2-4AED-A4B1-6ADE64AB587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911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chemeClr val="bg1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 </a:t>
            </a:r>
            <a:fld id="{A2DC0136-0F99-4FF6-8735-C0C974307B1F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75" r:id="rId4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A2DC0136-0F99-4FF6-8735-C0C974307B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435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A2DC0136-0F99-4FF6-8735-C0C974307B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021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txBody>
          <a:bodyPr/>
          <a:lstStyle/>
          <a:p>
            <a:r>
              <a:rPr lang="en-GB" b="1" dirty="0">
                <a:latin typeface="+mn-lt"/>
              </a:rPr>
              <a:t>Microwave spectrum – measurement, modelling and information content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Alan Geer</a:t>
            </a:r>
          </a:p>
          <a:p>
            <a:r>
              <a:rPr lang="en-GB" sz="2000" b="0" dirty="0"/>
              <a:t>Thanks to: Bill Bell, Peter Bauer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0AD2B79-65E2-4AED-A4B1-6ADE64AB5879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Sensitivities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5450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EB2B5-DA70-4F51-9C6D-0DE80FD30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Sensor and channel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9D537-7E2E-4DDA-8167-8EFD370CA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/>
              <a:t>Sensor types (to be explained in later section):</a:t>
            </a:r>
          </a:p>
          <a:p>
            <a:pPr lvl="1"/>
            <a:r>
              <a:rPr lang="en-GB" b="0" dirty="0"/>
              <a:t>Swath-scanning</a:t>
            </a:r>
          </a:p>
          <a:p>
            <a:pPr lvl="1"/>
            <a:r>
              <a:rPr lang="en-GB" b="0" dirty="0"/>
              <a:t>Conical-scanning</a:t>
            </a:r>
          </a:p>
          <a:p>
            <a:r>
              <a:rPr lang="en-GB" b="0" dirty="0"/>
              <a:t>Channel types</a:t>
            </a:r>
          </a:p>
          <a:p>
            <a:pPr lvl="1"/>
            <a:r>
              <a:rPr lang="en-GB" b="0" dirty="0"/>
              <a:t>Imaging: generally see the surface</a:t>
            </a:r>
          </a:p>
          <a:p>
            <a:pPr lvl="2"/>
            <a:r>
              <a:rPr lang="en-GB" b="0" dirty="0"/>
              <a:t>SST, column water and cloud</a:t>
            </a:r>
          </a:p>
          <a:p>
            <a:pPr lvl="1"/>
            <a:r>
              <a:rPr lang="en-GB" b="0" dirty="0"/>
              <a:t>Sounding: generally don’t see the surface</a:t>
            </a:r>
          </a:p>
          <a:p>
            <a:pPr lvl="2"/>
            <a:r>
              <a:rPr lang="en-GB" b="0" dirty="0"/>
              <a:t>Temperature sounding – Oxygen lines</a:t>
            </a:r>
          </a:p>
          <a:p>
            <a:pPr lvl="2"/>
            <a:r>
              <a:rPr lang="en-GB" b="0" dirty="0"/>
              <a:t>Humidity sounding – H</a:t>
            </a:r>
            <a:r>
              <a:rPr lang="en-GB" b="0" baseline="-25000" dirty="0"/>
              <a:t>2</a:t>
            </a:r>
            <a:r>
              <a:rPr lang="en-GB" b="0" dirty="0"/>
              <a:t>O lines</a:t>
            </a:r>
          </a:p>
          <a:p>
            <a:pPr lvl="1"/>
            <a:r>
              <a:rPr lang="en-GB" b="0" dirty="0"/>
              <a:t>The above is best seen as a ‘historical’ view</a:t>
            </a:r>
          </a:p>
          <a:p>
            <a:pPr lvl="2"/>
            <a:r>
              <a:rPr lang="en-GB" b="0" dirty="0"/>
              <a:t>Most microwave channels are sensitive to multiple earth system components including cloud and precipitation</a:t>
            </a:r>
          </a:p>
          <a:p>
            <a:pPr lvl="2"/>
            <a:endParaRPr lang="en-GB" b="0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1BE0E1-DE55-4099-A390-1F789B3846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B6758C-1161-4C68-97C4-682DFA390B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159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563" y="10633"/>
            <a:ext cx="8113712" cy="708025"/>
          </a:xfrm>
        </p:spPr>
        <p:txBody>
          <a:bodyPr/>
          <a:lstStyle/>
          <a:p>
            <a:r>
              <a:rPr lang="en-GB" dirty="0"/>
              <a:t>Sensitivities: window (“imager”) channels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53B3B612-B7D8-45FC-8824-15CBC72DAD87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" r="19772"/>
          <a:stretch/>
        </p:blipFill>
        <p:spPr>
          <a:xfrm>
            <a:off x="1632088" y="875168"/>
            <a:ext cx="5520149" cy="4930775"/>
          </a:xfrm>
        </p:spPr>
      </p:pic>
      <p:sp>
        <p:nvSpPr>
          <p:cNvPr id="9" name="TextBox 8"/>
          <p:cNvSpPr txBox="1"/>
          <p:nvPr/>
        </p:nvSpPr>
        <p:spPr>
          <a:xfrm>
            <a:off x="132219" y="887615"/>
            <a:ext cx="36766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Ocean waves, wind, skin temperature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2199992" y="1204111"/>
            <a:ext cx="1294646" cy="73333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212190" y="1963469"/>
            <a:ext cx="1698091" cy="598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Atmospheric water vapour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1555687" y="2127564"/>
            <a:ext cx="2156234" cy="15240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437018" y="4026150"/>
            <a:ext cx="1698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Cloud and precipitation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1665838" y="4182701"/>
            <a:ext cx="1267485" cy="19012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2507805" y="5665739"/>
            <a:ext cx="1149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Sea-ice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V="1">
            <a:off x="3009014" y="3838670"/>
            <a:ext cx="1463398" cy="184974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itle 1"/>
          <p:cNvSpPr txBox="1">
            <a:spLocks/>
          </p:cNvSpPr>
          <p:nvPr/>
        </p:nvSpPr>
        <p:spPr bwMode="auto">
          <a:xfrm>
            <a:off x="4834550" y="858571"/>
            <a:ext cx="4101220" cy="39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r"/>
            <a:r>
              <a:rPr lang="en-GB" sz="1600" kern="0" dirty="0"/>
              <a:t>SSMIS F-17 channel 13 (19 GHz, v)</a:t>
            </a:r>
          </a:p>
          <a:p>
            <a:pPr algn="r"/>
            <a:r>
              <a:rPr lang="en-GB" sz="1600" kern="0" dirty="0"/>
              <a:t>Observed TB, 3</a:t>
            </a:r>
            <a:r>
              <a:rPr lang="en-GB" sz="1600" kern="0" baseline="30000" dirty="0"/>
              <a:t>rd</a:t>
            </a:r>
            <a:r>
              <a:rPr lang="en-GB" sz="1600" kern="0" dirty="0"/>
              <a:t> December 2014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14385" y="5553168"/>
            <a:ext cx="3078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Land surface temperature, biomass, soil/rock, soil moisture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 flipV="1">
            <a:off x="4707802" y="5377759"/>
            <a:ext cx="624689" cy="35308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Arrow Connector 30"/>
          <p:cNvCxnSpPr/>
          <p:nvPr/>
        </p:nvCxnSpPr>
        <p:spPr bwMode="auto">
          <a:xfrm flipH="1" flipV="1">
            <a:off x="5450187" y="4010685"/>
            <a:ext cx="1692997" cy="65185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/>
          <p:cNvSpPr txBox="1"/>
          <p:nvPr/>
        </p:nvSpPr>
        <p:spPr>
          <a:xfrm>
            <a:off x="7129603" y="4555777"/>
            <a:ext cx="2439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Snow cover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H="1">
            <a:off x="6408347" y="3521798"/>
            <a:ext cx="1096976" cy="19766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Box 38"/>
          <p:cNvSpPr txBox="1"/>
          <p:nvPr/>
        </p:nvSpPr>
        <p:spPr>
          <a:xfrm>
            <a:off x="7517392" y="3332050"/>
            <a:ext cx="2439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High altitude</a:t>
            </a: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3814" y="4999432"/>
            <a:ext cx="1149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Deep fresh snow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24" name="Straight Arrow Connector 23"/>
          <p:cNvCxnSpPr>
            <a:stCxn id="22" idx="3"/>
          </p:cNvCxnSpPr>
          <p:nvPr/>
        </p:nvCxnSpPr>
        <p:spPr bwMode="auto">
          <a:xfrm flipV="1">
            <a:off x="1853609" y="3895378"/>
            <a:ext cx="2335269" cy="139644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832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6" grpId="0"/>
      <p:bldP spid="20" grpId="0"/>
      <p:bldP spid="28" grpId="0"/>
      <p:bldP spid="34" grpId="0"/>
      <p:bldP spid="39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Brightness temperature (TB)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19201"/>
            <a:ext cx="7382786" cy="4728376"/>
          </a:xfrm>
        </p:spPr>
        <p:txBody>
          <a:bodyPr/>
          <a:lstStyle/>
          <a:p>
            <a:r>
              <a:rPr lang="en-GB" b="0" dirty="0"/>
              <a:t>Radiance that would be produced by black-body radiation of a specified temperature T</a:t>
            </a:r>
            <a:r>
              <a:rPr lang="en-GB" b="0" baseline="-25000" dirty="0"/>
              <a:t>B</a:t>
            </a:r>
            <a:r>
              <a:rPr lang="en-GB" b="0" dirty="0"/>
              <a:t> (Planck function)</a:t>
            </a:r>
          </a:p>
          <a:p>
            <a:endParaRPr lang="en-GB" b="0" dirty="0"/>
          </a:p>
          <a:p>
            <a:r>
              <a:rPr lang="en-GB" b="0" dirty="0"/>
              <a:t>Convert radiance (a non-intuitive quantity) into the “radiant temperature” </a:t>
            </a:r>
          </a:p>
          <a:p>
            <a:endParaRPr lang="en-GB" b="0" dirty="0"/>
          </a:p>
          <a:p>
            <a:r>
              <a:rPr lang="en-GB" b="0" dirty="0"/>
              <a:t>In the microwave, we can use Rayleigh-Jeans approximation:</a:t>
            </a:r>
          </a:p>
          <a:p>
            <a:endParaRPr lang="en-GB" b="0" dirty="0"/>
          </a:p>
          <a:p>
            <a:endParaRPr lang="en-GB" b="0" dirty="0"/>
          </a:p>
          <a:p>
            <a:endParaRPr lang="en-GB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13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475174" y="5001147"/>
                <a:ext cx="2031903" cy="6897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GB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sSup>
                            <m:sSupPr>
                              <m:ctrlPr>
                                <a:rPr lang="en-GB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5174" y="5001147"/>
                <a:ext cx="2031903" cy="68974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158122" y="5108862"/>
            <a:ext cx="37072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latin typeface="Arial" charset="0"/>
              </a:rPr>
              <a:t>Radiance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982674" y="5118779"/>
            <a:ext cx="37072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latin typeface="Arial" charset="0"/>
              </a:rPr>
              <a:t>Brightness temperature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2207694" y="5304939"/>
            <a:ext cx="34190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 flipV="1">
            <a:off x="4526422" y="5313743"/>
            <a:ext cx="446599" cy="13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63694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Sensitivities: temperature sounding channels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482761" y="1072369"/>
            <a:ext cx="4466389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r"/>
            <a:r>
              <a:rPr lang="en-GB" sz="1600" b="0" kern="0" dirty="0"/>
              <a:t>AMSU-A channel 5 radiances: </a:t>
            </a:r>
            <a:br>
              <a:rPr lang="en-GB" sz="1600" b="0" kern="0" dirty="0"/>
            </a:br>
            <a:r>
              <a:rPr lang="en-GB" sz="1600" b="0" kern="0" dirty="0" err="1"/>
              <a:t>Metop</a:t>
            </a:r>
            <a:r>
              <a:rPr lang="en-GB" sz="1600" b="0" kern="0" dirty="0"/>
              <a:t>-A satellite, 9pm 25/4 to 9am 26/4/2012</a:t>
            </a:r>
          </a:p>
          <a:p>
            <a:pPr algn="r"/>
            <a:r>
              <a:rPr lang="en-GB" sz="1600" b="0" kern="0" dirty="0"/>
              <a:t>Cross-track scanner</a:t>
            </a:r>
          </a:p>
        </p:txBody>
      </p:sp>
      <p:pic>
        <p:nvPicPr>
          <p:cNvPr id="7" name="Picture 6" descr="amsua_ob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0949" y="1778642"/>
            <a:ext cx="6460456" cy="3448038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983013" y="2306328"/>
            <a:ext cx="1289118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Observed TB [K]</a:t>
            </a:r>
            <a:endParaRPr lang="en-GB" sz="14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4913" y="5442456"/>
            <a:ext cx="2568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Temperature of approx. lowest 10km of atmosphere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2073349" y="4444409"/>
            <a:ext cx="276446" cy="101009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4437321" y="4128978"/>
            <a:ext cx="1399953" cy="125109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5436782" y="5360940"/>
            <a:ext cx="2568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Zenith angle dependence</a:t>
            </a: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9118" y="5842948"/>
            <a:ext cx="2568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Surface sensitivity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4114800" y="4625164"/>
            <a:ext cx="701749" cy="126527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H="1" flipV="1">
            <a:off x="2658140" y="3955312"/>
            <a:ext cx="1903228" cy="193512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1722476" y="1444613"/>
            <a:ext cx="2568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Deep convection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2704215" y="1800448"/>
            <a:ext cx="889590" cy="165513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8046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15" y="336698"/>
            <a:ext cx="8113712" cy="708025"/>
          </a:xfrm>
        </p:spPr>
        <p:txBody>
          <a:bodyPr/>
          <a:lstStyle/>
          <a:p>
            <a:r>
              <a:rPr lang="en-GB" b="1" dirty="0"/>
              <a:t>AMSU-A </a:t>
            </a:r>
            <a:r>
              <a:rPr lang="en-GB" b="1" dirty="0">
                <a:solidFill>
                  <a:srgbClr val="FF0000"/>
                </a:solidFill>
              </a:rPr>
              <a:t>clear-sky</a:t>
            </a:r>
            <a:r>
              <a:rPr lang="en-GB" b="1" dirty="0"/>
              <a:t> nadir weighting functions</a:t>
            </a:r>
            <a:br>
              <a:rPr lang="en-GB" b="1" dirty="0"/>
            </a:br>
            <a:r>
              <a:rPr lang="en-GB" sz="2000" dirty="0"/>
              <a:t>these are approximately fixed, in an oxygen line (a well-mixed gas)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4979029" y="6332538"/>
            <a:ext cx="1008062" cy="331787"/>
          </a:xfrm>
        </p:spPr>
        <p:txBody>
          <a:bodyPr/>
          <a:lstStyle/>
          <a:p>
            <a:r>
              <a:rPr lang="en-GB" dirty="0"/>
              <a:t> </a:t>
            </a:r>
            <a:fld id="{B42FFDDE-007C-420C-81C2-F56EACC33F2F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4191" y="6334125"/>
            <a:ext cx="4191000" cy="342900"/>
          </a:xfrm>
        </p:spPr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pic>
        <p:nvPicPr>
          <p:cNvPr id="11" name="Picture 10" descr="w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1017" y="1260000"/>
            <a:ext cx="9334500" cy="498062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-3092767" y="1162050"/>
            <a:ext cx="4933950" cy="50863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203259" y="1266825"/>
            <a:ext cx="2162174" cy="20954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51233" y="3061093"/>
            <a:ext cx="2076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    7	     0%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51234" y="3727843"/>
            <a:ext cx="224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    6	     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51233" y="4385068"/>
            <a:ext cx="2390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    5	     5%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51233" y="4794643"/>
            <a:ext cx="2571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    4	    19%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41709" y="5099443"/>
            <a:ext cx="258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    3	     56%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51233" y="5394718"/>
            <a:ext cx="2571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    2	     92%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51233" y="2213368"/>
            <a:ext cx="2400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+mn-lt"/>
              </a:rPr>
              <a:t>Channel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84682" y="2232418"/>
            <a:ext cx="1476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+mn-lt"/>
              </a:rPr>
              <a:t>Transmittance surface to space </a:t>
            </a: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5189517" y="4572000"/>
            <a:ext cx="111628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907397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345" y="187842"/>
            <a:ext cx="8113712" cy="708025"/>
          </a:xfrm>
        </p:spPr>
        <p:txBody>
          <a:bodyPr/>
          <a:lstStyle/>
          <a:p>
            <a:r>
              <a:rPr lang="en-GB" dirty="0"/>
              <a:t>Sensitivities: humidity sounding channels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611265" y="1188180"/>
            <a:ext cx="4101220" cy="39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r"/>
            <a:r>
              <a:rPr lang="en-GB" sz="1600" kern="0" dirty="0"/>
              <a:t>SSMIS F-17 channel 11 (183</a:t>
            </a:r>
            <a:r>
              <a:rPr lang="en-GB" sz="1600" kern="0" dirty="0">
                <a:latin typeface="+mn-lt"/>
                <a:cs typeface="Times New Roman" panose="02020603050405020304" pitchFamily="18" charset="0"/>
              </a:rPr>
              <a:t>±1</a:t>
            </a:r>
            <a:r>
              <a:rPr lang="en-GB" sz="1600" kern="0" dirty="0"/>
              <a:t> GHz)</a:t>
            </a:r>
          </a:p>
          <a:p>
            <a:pPr algn="r"/>
            <a:r>
              <a:rPr lang="en-GB" sz="1600" kern="0" dirty="0"/>
              <a:t>Conical scanning imager and sounder</a:t>
            </a:r>
          </a:p>
          <a:p>
            <a:pPr algn="r"/>
            <a:endParaRPr lang="en-GB" sz="1600" kern="0" dirty="0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19" y="1382232"/>
            <a:ext cx="7492785" cy="3999720"/>
          </a:xfr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504008" y="2465816"/>
            <a:ext cx="1289118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Observed TB [K]</a:t>
            </a:r>
            <a:endParaRPr lang="en-GB" sz="14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3990754" y="4277833"/>
            <a:ext cx="1399953" cy="125109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4394791" y="5467265"/>
            <a:ext cx="2568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Relative humidity variations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2544726" y="3604437"/>
            <a:ext cx="209107" cy="200246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1548809" y="5545237"/>
            <a:ext cx="2568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Deep convection</a:t>
            </a:r>
            <a:endParaRPr lang="en-GB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49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811" y="137822"/>
            <a:ext cx="8113712" cy="708025"/>
          </a:xfrm>
        </p:spPr>
        <p:txBody>
          <a:bodyPr/>
          <a:lstStyle/>
          <a:p>
            <a:r>
              <a:rPr lang="en-GB" dirty="0"/>
              <a:t>Humidity-sounding weighting functions </a:t>
            </a:r>
            <a:br>
              <a:rPr lang="en-GB" dirty="0"/>
            </a:br>
            <a:r>
              <a:rPr lang="en-GB" sz="2000" b="0" dirty="0"/>
              <a:t>(clear-sky)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17</a:t>
            </a:fld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2456953" y="1160892"/>
            <a:ext cx="0" cy="44686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2226365" y="5502303"/>
            <a:ext cx="433346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147977" y="1367143"/>
            <a:ext cx="3813144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High humidity: weighting function high in troposphere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902227" y="1296062"/>
            <a:ext cx="2544419" cy="2261172"/>
          </a:xfrm>
          <a:custGeom>
            <a:avLst/>
            <a:gdLst>
              <a:gd name="connsiteX0" fmla="*/ 0 w 2544419"/>
              <a:gd name="connsiteY0" fmla="*/ 0 h 2261172"/>
              <a:gd name="connsiteX1" fmla="*/ 2544417 w 2544419"/>
              <a:gd name="connsiteY1" fmla="*/ 1097280 h 2261172"/>
              <a:gd name="connsiteX2" fmla="*/ 15902 w 2544419"/>
              <a:gd name="connsiteY2" fmla="*/ 2258170 h 2261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4419" h="2261172">
                <a:moveTo>
                  <a:pt x="0" y="0"/>
                </a:moveTo>
                <a:cubicBezTo>
                  <a:pt x="1270883" y="360459"/>
                  <a:pt x="2541767" y="720918"/>
                  <a:pt x="2544417" y="1097280"/>
                </a:cubicBezTo>
                <a:cubicBezTo>
                  <a:pt x="2547067" y="1473642"/>
                  <a:pt x="66260" y="2317805"/>
                  <a:pt x="15902" y="2258170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2943309" y="2617304"/>
            <a:ext cx="2544419" cy="2261172"/>
          </a:xfrm>
          <a:custGeom>
            <a:avLst/>
            <a:gdLst>
              <a:gd name="connsiteX0" fmla="*/ 0 w 2544419"/>
              <a:gd name="connsiteY0" fmla="*/ 0 h 2261172"/>
              <a:gd name="connsiteX1" fmla="*/ 2544417 w 2544419"/>
              <a:gd name="connsiteY1" fmla="*/ 1097280 h 2261172"/>
              <a:gd name="connsiteX2" fmla="*/ 15902 w 2544419"/>
              <a:gd name="connsiteY2" fmla="*/ 2258170 h 2261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4419" h="2261172">
                <a:moveTo>
                  <a:pt x="0" y="0"/>
                </a:moveTo>
                <a:cubicBezTo>
                  <a:pt x="1270883" y="360459"/>
                  <a:pt x="2541767" y="720918"/>
                  <a:pt x="2544417" y="1097280"/>
                </a:cubicBezTo>
                <a:cubicBezTo>
                  <a:pt x="2547067" y="1473642"/>
                  <a:pt x="66260" y="2317805"/>
                  <a:pt x="15902" y="2258170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101594" y="3873128"/>
            <a:ext cx="3813144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Low humidity: weighting function lower in troposphere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02148" y="1646764"/>
            <a:ext cx="2035535" cy="13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TB = 230 K (found at approx. 400 </a:t>
            </a:r>
            <a:r>
              <a:rPr lang="en-GB" sz="2000" dirty="0" err="1">
                <a:solidFill>
                  <a:srgbClr val="000082"/>
                </a:solidFill>
                <a:latin typeface="Arial Unicode MS" pitchFamily="34" charset="-128"/>
              </a:rPr>
              <a:t>hPa</a:t>
            </a:r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) 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95522" y="3675672"/>
            <a:ext cx="2035535" cy="13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TB = 265 K (found at approx. 700 </a:t>
            </a:r>
            <a:r>
              <a:rPr lang="en-GB" sz="2000" dirty="0" err="1">
                <a:solidFill>
                  <a:srgbClr val="000082"/>
                </a:solidFill>
                <a:latin typeface="Arial Unicode MS" pitchFamily="34" charset="-128"/>
              </a:rPr>
              <a:t>hPa</a:t>
            </a:r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) 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2452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811" y="137822"/>
            <a:ext cx="8113712" cy="708025"/>
          </a:xfrm>
        </p:spPr>
        <p:txBody>
          <a:bodyPr/>
          <a:lstStyle/>
          <a:p>
            <a:r>
              <a:rPr lang="en-GB" dirty="0"/>
              <a:t>Humidity-sounding weighting functions </a:t>
            </a:r>
            <a:br>
              <a:rPr lang="en-GB" dirty="0"/>
            </a:br>
            <a:r>
              <a:rPr lang="en-GB" sz="2000" b="0" dirty="0"/>
              <a:t>(deep convection)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18</a:t>
            </a:fld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2456953" y="1160892"/>
            <a:ext cx="0" cy="44686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2226365" y="5502303"/>
            <a:ext cx="433346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966682" y="1983832"/>
            <a:ext cx="2720117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Strongly scattering layer of large frozen particles 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2943309" y="2617304"/>
            <a:ext cx="2544419" cy="2261172"/>
          </a:xfrm>
          <a:custGeom>
            <a:avLst/>
            <a:gdLst>
              <a:gd name="connsiteX0" fmla="*/ 0 w 2544419"/>
              <a:gd name="connsiteY0" fmla="*/ 0 h 2261172"/>
              <a:gd name="connsiteX1" fmla="*/ 2544417 w 2544419"/>
              <a:gd name="connsiteY1" fmla="*/ 1097280 h 2261172"/>
              <a:gd name="connsiteX2" fmla="*/ 15902 w 2544419"/>
              <a:gd name="connsiteY2" fmla="*/ 2258170 h 2261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4419" h="2261172">
                <a:moveTo>
                  <a:pt x="0" y="0"/>
                </a:moveTo>
                <a:cubicBezTo>
                  <a:pt x="1270883" y="360459"/>
                  <a:pt x="2541767" y="720918"/>
                  <a:pt x="2544417" y="1097280"/>
                </a:cubicBezTo>
                <a:cubicBezTo>
                  <a:pt x="2547067" y="1473642"/>
                  <a:pt x="66260" y="2317805"/>
                  <a:pt x="15902" y="2258170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814515" y="4075147"/>
            <a:ext cx="3813144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Humidity weighting function: thermal emission from lower in troposphere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42660" y="1072606"/>
            <a:ext cx="2035535" cy="13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TB = 150 K (not anything like an atmospheric temperature) 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95522" y="3675672"/>
            <a:ext cx="2035535" cy="13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TB = 265 K (found at approx. 700 </a:t>
            </a:r>
            <a:r>
              <a:rPr lang="en-GB" sz="2000" dirty="0" err="1">
                <a:solidFill>
                  <a:srgbClr val="000082"/>
                </a:solidFill>
                <a:latin typeface="Arial Unicode MS" pitchFamily="34" charset="-128"/>
              </a:rPr>
              <a:t>hPa</a:t>
            </a:r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) 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2881423" y="1881963"/>
            <a:ext cx="3051544" cy="138223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 rot="16200000">
            <a:off x="3732027" y="2902689"/>
            <a:ext cx="999460" cy="818707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 rot="3600000">
            <a:off x="4475252" y="3173348"/>
            <a:ext cx="999460" cy="292434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 rot="7262155">
            <a:off x="3064667" y="3155627"/>
            <a:ext cx="999460" cy="292434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9" name="Right Arrow 18"/>
          <p:cNvSpPr/>
          <p:nvPr/>
        </p:nvSpPr>
        <p:spPr bwMode="auto">
          <a:xfrm rot="7262155">
            <a:off x="4492973" y="1543022"/>
            <a:ext cx="999460" cy="292434"/>
          </a:xfrm>
          <a:prstGeom prst="rightArrow">
            <a:avLst/>
          </a:prstGeom>
          <a:solidFill>
            <a:schemeClr val="tx2">
              <a:lumMod val="95000"/>
              <a:lumOff val="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236581" y="807161"/>
            <a:ext cx="2422404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Deep space radiation: 2.7K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5458446" y="3217455"/>
            <a:ext cx="3090130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Scattering layer “reflects” upwelling radiation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2" name="Right Arrow 21"/>
          <p:cNvSpPr/>
          <p:nvPr/>
        </p:nvSpPr>
        <p:spPr bwMode="auto">
          <a:xfrm rot="5400000" flipH="1">
            <a:off x="3778828" y="1933764"/>
            <a:ext cx="741903" cy="292434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 rot="5400000" flipH="1">
            <a:off x="4275965" y="1805223"/>
            <a:ext cx="477733" cy="292434"/>
          </a:xfrm>
          <a:prstGeom prst="rightArrow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 rot="5400000" flipH="1">
            <a:off x="3941860" y="1171764"/>
            <a:ext cx="741903" cy="292434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2158409" y="1329070"/>
            <a:ext cx="1807536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001462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563" y="10633"/>
            <a:ext cx="8113712" cy="708025"/>
          </a:xfrm>
        </p:spPr>
        <p:txBody>
          <a:bodyPr/>
          <a:lstStyle/>
          <a:p>
            <a:r>
              <a:rPr lang="en-GB" dirty="0"/>
              <a:t>Sensitivities: window (“imager”) channels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53B3B612-B7D8-45FC-8824-15CBC72DAD87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" r="19772"/>
          <a:stretch/>
        </p:blipFill>
        <p:spPr>
          <a:xfrm>
            <a:off x="1632088" y="875168"/>
            <a:ext cx="5520149" cy="4930775"/>
          </a:xfrm>
        </p:spPr>
      </p:pic>
      <p:sp>
        <p:nvSpPr>
          <p:cNvPr id="9" name="TextBox 8"/>
          <p:cNvSpPr txBox="1"/>
          <p:nvPr/>
        </p:nvSpPr>
        <p:spPr>
          <a:xfrm>
            <a:off x="132219" y="887615"/>
            <a:ext cx="36766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Ocean waves, wind, skin temperature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2199992" y="1204111"/>
            <a:ext cx="1294646" cy="73333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212190" y="1963469"/>
            <a:ext cx="1698091" cy="598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Atmospheric water vapour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1555687" y="2127564"/>
            <a:ext cx="2156234" cy="15240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437018" y="4026150"/>
            <a:ext cx="1698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Cloud and precipitation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1665838" y="4182701"/>
            <a:ext cx="1267485" cy="19012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2507805" y="5665739"/>
            <a:ext cx="1149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Sea-ice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V="1">
            <a:off x="3009014" y="3838670"/>
            <a:ext cx="1463398" cy="184974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itle 1"/>
          <p:cNvSpPr txBox="1">
            <a:spLocks/>
          </p:cNvSpPr>
          <p:nvPr/>
        </p:nvSpPr>
        <p:spPr bwMode="auto">
          <a:xfrm>
            <a:off x="4834550" y="858571"/>
            <a:ext cx="4101220" cy="39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r"/>
            <a:r>
              <a:rPr lang="en-GB" sz="1600" kern="0" dirty="0"/>
              <a:t>SSMIS F-17 channel 13 (19 GHz, v)</a:t>
            </a:r>
          </a:p>
          <a:p>
            <a:pPr algn="r"/>
            <a:r>
              <a:rPr lang="en-GB" sz="1600" kern="0" dirty="0"/>
              <a:t>Observed TB, 3</a:t>
            </a:r>
            <a:r>
              <a:rPr lang="en-GB" sz="1600" kern="0" baseline="30000" dirty="0"/>
              <a:t>rd</a:t>
            </a:r>
            <a:r>
              <a:rPr lang="en-GB" sz="1600" kern="0" dirty="0"/>
              <a:t> December 2014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14385" y="5553168"/>
            <a:ext cx="3078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Land surface temperature, biomass, soil/rock, soil moisture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 flipV="1">
            <a:off x="4707802" y="5377759"/>
            <a:ext cx="624689" cy="35308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Arrow Connector 30"/>
          <p:cNvCxnSpPr/>
          <p:nvPr/>
        </p:nvCxnSpPr>
        <p:spPr bwMode="auto">
          <a:xfrm flipH="1" flipV="1">
            <a:off x="5450187" y="4010685"/>
            <a:ext cx="1692997" cy="65185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/>
          <p:cNvSpPr txBox="1"/>
          <p:nvPr/>
        </p:nvSpPr>
        <p:spPr>
          <a:xfrm>
            <a:off x="7129603" y="4555777"/>
            <a:ext cx="2439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Snow cover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H="1">
            <a:off x="6408347" y="3521798"/>
            <a:ext cx="1096976" cy="19766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Box 38"/>
          <p:cNvSpPr txBox="1"/>
          <p:nvPr/>
        </p:nvSpPr>
        <p:spPr>
          <a:xfrm>
            <a:off x="7517392" y="3332050"/>
            <a:ext cx="2439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High altitude</a:t>
            </a: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3814" y="4999432"/>
            <a:ext cx="1149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</a:rPr>
              <a:t>Deep fresh snow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24" name="Straight Arrow Connector 23"/>
          <p:cNvCxnSpPr>
            <a:stCxn id="22" idx="3"/>
          </p:cNvCxnSpPr>
          <p:nvPr/>
        </p:nvCxnSpPr>
        <p:spPr bwMode="auto">
          <a:xfrm flipV="1">
            <a:off x="1853609" y="3895378"/>
            <a:ext cx="2335269" cy="139644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82519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6"/>
          <a:stretch/>
        </p:blipFill>
        <p:spPr>
          <a:xfrm>
            <a:off x="1749860" y="874291"/>
            <a:ext cx="7620000" cy="54820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092" y="312942"/>
            <a:ext cx="8332967" cy="277071"/>
          </a:xfrm>
        </p:spPr>
        <p:txBody>
          <a:bodyPr/>
          <a:lstStyle/>
          <a:p>
            <a:pPr algn="ctr"/>
            <a:r>
              <a:rPr lang="en-GB" dirty="0"/>
              <a:t>FSOI of observing systems, February 2019</a:t>
            </a:r>
            <a:br>
              <a:rPr lang="en-GB" dirty="0"/>
            </a:br>
            <a:r>
              <a:rPr lang="en-GB" sz="900" dirty="0"/>
              <a:t>100% = full operational observing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-438384" y="6268886"/>
            <a:ext cx="4248150" cy="395288"/>
          </a:xfrm>
        </p:spPr>
        <p:txBody>
          <a:bodyPr/>
          <a:lstStyle/>
          <a:p>
            <a:fld id="{6B3B0B0F-E794-1244-9699-107C60B9C23A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4544" y="6232831"/>
            <a:ext cx="8285626" cy="530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3092" y="4625436"/>
            <a:ext cx="2514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Calibri"/>
              </a:rPr>
              <a:t>Microwave instruments together account for 30% of short-range forecast impact, with “moist” assimilation (WV, cloud, precipitation channels) having slightly more impact than “dry” assimilation (T channels)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3535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2597888" y="3530009"/>
            <a:ext cx="3398875" cy="195993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932" y="201618"/>
            <a:ext cx="8113712" cy="708025"/>
          </a:xfrm>
        </p:spPr>
        <p:txBody>
          <a:bodyPr/>
          <a:lstStyle/>
          <a:p>
            <a:r>
              <a:rPr lang="en-GB" dirty="0"/>
              <a:t>Imaging channel (low frequency) radiative transfer   </a:t>
            </a:r>
            <a:r>
              <a:rPr lang="en-GB" sz="2000" b="0" dirty="0"/>
              <a:t>(cloudy-sky)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20</a:t>
            </a:fld>
            <a:endParaRPr lang="en-GB" dirty="0">
              <a:solidFill>
                <a:srgbClr val="FFFFFF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2456953" y="1160892"/>
            <a:ext cx="0" cy="44686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2226365" y="5502303"/>
            <a:ext cx="433346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0" y="5554689"/>
            <a:ext cx="8974068" cy="852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Ocean surface: </a:t>
            </a:r>
            <a:r>
              <a:rPr lang="en-GB" sz="2000" dirty="0" err="1">
                <a:solidFill>
                  <a:srgbClr val="000082"/>
                </a:solidFill>
                <a:latin typeface="Arial Unicode MS" pitchFamily="34" charset="-128"/>
              </a:rPr>
              <a:t>radiatively</a:t>
            </a:r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 cold (e.g. 90K, Fresnel)</a:t>
            </a:r>
          </a:p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Or land / snow / sea-ice surface (high emissivity, possibly some scattering)</a:t>
            </a:r>
          </a:p>
          <a:p>
            <a:pPr algn="ctr"/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069156" y="3756169"/>
            <a:ext cx="2383727" cy="923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800" dirty="0">
                <a:solidFill>
                  <a:srgbClr val="000082"/>
                </a:solidFill>
                <a:latin typeface="Arial Unicode MS" pitchFamily="34" charset="-128"/>
              </a:rPr>
              <a:t>Cloud (and often rain): acts like an emitting gas </a:t>
            </a:r>
            <a:endParaRPr lang="en-GB" sz="18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529439" y="4302992"/>
            <a:ext cx="203553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T = 280 K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2594344" y="3997842"/>
            <a:ext cx="3402419" cy="10100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2159765" y="1690927"/>
            <a:ext cx="203553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TB = 2.7 K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4874610" y="1885858"/>
            <a:ext cx="203553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TB = 240 K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125864" y="4822970"/>
            <a:ext cx="2383727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800" dirty="0">
                <a:solidFill>
                  <a:srgbClr val="000082"/>
                </a:solidFill>
                <a:latin typeface="Arial Unicode MS" pitchFamily="34" charset="-128"/>
              </a:rPr>
              <a:t>Water vapour: is an emitting gas</a:t>
            </a:r>
            <a:endParaRPr lang="en-GB" sz="18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5635256" y="5263116"/>
            <a:ext cx="839971" cy="531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5596270" y="4469219"/>
            <a:ext cx="839971" cy="531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2775098" y="2138173"/>
            <a:ext cx="1467294" cy="335886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4231758" y="2307265"/>
            <a:ext cx="1509824" cy="317913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15285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Radiative transfer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5568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pectrum"/>
          <p:cNvPicPr>
            <a:picLocks noChangeAspect="1" noChangeArrowheads="1"/>
          </p:cNvPicPr>
          <p:nvPr/>
        </p:nvPicPr>
        <p:blipFill>
          <a:blip r:embed="rId2" cstate="print"/>
          <a:srcRect b="50084"/>
          <a:stretch>
            <a:fillRect/>
          </a:stretch>
        </p:blipFill>
        <p:spPr bwMode="auto">
          <a:xfrm>
            <a:off x="1664638" y="844429"/>
            <a:ext cx="6955372" cy="532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5824173" y="2039101"/>
            <a:ext cx="3058530" cy="332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H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O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Water vapour continuum</a:t>
            </a: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O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Dry air continuum</a:t>
            </a: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472611" y="208980"/>
            <a:ext cx="867138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kumimoji="1" lang="en-GB" sz="2800" b="1" dirty="0">
                <a:solidFill>
                  <a:srgbClr val="618FFD">
                    <a:lumMod val="50000"/>
                  </a:srgbClr>
                </a:solidFill>
                <a:latin typeface="Arial"/>
              </a:rPr>
              <a:t>The microwave gaseous absorption spectrum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21381" y="1297009"/>
            <a:ext cx="1789612" cy="12009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Absorption coefficient</a:t>
            </a:r>
          </a:p>
          <a:p>
            <a:r>
              <a:rPr lang="el-GR" sz="2000" b="1" dirty="0">
                <a:solidFill>
                  <a:srgbClr val="000082"/>
                </a:solidFill>
                <a:latin typeface="Arial Unicode MS" pitchFamily="34" charset="-128"/>
              </a:rPr>
              <a:t>β</a:t>
            </a:r>
            <a:r>
              <a:rPr lang="en-GB" sz="2000" b="1" baseline="-25000" dirty="0">
                <a:solidFill>
                  <a:srgbClr val="000082"/>
                </a:solidFill>
                <a:latin typeface="Arial Unicode MS" pitchFamily="34" charset="-128"/>
              </a:rPr>
              <a:t>a</a:t>
            </a:r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 [1/km]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53163" y="2661760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Moist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205563" y="4540218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Dry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rot="5400000">
            <a:off x="3688418" y="4530905"/>
            <a:ext cx="203427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rot="5400000">
            <a:off x="1915269" y="4535186"/>
            <a:ext cx="200174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0548" y="5469600"/>
            <a:ext cx="1890445" cy="73866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Moisture sounding:</a:t>
            </a:r>
          </a:p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22 GHz and 183 GHz water vapour lines 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 rot="5400000">
            <a:off x="2309964" y="4539466"/>
            <a:ext cx="19897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20548" y="4532938"/>
            <a:ext cx="1736333" cy="73866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Temperature sounding:</a:t>
            </a:r>
          </a:p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60 GHz oxygen line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20548" y="3822307"/>
            <a:ext cx="1736333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“Imaging channels” in the windows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 rot="5400000">
            <a:off x="2701242" y="4530049"/>
            <a:ext cx="201201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>
            <a:off x="1775713" y="4518919"/>
            <a:ext cx="198975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63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gases / cloud : </a:t>
            </a:r>
            <a:r>
              <a:rPr lang="en-GB" dirty="0" err="1"/>
              <a:t>Schwarzchild’s</a:t>
            </a:r>
            <a:r>
              <a:rPr lang="en-GB" dirty="0"/>
              <a:t> equation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23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5488" y="2030820"/>
                <a:ext cx="2923954" cy="7014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488" y="2030820"/>
                <a:ext cx="2923954" cy="7014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 bwMode="auto">
          <a:xfrm>
            <a:off x="3838358" y="2679405"/>
            <a:ext cx="404033" cy="2977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4199860" y="1765005"/>
            <a:ext cx="244549" cy="46783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4763386" y="2030820"/>
            <a:ext cx="520995" cy="21265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87065" y="1863574"/>
            <a:ext cx="2383727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Change in radiance per distance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627214" y="2951638"/>
            <a:ext cx="238372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dirty="0">
                <a:solidFill>
                  <a:srgbClr val="000082"/>
                </a:solidFill>
                <a:latin typeface="Arial Unicode MS" pitchFamily="34" charset="-128"/>
              </a:rPr>
              <a:t>Absorption coefficient</a:t>
            </a:r>
            <a:endParaRPr lang="en-GB" sz="16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460637" y="1402829"/>
            <a:ext cx="2929531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dirty="0">
                <a:solidFill>
                  <a:srgbClr val="000082"/>
                </a:solidFill>
                <a:latin typeface="Arial Unicode MS" pitchFamily="34" charset="-128"/>
              </a:rPr>
              <a:t>Planck function</a:t>
            </a:r>
            <a:endParaRPr lang="en-GB" sz="16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4655028" y="1810411"/>
            <a:ext cx="238372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dirty="0">
                <a:solidFill>
                  <a:srgbClr val="000082"/>
                </a:solidFill>
                <a:latin typeface="Arial Unicode MS" pitchFamily="34" charset="-128"/>
              </a:rPr>
              <a:t>Radiance</a:t>
            </a:r>
            <a:endParaRPr lang="en-GB" sz="16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4" name="Down Arrow 23"/>
          <p:cNvSpPr/>
          <p:nvPr/>
        </p:nvSpPr>
        <p:spPr bwMode="auto">
          <a:xfrm rot="16200000">
            <a:off x="2061830" y="3697471"/>
            <a:ext cx="441252" cy="2041451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5" name="Down Arrow 24"/>
          <p:cNvSpPr/>
          <p:nvPr/>
        </p:nvSpPr>
        <p:spPr bwMode="auto">
          <a:xfrm rot="16200000">
            <a:off x="5464253" y="4101507"/>
            <a:ext cx="285308" cy="2225753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6" name="Down Arrow 25"/>
          <p:cNvSpPr/>
          <p:nvPr/>
        </p:nvSpPr>
        <p:spPr bwMode="auto">
          <a:xfrm rot="16200000">
            <a:off x="5414635" y="3598234"/>
            <a:ext cx="391630" cy="2254099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 flipH="1">
            <a:off x="3420140" y="4199860"/>
            <a:ext cx="935665" cy="1488558"/>
          </a:xfrm>
          <a:prstGeom prst="rect">
            <a:avLst/>
          </a:prstGeom>
          <a:solidFill>
            <a:srgbClr val="F8D2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850606" y="4171507"/>
                <a:ext cx="29239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606" y="4171507"/>
                <a:ext cx="2923954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613991" y="4214038"/>
                <a:ext cx="29239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3991" y="4214038"/>
                <a:ext cx="2923954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36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844369" y="5068190"/>
                <a:ext cx="29239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4369" y="5068190"/>
                <a:ext cx="2923954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36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4375037" y="5315610"/>
            <a:ext cx="2440433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Gain through thermal emission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3462671" y="4104167"/>
            <a:ext cx="87187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4300610" y="3926289"/>
            <a:ext cx="2440433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Loss through absorption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445495" y="3732031"/>
                <a:ext cx="29239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495" y="3732031"/>
                <a:ext cx="2923954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4991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4335" y="114796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Adding</a:t>
            </a: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scattering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169581" y="1591339"/>
            <a:ext cx="3152816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Extinction coefficient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285458" y="1598428"/>
                <a:ext cx="3859619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5458" y="1598428"/>
                <a:ext cx="3859619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36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3995808" y="2264735"/>
            <a:ext cx="2801940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dirty="0">
                <a:solidFill>
                  <a:srgbClr val="000082"/>
                </a:solidFill>
                <a:latin typeface="Arial Unicode MS" pitchFamily="34" charset="-128"/>
              </a:rPr>
              <a:t>Scattering coefficient</a:t>
            </a:r>
            <a:endParaRPr lang="en-GB" sz="16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flipV="1">
            <a:off x="5752212" y="2009557"/>
            <a:ext cx="202021" cy="25517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Down Arrow 44"/>
          <p:cNvSpPr/>
          <p:nvPr/>
        </p:nvSpPr>
        <p:spPr bwMode="auto">
          <a:xfrm rot="16200000">
            <a:off x="1668424" y="2857499"/>
            <a:ext cx="441252" cy="2041451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6" name="Down Arrow 45"/>
          <p:cNvSpPr/>
          <p:nvPr/>
        </p:nvSpPr>
        <p:spPr bwMode="auto">
          <a:xfrm rot="16200000">
            <a:off x="5060216" y="3452922"/>
            <a:ext cx="285308" cy="2225753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7" name="Down Arrow 46"/>
          <p:cNvSpPr/>
          <p:nvPr/>
        </p:nvSpPr>
        <p:spPr bwMode="auto">
          <a:xfrm rot="16200000">
            <a:off x="5021229" y="2758262"/>
            <a:ext cx="391630" cy="2254099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 flipH="1">
            <a:off x="3026734" y="3359888"/>
            <a:ext cx="935665" cy="1488558"/>
          </a:xfrm>
          <a:prstGeom prst="rect">
            <a:avLst/>
          </a:prstGeom>
          <a:solidFill>
            <a:srgbClr val="F8D2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457200" y="3331535"/>
                <a:ext cx="29239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331535"/>
                <a:ext cx="2923954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5220585" y="3374066"/>
                <a:ext cx="29239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585" y="3374066"/>
                <a:ext cx="2923954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36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5440330" y="4345176"/>
                <a:ext cx="29239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0330" y="4345176"/>
                <a:ext cx="2923954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3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 Box 7"/>
          <p:cNvSpPr txBox="1">
            <a:spLocks noChangeArrowheads="1"/>
          </p:cNvSpPr>
          <p:nvPr/>
        </p:nvSpPr>
        <p:spPr bwMode="auto">
          <a:xfrm>
            <a:off x="3779612" y="4677658"/>
            <a:ext cx="3376098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dirty="0">
                <a:solidFill>
                  <a:srgbClr val="000082"/>
                </a:solidFill>
                <a:latin typeface="Arial Unicode MS" pitchFamily="34" charset="-128"/>
              </a:rPr>
              <a:t>Gain through thermal emission</a:t>
            </a:r>
            <a:endParaRPr lang="en-GB" sz="16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53" name="Straight Arrow Connector 52"/>
          <p:cNvCxnSpPr/>
          <p:nvPr/>
        </p:nvCxnSpPr>
        <p:spPr bwMode="auto">
          <a:xfrm>
            <a:off x="3069265" y="3264195"/>
            <a:ext cx="87187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4183651" y="3182010"/>
            <a:ext cx="1887539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dirty="0">
                <a:solidFill>
                  <a:srgbClr val="000082"/>
                </a:solidFill>
                <a:latin typeface="Arial Unicode MS" pitchFamily="34" charset="-128"/>
              </a:rPr>
              <a:t>Loss through extinction</a:t>
            </a:r>
            <a:endParaRPr lang="en-GB" sz="16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2052089" y="2892059"/>
                <a:ext cx="29239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89" y="2892059"/>
                <a:ext cx="2923954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Down Arrow 59"/>
          <p:cNvSpPr/>
          <p:nvPr/>
        </p:nvSpPr>
        <p:spPr bwMode="auto">
          <a:xfrm rot="13397962">
            <a:off x="3788726" y="3059162"/>
            <a:ext cx="120343" cy="872141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2" name="Down Arrow 61"/>
          <p:cNvSpPr/>
          <p:nvPr/>
        </p:nvSpPr>
        <p:spPr bwMode="auto">
          <a:xfrm rot="19157578">
            <a:off x="3592690" y="4239474"/>
            <a:ext cx="125218" cy="872288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pSp>
        <p:nvGrpSpPr>
          <p:cNvPr id="9227" name="Group 9226"/>
          <p:cNvGrpSpPr/>
          <p:nvPr/>
        </p:nvGrpSpPr>
        <p:grpSpPr>
          <a:xfrm>
            <a:off x="2882491" y="3101055"/>
            <a:ext cx="5793677" cy="2009214"/>
            <a:chOff x="3275895" y="3951659"/>
            <a:chExt cx="5793677" cy="2009214"/>
          </a:xfrm>
        </p:grpSpPr>
        <p:sp>
          <p:nvSpPr>
            <p:cNvPr id="59" name="Down Arrow 58"/>
            <p:cNvSpPr/>
            <p:nvPr/>
          </p:nvSpPr>
          <p:spPr bwMode="auto">
            <a:xfrm rot="16200000">
              <a:off x="5457171" y="3977461"/>
              <a:ext cx="285308" cy="2225753"/>
            </a:xfrm>
            <a:prstGeom prst="downArrow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3" name="Text Box 7"/>
            <p:cNvSpPr txBox="1">
              <a:spLocks noChangeArrowheads="1"/>
            </p:cNvSpPr>
            <p:nvPr/>
          </p:nvSpPr>
          <p:spPr bwMode="auto">
            <a:xfrm>
              <a:off x="7000523" y="4681203"/>
              <a:ext cx="2069049" cy="585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algn="ctr"/>
              <a:r>
                <a:rPr lang="en-GB" sz="1600" dirty="0">
                  <a:solidFill>
                    <a:srgbClr val="000082"/>
                  </a:solidFill>
                  <a:latin typeface="Arial Unicode MS" pitchFamily="34" charset="-128"/>
                </a:rPr>
                <a:t>Gain from scattering into the beam</a:t>
              </a:r>
              <a:endParaRPr lang="en-GB" sz="1600" baseline="30000" dirty="0">
                <a:solidFill>
                  <a:srgbClr val="000082"/>
                </a:solidFill>
                <a:latin typeface="Arial Unicode MS" pitchFamily="34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5613999" y="4837819"/>
                  <a:ext cx="2923954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+?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  <m:sub/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3999" y="4837819"/>
                  <a:ext cx="2923954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5" name="Down Arrow 64"/>
            <p:cNvSpPr/>
            <p:nvPr/>
          </p:nvSpPr>
          <p:spPr bwMode="auto">
            <a:xfrm rot="13397962">
              <a:off x="3275895" y="5004602"/>
              <a:ext cx="135911" cy="956271"/>
            </a:xfrm>
            <a:prstGeom prst="downArrow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6" name="Down Arrow 65"/>
            <p:cNvSpPr/>
            <p:nvPr/>
          </p:nvSpPr>
          <p:spPr bwMode="auto">
            <a:xfrm rot="19157578">
              <a:off x="3342498" y="3951659"/>
              <a:ext cx="123386" cy="840188"/>
            </a:xfrm>
            <a:prstGeom prst="downArrow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03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4335" y="114796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kern="0" noProof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Optical depth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0F369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Box 7"/>
              <p:cNvSpPr txBox="1">
                <a:spLocks noChangeArrowheads="1"/>
              </p:cNvSpPr>
              <p:nvPr/>
            </p:nvSpPr>
            <p:spPr bwMode="auto">
              <a:xfrm>
                <a:off x="754912" y="2335618"/>
                <a:ext cx="3152816" cy="10163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algn="ctr"/>
                <a:r>
                  <a:rPr lang="en-GB" sz="2000" dirty="0">
                    <a:solidFill>
                      <a:srgbClr val="000082"/>
                    </a:solidFill>
                    <a:latin typeface="Arial Unicode MS" pitchFamily="34" charset="-128"/>
                  </a:rPr>
                  <a:t>Change in optical depth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solidFill>
                          <a:srgbClr val="00008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r>
                      <a:rPr lang="en-GB" sz="2000" i="1">
                        <a:solidFill>
                          <a:srgbClr val="00008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GB" sz="2000" i="1">
                        <a:solidFill>
                          <a:srgbClr val="00008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0082"/>
                    </a:solidFill>
                    <a:latin typeface="Arial Unicode MS" pitchFamily="34" charset="-128"/>
                  </a:rPr>
                  <a:t>including extinction by scattering</a:t>
                </a:r>
                <a:endParaRPr lang="en-GB" sz="1400" baseline="30000" dirty="0">
                  <a:solidFill>
                    <a:srgbClr val="000082"/>
                  </a:solidFill>
                  <a:latin typeface="Arial Unicode MS" pitchFamily="34" charset="-128"/>
                </a:endParaRPr>
              </a:p>
            </p:txBody>
          </p:sp>
        </mc:Choice>
        <mc:Fallback xmlns="">
          <p:sp>
            <p:nvSpPr>
              <p:cNvPr id="15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4912" y="2335618"/>
                <a:ext cx="3152816" cy="1016305"/>
              </a:xfrm>
              <a:prstGeom prst="rect">
                <a:avLst/>
              </a:prstGeom>
              <a:blipFill rotWithShape="0">
                <a:blip r:embed="rId2"/>
                <a:stretch>
                  <a:fillRect t="-2994" r="-1354" b="-958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093534" y="2459665"/>
                <a:ext cx="3859619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3534" y="2459665"/>
                <a:ext cx="3859619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36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118883" y="1304262"/>
                <a:ext cx="3859619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8883" y="1304262"/>
                <a:ext cx="3859619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344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 Box 7"/>
              <p:cNvSpPr txBox="1">
                <a:spLocks noChangeArrowheads="1"/>
              </p:cNvSpPr>
              <p:nvPr/>
            </p:nvSpPr>
            <p:spPr bwMode="auto">
              <a:xfrm>
                <a:off x="712381" y="1180213"/>
                <a:ext cx="3152816" cy="10163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algn="ctr"/>
                <a:r>
                  <a:rPr lang="en-GB" sz="2000" dirty="0">
                    <a:solidFill>
                      <a:srgbClr val="000082"/>
                    </a:solidFill>
                    <a:latin typeface="Arial Unicode MS" pitchFamily="34" charset="-128"/>
                  </a:rPr>
                  <a:t>Change in optical depth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solidFill>
                          <a:srgbClr val="00008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r>
                      <a:rPr lang="en-GB" sz="2000" i="1" smtClean="0">
                        <a:solidFill>
                          <a:srgbClr val="00008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GB" sz="2000" b="0" i="1" smtClean="0">
                        <a:solidFill>
                          <a:srgbClr val="00008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0082"/>
                    </a:solidFill>
                    <a:latin typeface="Arial Unicode MS" pitchFamily="34" charset="-128"/>
                  </a:rPr>
                  <a:t>in a non-scattering atmosphere</a:t>
                </a:r>
                <a:endParaRPr lang="en-GB" sz="1400" baseline="30000" dirty="0">
                  <a:solidFill>
                    <a:srgbClr val="000082"/>
                  </a:solidFill>
                  <a:latin typeface="Arial Unicode MS" pitchFamily="34" charset="-128"/>
                </a:endParaRPr>
              </a:p>
            </p:txBody>
          </p:sp>
        </mc:Choice>
        <mc:Fallback xmlns="">
          <p:sp>
            <p:nvSpPr>
              <p:cNvPr id="37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2381" y="1180213"/>
                <a:ext cx="3152816" cy="1016305"/>
              </a:xfrm>
              <a:prstGeom prst="rect">
                <a:avLst/>
              </a:prstGeom>
              <a:blipFill rotWithShape="0">
                <a:blip r:embed="rId5"/>
                <a:stretch>
                  <a:fillRect t="-3614" b="-1024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4894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80950" y="3051544"/>
            <a:ext cx="8112125" cy="2925134"/>
          </a:xfrm>
        </p:spPr>
        <p:txBody>
          <a:bodyPr/>
          <a:lstStyle/>
          <a:p>
            <a:endParaRPr lang="en-GB" sz="2400" dirty="0">
              <a:latin typeface="+mj-lt"/>
              <a:cs typeface="Times New Roman" pitchFamily="18" charset="0"/>
            </a:endParaRPr>
          </a:p>
          <a:p>
            <a:endParaRPr lang="en-GB" sz="2400" dirty="0">
              <a:latin typeface="+mj-lt"/>
              <a:cs typeface="Times New Roman" pitchFamily="18" charset="0"/>
            </a:endParaRPr>
          </a:p>
          <a:p>
            <a:endParaRPr lang="en-GB" sz="2400" dirty="0">
              <a:latin typeface="+mj-lt"/>
              <a:cs typeface="Times New Roman" pitchFamily="18" charset="0"/>
            </a:endParaRPr>
          </a:p>
          <a:p>
            <a:r>
              <a:rPr lang="en-GB" sz="2400" dirty="0">
                <a:latin typeface="+mj-lt"/>
                <a:cs typeface="Times New Roman" pitchFamily="18" charset="0"/>
              </a:rPr>
              <a:t>This can be complex to solve:</a:t>
            </a:r>
          </a:p>
          <a:p>
            <a:pPr lvl="1"/>
            <a:r>
              <a:rPr lang="en-GB" sz="2000" b="0" i="1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GB" sz="2000" b="0" dirty="0">
                <a:latin typeface="+mj-lt"/>
                <a:cs typeface="Times New Roman" pitchFamily="18" charset="0"/>
              </a:rPr>
              <a:t>, the radiance in one direction, depends on radiance from all other directions: </a:t>
            </a:r>
            <a:r>
              <a:rPr lang="en-GB" sz="2000" b="0" i="1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lang="en-GB" sz="2000" b="0" dirty="0">
              <a:solidFill>
                <a:srgbClr val="000000"/>
              </a:solidFill>
              <a:latin typeface="+mj-lt"/>
              <a:ea typeface="+mn-ea"/>
              <a:cs typeface="Times New Roman" pitchFamily="18" charset="0"/>
            </a:endParaRPr>
          </a:p>
          <a:p>
            <a:pPr lvl="1"/>
            <a:r>
              <a:rPr lang="en-GB" sz="2000" b="0" dirty="0">
                <a:solidFill>
                  <a:srgbClr val="000000"/>
                </a:solidFill>
                <a:latin typeface="+mj-lt"/>
                <a:ea typeface="+mn-ea"/>
                <a:cs typeface="Times New Roman" pitchFamily="18" charset="0"/>
              </a:rPr>
              <a:t>and all levels depend on each other</a:t>
            </a:r>
            <a:endParaRPr lang="en-GB" sz="2000" b="0" i="1" dirty="0">
              <a:solidFill>
                <a:srgbClr val="0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en-GB" sz="2400" dirty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lvl="1"/>
            <a:endParaRPr lang="en-GB" sz="200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4335" y="114796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full scattering radiative transfer equation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 flipV="1">
            <a:off x="5826642" y="1818167"/>
            <a:ext cx="276447" cy="32959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899036" y="2105247"/>
            <a:ext cx="2383727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Scattering phase function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797873" y="2236382"/>
            <a:ext cx="2383727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Single scattering albedo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18705" y="1190848"/>
                <a:ext cx="7262039" cy="8628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̂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brk m:alnAt="23"/>
                            </m:rPr>
                            <a:rPr lang="en-GB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b>
                        <m:sup/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acc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</m:nary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</m:t>
                      </m:r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705" y="1190848"/>
                <a:ext cx="7262039" cy="8628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>
            <a:stCxn id="14" idx="0"/>
          </p:cNvCxnSpPr>
          <p:nvPr/>
        </p:nvCxnSpPr>
        <p:spPr bwMode="auto">
          <a:xfrm flipH="1" flipV="1">
            <a:off x="3958857" y="1917405"/>
            <a:ext cx="30880" cy="31897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H="1">
            <a:off x="2583712" y="1052623"/>
            <a:ext cx="244549" cy="34024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2305230" y="818709"/>
            <a:ext cx="2894090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Direction vector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832882" y="4830726"/>
                <a:ext cx="1612606" cy="3474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882" y="4830726"/>
                <a:ext cx="1612606" cy="347403"/>
              </a:xfrm>
              <a:prstGeom prst="rect">
                <a:avLst/>
              </a:prstGeom>
              <a:blipFill rotWithShape="0">
                <a:blip r:embed="rId3"/>
                <a:stretch>
                  <a:fillRect t="-19298" b="-1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047998" y="5153246"/>
                <a:ext cx="1612606" cy="3474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998" y="5153246"/>
                <a:ext cx="1612606" cy="347403"/>
              </a:xfrm>
              <a:prstGeom prst="rect">
                <a:avLst/>
              </a:prstGeom>
              <a:blipFill rotWithShape="0">
                <a:blip r:embed="rId4"/>
                <a:stretch>
                  <a:fillRect t="-19298"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956390" y="3012559"/>
                <a:ext cx="3859619" cy="7912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390" y="3012559"/>
                <a:ext cx="3859619" cy="79124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/>
          <p:cNvCxnSpPr/>
          <p:nvPr/>
        </p:nvCxnSpPr>
        <p:spPr bwMode="auto">
          <a:xfrm flipH="1">
            <a:off x="3189768" y="2771555"/>
            <a:ext cx="293151" cy="46074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404038" y="2399414"/>
            <a:ext cx="1690577" cy="7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Change in optical depth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 flipV="1">
            <a:off x="1410587" y="2112335"/>
            <a:ext cx="30880" cy="31897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5434746" y="758457"/>
            <a:ext cx="3220156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Integral over all solid angle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 flipH="1">
            <a:off x="5500578" y="1151861"/>
            <a:ext cx="244549" cy="34024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17305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26" grpId="0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36" y="549349"/>
            <a:ext cx="8113712" cy="708025"/>
          </a:xfrm>
        </p:spPr>
        <p:txBody>
          <a:bodyPr/>
          <a:lstStyle/>
          <a:p>
            <a:r>
              <a:rPr lang="en-GB" dirty="0"/>
              <a:t>Simulating scattering from particles:</a:t>
            </a:r>
            <a:br>
              <a:rPr lang="en-GB" dirty="0"/>
            </a:br>
            <a:r>
              <a:rPr lang="en-GB" dirty="0"/>
              <a:t>just need to know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27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233377" y="3342167"/>
                <a:ext cx="72301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3377" y="3342167"/>
                <a:ext cx="723014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36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284842" y="4101935"/>
                <a:ext cx="5988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4842" y="4101935"/>
                <a:ext cx="598818" cy="4616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090825" y="2490263"/>
                <a:ext cx="1327094" cy="4739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825" y="2490263"/>
                <a:ext cx="1327094" cy="47397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560413" y="2541183"/>
            <a:ext cx="375532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Scattering phase function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436367" y="3384697"/>
            <a:ext cx="3464703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Extinction coefficient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684459" y="4196317"/>
            <a:ext cx="3365466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rgbClr val="000082"/>
                </a:solidFill>
                <a:latin typeface="Arial Unicode MS" pitchFamily="34" charset="-128"/>
              </a:rPr>
              <a:t>Single scattering albedo</a:t>
            </a:r>
            <a:endParaRPr lang="en-GB" sz="1400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Content Placeholder 8"/>
          <p:cNvSpPr>
            <a:spLocks noGrp="1"/>
          </p:cNvSpPr>
          <p:nvPr>
            <p:ph idx="1"/>
          </p:nvPr>
        </p:nvSpPr>
        <p:spPr>
          <a:xfrm>
            <a:off x="480950" y="4136065"/>
            <a:ext cx="8112125" cy="2085162"/>
          </a:xfrm>
        </p:spPr>
        <p:txBody>
          <a:bodyPr/>
          <a:lstStyle/>
          <a:p>
            <a:endParaRPr lang="en-GB" sz="2400" dirty="0">
              <a:latin typeface="+mj-lt"/>
              <a:cs typeface="Times New Roman" pitchFamily="18" charset="0"/>
            </a:endParaRPr>
          </a:p>
          <a:p>
            <a:endParaRPr lang="en-GB" sz="2400" dirty="0">
              <a:latin typeface="+mj-lt"/>
              <a:cs typeface="Times New Roman" pitchFamily="18" charset="0"/>
            </a:endParaRPr>
          </a:p>
          <a:p>
            <a:endParaRPr lang="en-GB" sz="2400" dirty="0">
              <a:latin typeface="+mj-lt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+mj-lt"/>
                <a:cs typeface="Times New Roman" pitchFamily="18" charset="0"/>
              </a:rPr>
              <a:t>More on Wednesday…</a:t>
            </a:r>
            <a:endParaRPr lang="en-GB" sz="2000" b="0" i="1" dirty="0">
              <a:solidFill>
                <a:srgbClr val="0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en-GB" sz="2400" dirty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lvl="1"/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18129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and the earth’s surface</a:t>
            </a:r>
            <a:br>
              <a:rPr lang="en-GB" dirty="0"/>
            </a:br>
            <a:r>
              <a:rPr lang="en-GB" sz="2000" b="0" dirty="0"/>
              <a:t>Specular reflection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28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476430" y="4526278"/>
            <a:ext cx="350348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rot="16200000" flipH="1">
            <a:off x="1484806" y="2746951"/>
            <a:ext cx="1805418" cy="169158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5400000" flipH="1" flipV="1">
            <a:off x="3048375" y="2748851"/>
            <a:ext cx="1910993" cy="156167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5400000" flipH="1" flipV="1">
            <a:off x="3128859" y="2777961"/>
            <a:ext cx="1910993" cy="156167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139323" y="1712587"/>
            <a:ext cx="1227900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Emission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78002" y="1703589"/>
            <a:ext cx="197329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Direct reflection</a:t>
            </a: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/>
          </p:nvPr>
        </p:nvGraphicFramePr>
        <p:xfrm>
          <a:off x="4457408" y="2111938"/>
          <a:ext cx="3995459" cy="579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94" name="Equation" r:id="rId3" imgW="1574640" imgH="228600" progId="Equation.3">
                  <p:embed/>
                </p:oleObj>
              </mc:Choice>
              <mc:Fallback>
                <p:oleObj name="Equation" r:id="rId3" imgW="1574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408" y="2111938"/>
                        <a:ext cx="3995459" cy="5799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6" name="Object 4"/>
          <p:cNvGraphicFramePr>
            <a:graphicFrameLocks noChangeAspect="1"/>
          </p:cNvGraphicFramePr>
          <p:nvPr/>
        </p:nvGraphicFramePr>
        <p:xfrm>
          <a:off x="5116870" y="4258967"/>
          <a:ext cx="133985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95" name="Equation" r:id="rId5" imgW="533160" imgH="228600" progId="Equation.3">
                  <p:embed/>
                </p:oleObj>
              </mc:Choice>
              <mc:Fallback>
                <p:oleObj name="Equation" r:id="rId5" imgW="533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6870" y="4258967"/>
                        <a:ext cx="1339850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7" name="Object 5"/>
          <p:cNvGraphicFramePr>
            <a:graphicFrameLocks noChangeAspect="1"/>
          </p:cNvGraphicFramePr>
          <p:nvPr/>
        </p:nvGraphicFramePr>
        <p:xfrm>
          <a:off x="992949" y="2124503"/>
          <a:ext cx="983340" cy="551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96" name="Equation" r:id="rId7" imgW="406080" imgH="228600" progId="Equation.3">
                  <p:embed/>
                </p:oleObj>
              </mc:Choice>
              <mc:Fallback>
                <p:oleObj name="Equation" r:id="rId7" imgW="406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949" y="2124503"/>
                        <a:ext cx="983340" cy="5518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122684" y="3140896"/>
            <a:ext cx="1328890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Emissivity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39" name="Straight Arrow Connector 38"/>
          <p:cNvCxnSpPr>
            <a:stCxn id="27" idx="0"/>
          </p:cNvCxnSpPr>
          <p:nvPr/>
        </p:nvCxnSpPr>
        <p:spPr bwMode="auto">
          <a:xfrm rot="5400000" flipH="1" flipV="1">
            <a:off x="5554875" y="2847864"/>
            <a:ext cx="525287" cy="607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4379331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426" y="241005"/>
            <a:ext cx="8113712" cy="708025"/>
          </a:xfrm>
        </p:spPr>
        <p:txBody>
          <a:bodyPr/>
          <a:lstStyle/>
          <a:p>
            <a:pPr algn="r"/>
            <a:r>
              <a:rPr lang="en-GB" dirty="0"/>
              <a:t>Emissivity physics: oceans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835" y="1059709"/>
            <a:ext cx="8112125" cy="4930775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b="0" dirty="0"/>
              <a:t>Plane water surface: low emissivity - Fresnel equations</a:t>
            </a:r>
          </a:p>
          <a:p>
            <a:r>
              <a:rPr lang="en-GB" b="0" dirty="0"/>
              <a:t>Macro structure: waves, swell – geometric optics</a:t>
            </a:r>
          </a:p>
          <a:p>
            <a:r>
              <a:rPr lang="en-GB" b="0" dirty="0"/>
              <a:t>Micro structure, e.g. cm: diffraction from capillary waves</a:t>
            </a:r>
          </a:p>
          <a:p>
            <a:r>
              <a:rPr lang="en-GB" b="0" dirty="0"/>
              <a:t>Foam: much higher emissivity than water</a:t>
            </a:r>
          </a:p>
          <a:p>
            <a:r>
              <a:rPr lang="en-GB" b="0" dirty="0"/>
              <a:t>Correction for non-specular reflection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29</a:t>
            </a:fld>
            <a:endParaRPr lang="en-GB"/>
          </a:p>
        </p:txBody>
      </p:sp>
      <p:pic>
        <p:nvPicPr>
          <p:cNvPr id="179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64" y="205032"/>
            <a:ext cx="4009942" cy="275082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8" name="Picture 7" descr="big_waves_courtesy_noaa_ocean_explorer_deep_east_20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79031" y="1116418"/>
            <a:ext cx="4779906" cy="28176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16819" y="3742659"/>
            <a:ext cx="13452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  <a:latin typeface="+mj-lt"/>
              </a:rPr>
              <a:t>NOAA Ocean Explorer</a:t>
            </a:r>
          </a:p>
        </p:txBody>
      </p:sp>
    </p:spTree>
    <p:extLst>
      <p:ext uri="{BB962C8B-B14F-4D97-AF65-F5344CB8AC3E}">
        <p14:creationId xmlns:p14="http://schemas.microsoft.com/office/powerpoint/2010/main" val="1045673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653" y="0"/>
            <a:ext cx="8113712" cy="708025"/>
          </a:xfrm>
        </p:spPr>
        <p:txBody>
          <a:bodyPr/>
          <a:lstStyle/>
          <a:p>
            <a:r>
              <a:rPr lang="en-GB" dirty="0"/>
              <a:t>Two microwave talks: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2381"/>
            <a:ext cx="8112125" cy="5437595"/>
          </a:xfrm>
        </p:spPr>
        <p:txBody>
          <a:bodyPr/>
          <a:lstStyle/>
          <a:p>
            <a:r>
              <a:rPr lang="en-GB" b="0" dirty="0"/>
              <a:t>1. Sensitivities, theory, and instrumentation</a:t>
            </a:r>
          </a:p>
          <a:p>
            <a:pPr lvl="1"/>
            <a:r>
              <a:rPr lang="en-GB" b="0" dirty="0"/>
              <a:t>The observations, their physical properties, their information content</a:t>
            </a:r>
          </a:p>
          <a:p>
            <a:pPr lvl="1"/>
            <a:r>
              <a:rPr lang="en-GB" b="0" dirty="0"/>
              <a:t>Further reading:</a:t>
            </a:r>
          </a:p>
          <a:p>
            <a:pPr lvl="2"/>
            <a:r>
              <a:rPr lang="en-GB" b="0" dirty="0"/>
              <a:t>Grant Petty: A first course in atmospheric radiation</a:t>
            </a:r>
          </a:p>
          <a:p>
            <a:pPr lvl="2"/>
            <a:r>
              <a:rPr lang="en-GB" b="0" dirty="0"/>
              <a:t>Thomas and </a:t>
            </a:r>
            <a:r>
              <a:rPr lang="en-GB" b="0" dirty="0" err="1"/>
              <a:t>Stamnes</a:t>
            </a:r>
            <a:r>
              <a:rPr lang="en-GB" b="0" dirty="0"/>
              <a:t>: Radiative transfer in the atmosphere and ocean</a:t>
            </a:r>
          </a:p>
          <a:p>
            <a:pPr lvl="2">
              <a:spcAft>
                <a:spcPts val="1800"/>
              </a:spcAft>
            </a:pPr>
            <a:r>
              <a:rPr lang="en-GB" b="0" dirty="0"/>
              <a:t>Rodgers: Inverse methods in atmospheric sounding</a:t>
            </a:r>
          </a:p>
          <a:p>
            <a:r>
              <a:rPr lang="en-GB" b="0" dirty="0"/>
              <a:t>2. Applications, all-sky data assimilation, cloud detection</a:t>
            </a:r>
          </a:p>
          <a:p>
            <a:pPr lvl="1"/>
            <a:r>
              <a:rPr lang="en-GB" b="0" dirty="0"/>
              <a:t>The inverse problem – getting useful information from the radiances</a:t>
            </a:r>
          </a:p>
          <a:p>
            <a:pPr lvl="1"/>
            <a:r>
              <a:rPr lang="en-GB" b="0" dirty="0"/>
              <a:t>Dealing with observations affected by cloud and precipitation</a:t>
            </a:r>
          </a:p>
          <a:p>
            <a:pPr lvl="1"/>
            <a:r>
              <a:rPr lang="en-GB" b="0" dirty="0"/>
              <a:t>Further reading:</a:t>
            </a:r>
          </a:p>
          <a:p>
            <a:pPr lvl="2"/>
            <a:r>
              <a:rPr lang="en-GB" b="0" dirty="0"/>
              <a:t>ECMWF tech memos, papers</a:t>
            </a:r>
          </a:p>
          <a:p>
            <a:pPr lvl="2"/>
            <a:r>
              <a:rPr lang="en-GB" b="0" dirty="0"/>
              <a:t>(</a:t>
            </a:r>
            <a:r>
              <a:rPr lang="en-GB" b="0" dirty="0" err="1"/>
              <a:t>Kalnay</a:t>
            </a:r>
            <a:r>
              <a:rPr lang="en-GB" b="0" dirty="0"/>
              <a:t>: Atmospheric modelling, DA and predictability)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670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8" y="134680"/>
            <a:ext cx="8113712" cy="708025"/>
          </a:xfrm>
        </p:spPr>
        <p:txBody>
          <a:bodyPr/>
          <a:lstStyle/>
          <a:p>
            <a:r>
              <a:rPr lang="en-GB" dirty="0"/>
              <a:t>Ocean surface emission is polarised</a:t>
            </a:r>
          </a:p>
        </p:txBody>
      </p:sp>
      <p:pic>
        <p:nvPicPr>
          <p:cNvPr id="6" name="Content Placeholder 5" descr="v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1229" y="786810"/>
            <a:ext cx="5334000" cy="284607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30</a:t>
            </a:fld>
            <a:endParaRPr lang="en-GB"/>
          </a:p>
        </p:txBody>
      </p:sp>
      <p:pic>
        <p:nvPicPr>
          <p:cNvPr id="7" name="Picture 6" descr="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1231" y="3349942"/>
            <a:ext cx="5334000" cy="2846070"/>
          </a:xfrm>
          <a:prstGeom prst="rect">
            <a:avLst/>
          </a:prstGeom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967217" y="885241"/>
            <a:ext cx="1386598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TB [K]</a:t>
            </a:r>
          </a:p>
          <a:p>
            <a:r>
              <a:rPr lang="en-GB" sz="1600" b="1" dirty="0">
                <a:solidFill>
                  <a:srgbClr val="000082"/>
                </a:solidFill>
                <a:latin typeface="Arial Unicode MS" pitchFamily="34" charset="-128"/>
              </a:rPr>
              <a:t>10 GHz v-</a:t>
            </a:r>
            <a:r>
              <a:rPr lang="en-GB" sz="1600" b="1" dirty="0" err="1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endParaRPr lang="en-GB" sz="16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992025" y="5450159"/>
            <a:ext cx="1397819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TB [K]</a:t>
            </a:r>
          </a:p>
          <a:p>
            <a:r>
              <a:rPr lang="en-GB" sz="1600" b="1" dirty="0">
                <a:solidFill>
                  <a:srgbClr val="000082"/>
                </a:solidFill>
                <a:latin typeface="Arial Unicode MS" pitchFamily="34" charset="-128"/>
              </a:rPr>
              <a:t>10 GHz h-</a:t>
            </a:r>
            <a:r>
              <a:rPr lang="en-GB" sz="1600" b="1" dirty="0" err="1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endParaRPr lang="en-GB" sz="16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293280" y="2933786"/>
            <a:ext cx="2659333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Ocean TB: </a:t>
            </a:r>
          </a:p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 ~150 K  v-</a:t>
            </a:r>
            <a:r>
              <a:rPr lang="en-GB" sz="2000" b="1" dirty="0" err="1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endParaRPr lang="en-GB" sz="20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 ~90 K    h-</a:t>
            </a:r>
            <a:r>
              <a:rPr lang="en-GB" sz="2000" b="1" dirty="0" err="1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endParaRPr lang="en-GB" sz="20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rot="10800000">
            <a:off x="4221127" y="2764465"/>
            <a:ext cx="1967023" cy="63795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0800000" flipV="1">
            <a:off x="4965406" y="3735572"/>
            <a:ext cx="1236923" cy="6875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273641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Sensors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03819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AMSU-B in the Met Office library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03052"/>
            <a:ext cx="8112125" cy="456307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84991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MHS at EUMETSAT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205975-71BB-468E-A7EA-039E274F4D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7"/>
          <a:stretch/>
        </p:blipFill>
        <p:spPr>
          <a:xfrm>
            <a:off x="611187" y="1122315"/>
            <a:ext cx="7674559" cy="4748936"/>
          </a:xfrm>
        </p:spPr>
      </p:pic>
    </p:spTree>
    <p:extLst>
      <p:ext uri="{BB962C8B-B14F-4D97-AF65-F5344CB8AC3E}">
        <p14:creationId xmlns:p14="http://schemas.microsoft.com/office/powerpoint/2010/main" val="9142803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457200" y="1080653"/>
            <a:ext cx="8112125" cy="5009945"/>
          </a:xfrm>
        </p:spPr>
        <p:txBody>
          <a:bodyPr/>
          <a:lstStyle/>
          <a:p>
            <a:pPr>
              <a:buNone/>
            </a:pPr>
            <a:endParaRPr lang="en-GB" dirty="0"/>
          </a:p>
          <a:p>
            <a:pPr>
              <a:spcAft>
                <a:spcPts val="600"/>
              </a:spcAft>
              <a:buNone/>
            </a:pPr>
            <a:r>
              <a:rPr lang="en-GB" sz="2000" b="0" dirty="0"/>
              <a:t>Aperture: D&lt; 30cm     </a:t>
            </a:r>
          </a:p>
          <a:p>
            <a:pPr>
              <a:spcAft>
                <a:spcPts val="600"/>
              </a:spcAft>
              <a:buNone/>
            </a:pPr>
            <a:r>
              <a:rPr lang="en-GB" sz="2000" b="0" dirty="0"/>
              <a:t>Purpose: temperature and moisture sounding</a:t>
            </a:r>
          </a:p>
        </p:txBody>
      </p:sp>
      <p:sp>
        <p:nvSpPr>
          <p:cNvPr id="46" name="Parallelogram 45"/>
          <p:cNvSpPr/>
          <p:nvPr/>
        </p:nvSpPr>
        <p:spPr bwMode="auto">
          <a:xfrm rot="2132412">
            <a:off x="5242178" y="1126620"/>
            <a:ext cx="2232229" cy="669851"/>
          </a:xfrm>
          <a:prstGeom prst="parallelogram">
            <a:avLst>
              <a:gd name="adj" fmla="val 84458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1331913" y="404813"/>
            <a:ext cx="6950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endParaRPr kumimoji="1" lang="en-GB" sz="2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63491" name="Picture 3" descr="AMSU_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35" y="3017299"/>
            <a:ext cx="24098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4" descr="AMSU_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8347" y="3160174"/>
            <a:ext cx="21526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3" name="Picture 5" descr="AMSU_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6272" y="3233199"/>
            <a:ext cx="23907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4" name="Text Box 7"/>
          <p:cNvSpPr txBox="1">
            <a:spLocks noChangeArrowheads="1"/>
          </p:cNvSpPr>
          <p:nvPr/>
        </p:nvSpPr>
        <p:spPr bwMode="auto">
          <a:xfrm>
            <a:off x="1256322" y="2441036"/>
            <a:ext cx="118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1800" dirty="0">
                <a:latin typeface="Arial" charset="0"/>
              </a:rPr>
              <a:t>AMSU A1</a:t>
            </a:r>
          </a:p>
        </p:txBody>
      </p:sp>
      <p:sp>
        <p:nvSpPr>
          <p:cNvPr id="63495" name="Text Box 8"/>
          <p:cNvSpPr txBox="1">
            <a:spLocks noChangeArrowheads="1"/>
          </p:cNvSpPr>
          <p:nvPr/>
        </p:nvSpPr>
        <p:spPr bwMode="auto">
          <a:xfrm>
            <a:off x="3848710" y="2441036"/>
            <a:ext cx="118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1800">
                <a:latin typeface="Arial" charset="0"/>
              </a:rPr>
              <a:t>AMSU A2</a:t>
            </a:r>
          </a:p>
        </p:txBody>
      </p:sp>
      <p:sp>
        <p:nvSpPr>
          <p:cNvPr id="63496" name="Text Box 9"/>
          <p:cNvSpPr txBox="1">
            <a:spLocks noChangeArrowheads="1"/>
          </p:cNvSpPr>
          <p:nvPr/>
        </p:nvSpPr>
        <p:spPr bwMode="auto">
          <a:xfrm>
            <a:off x="6441097" y="2441036"/>
            <a:ext cx="106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1800">
                <a:latin typeface="Arial" charset="0"/>
              </a:rPr>
              <a:t>AMSU B</a:t>
            </a:r>
          </a:p>
        </p:txBody>
      </p:sp>
      <p:sp>
        <p:nvSpPr>
          <p:cNvPr id="63499" name="Text Box 13"/>
          <p:cNvSpPr txBox="1">
            <a:spLocks noChangeArrowheads="1"/>
          </p:cNvSpPr>
          <p:nvPr/>
        </p:nvSpPr>
        <p:spPr bwMode="auto">
          <a:xfrm>
            <a:off x="776897" y="5465224"/>
            <a:ext cx="2364750" cy="64633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latin typeface="+mj-lt"/>
              </a:rPr>
              <a:t>Channels 3-15 </a:t>
            </a:r>
          </a:p>
          <a:p>
            <a:r>
              <a:rPr lang="en-GB" sz="1800">
                <a:latin typeface="+mj-lt"/>
              </a:rPr>
              <a:t>(50-57 GHz, 89 GHz)</a:t>
            </a:r>
          </a:p>
        </p:txBody>
      </p:sp>
      <p:sp>
        <p:nvSpPr>
          <p:cNvPr id="63500" name="Text Box 14"/>
          <p:cNvSpPr txBox="1">
            <a:spLocks noChangeArrowheads="1"/>
          </p:cNvSpPr>
          <p:nvPr/>
        </p:nvSpPr>
        <p:spPr bwMode="auto">
          <a:xfrm>
            <a:off x="3391510" y="5177886"/>
            <a:ext cx="2444750" cy="6413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dirty="0">
                <a:latin typeface="+mj-lt"/>
              </a:rPr>
              <a:t>Channels 1&amp;2 </a:t>
            </a:r>
          </a:p>
          <a:p>
            <a:r>
              <a:rPr lang="en-GB" sz="1800" dirty="0">
                <a:latin typeface="+mj-lt"/>
              </a:rPr>
              <a:t>(23.8 GHz, 31.4 GHz)</a:t>
            </a:r>
          </a:p>
        </p:txBody>
      </p:sp>
      <p:sp>
        <p:nvSpPr>
          <p:cNvPr id="63501" name="Text Box 15"/>
          <p:cNvSpPr txBox="1">
            <a:spLocks noChangeArrowheads="1"/>
          </p:cNvSpPr>
          <p:nvPr/>
        </p:nvSpPr>
        <p:spPr bwMode="auto">
          <a:xfrm>
            <a:off x="5856897" y="5177886"/>
            <a:ext cx="2473754" cy="64633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dirty="0">
                <a:latin typeface="+mj-lt"/>
              </a:rPr>
              <a:t>Channels 15-20</a:t>
            </a:r>
          </a:p>
          <a:p>
            <a:r>
              <a:rPr lang="en-GB" sz="1800" dirty="0">
                <a:latin typeface="+mj-lt"/>
              </a:rPr>
              <a:t>(89, 150, 3 × 183GHz)</a:t>
            </a: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493713" y="145311"/>
            <a:ext cx="3695515" cy="1226288"/>
          </a:xfrm>
        </p:spPr>
        <p:txBody>
          <a:bodyPr/>
          <a:lstStyle/>
          <a:p>
            <a:r>
              <a:rPr lang="en-GB" dirty="0"/>
              <a:t>AMSU: cross track microwave sounder</a:t>
            </a:r>
          </a:p>
        </p:txBody>
      </p:sp>
      <p:sp>
        <p:nvSpPr>
          <p:cNvPr id="61" name="Freeform 60"/>
          <p:cNvSpPr/>
          <p:nvPr/>
        </p:nvSpPr>
        <p:spPr bwMode="auto">
          <a:xfrm>
            <a:off x="6226687" y="629328"/>
            <a:ext cx="808075" cy="1158949"/>
          </a:xfrm>
          <a:custGeom>
            <a:avLst/>
            <a:gdLst>
              <a:gd name="connsiteX0" fmla="*/ 0 w 808075"/>
              <a:gd name="connsiteY0" fmla="*/ 1158949 h 1158949"/>
              <a:gd name="connsiteX1" fmla="*/ 350875 w 808075"/>
              <a:gd name="connsiteY1" fmla="*/ 0 h 1158949"/>
              <a:gd name="connsiteX2" fmla="*/ 808075 w 808075"/>
              <a:gd name="connsiteY2" fmla="*/ 925033 h 1158949"/>
              <a:gd name="connsiteX3" fmla="*/ 0 w 808075"/>
              <a:gd name="connsiteY3" fmla="*/ 1158949 h 1158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075" h="1158949">
                <a:moveTo>
                  <a:pt x="0" y="1158949"/>
                </a:moveTo>
                <a:lnTo>
                  <a:pt x="350875" y="0"/>
                </a:lnTo>
                <a:lnTo>
                  <a:pt x="808075" y="925033"/>
                </a:lnTo>
                <a:lnTo>
                  <a:pt x="0" y="1158949"/>
                </a:lnTo>
                <a:close/>
              </a:path>
            </a:pathLst>
          </a:custGeom>
          <a:solidFill>
            <a:schemeClr val="bg2">
              <a:lumMod val="50000"/>
              <a:alpha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6524400" y="544267"/>
            <a:ext cx="85060" cy="8506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64" name="Straight Connector 63"/>
          <p:cNvCxnSpPr/>
          <p:nvPr/>
        </p:nvCxnSpPr>
        <p:spPr bwMode="auto">
          <a:xfrm flipV="1">
            <a:off x="6423297" y="551641"/>
            <a:ext cx="288124" cy="7780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Parallelogram 65"/>
          <p:cNvSpPr/>
          <p:nvPr/>
        </p:nvSpPr>
        <p:spPr bwMode="auto">
          <a:xfrm rot="20773621">
            <a:off x="6647995" y="488215"/>
            <a:ext cx="216708" cy="89855"/>
          </a:xfrm>
          <a:prstGeom prst="parallelogram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7" name="Parallelogram 66"/>
          <p:cNvSpPr/>
          <p:nvPr/>
        </p:nvSpPr>
        <p:spPr bwMode="auto">
          <a:xfrm rot="20773621">
            <a:off x="6282412" y="582474"/>
            <a:ext cx="216708" cy="89855"/>
          </a:xfrm>
          <a:prstGeom prst="parallelogram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69" name="Straight Arrow Connector 68"/>
          <p:cNvCxnSpPr/>
          <p:nvPr/>
        </p:nvCxnSpPr>
        <p:spPr bwMode="auto">
          <a:xfrm>
            <a:off x="5960874" y="255651"/>
            <a:ext cx="1427098" cy="8086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0" name="Slide Number Placeholder 6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71" name="Footer Placeholder 7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42419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 bwMode="auto">
          <a:xfrm>
            <a:off x="344384" y="260350"/>
            <a:ext cx="8657112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/>
              <a:t> </a:t>
            </a:r>
            <a:r>
              <a:rPr lang="en-GB" b="1" dirty="0"/>
              <a:t>Fine-scale structure in the 60 GHz oxygen line </a:t>
            </a:r>
          </a:p>
        </p:txBody>
      </p:sp>
      <p:pic>
        <p:nvPicPr>
          <p:cNvPr id="44035" name="Picture 3" descr="tran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052513"/>
            <a:ext cx="5892800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2555875" y="1052513"/>
            <a:ext cx="71438" cy="4176712"/>
          </a:xfrm>
          <a:prstGeom prst="rect">
            <a:avLst/>
          </a:prstGeom>
          <a:solidFill>
            <a:schemeClr val="bg1">
              <a:lumMod val="95000"/>
              <a:alpha val="19000"/>
            </a:schemeClr>
          </a:solidFill>
          <a:ln w="28575" cap="flat" cmpd="sng" algn="ctr">
            <a:solidFill>
              <a:schemeClr val="tx1">
                <a:alpha val="2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4037" name="TextBox 10"/>
          <p:cNvSpPr txBox="1">
            <a:spLocks noChangeArrowheads="1"/>
          </p:cNvSpPr>
          <p:nvPr/>
        </p:nvSpPr>
        <p:spPr bwMode="auto">
          <a:xfrm>
            <a:off x="6300788" y="1042597"/>
            <a:ext cx="25003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>
                <a:solidFill>
                  <a:srgbClr val="0F3692"/>
                </a:solidFill>
                <a:latin typeface="Arial" charset="0"/>
                <a:cs typeface="Arial" charset="0"/>
              </a:rPr>
              <a:t>Level to TOA transmittance</a:t>
            </a:r>
          </a:p>
          <a:p>
            <a:r>
              <a:rPr lang="en-GB" sz="1400" b="1">
                <a:solidFill>
                  <a:srgbClr val="0F3692"/>
                </a:solidFill>
                <a:latin typeface="Arial" charset="0"/>
                <a:cs typeface="Arial" charset="0"/>
              </a:rPr>
              <a:t>from Liebe MPM 92 model</a:t>
            </a:r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6456982" y="1916113"/>
            <a:ext cx="2198687" cy="3170237"/>
            <a:chOff x="6371406" y="1844824"/>
            <a:chExt cx="2198578" cy="3169146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6399197" y="1844824"/>
              <a:ext cx="217078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b="1" dirty="0">
                  <a:solidFill>
                    <a:srgbClr val="0F3692"/>
                  </a:solidFill>
                  <a:latin typeface="Arial" charset="0"/>
                  <a:cs typeface="Arial" charset="0"/>
                </a:rPr>
                <a:t>Narrow lines ~ several MHz</a:t>
              </a:r>
            </a:p>
          </p:txBody>
        </p:sp>
        <p:cxnSp>
          <p:nvCxnSpPr>
            <p:cNvPr id="12" name="Straight Arrow Connector 7"/>
            <p:cNvCxnSpPr>
              <a:cxnSpLocks noChangeShapeType="1"/>
            </p:cNvCxnSpPr>
            <p:nvPr/>
          </p:nvCxnSpPr>
          <p:spPr bwMode="auto">
            <a:xfrm rot="5400000">
              <a:off x="4824028" y="3465004"/>
              <a:ext cx="3096344" cy="1588"/>
            </a:xfrm>
            <a:prstGeom prst="straightConnector1">
              <a:avLst/>
            </a:prstGeom>
            <a:noFill/>
            <a:ln w="28575" algn="ctr">
              <a:solidFill>
                <a:schemeClr val="tx2"/>
              </a:solidFill>
              <a:round/>
              <a:headEnd/>
              <a:tailEnd type="arrow" w="med" len="med"/>
            </a:ln>
          </p:spPr>
        </p:cxn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6444208" y="3068960"/>
              <a:ext cx="188545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rgbClr val="0F3692"/>
                  </a:solidFill>
                  <a:latin typeface="Arial" charset="0"/>
                  <a:cs typeface="Arial" charset="0"/>
                </a:rPr>
                <a:t>Increasing pressure</a:t>
              </a:r>
            </a:p>
            <a:p>
              <a:r>
                <a:rPr lang="en-GB" sz="1400" b="1" dirty="0">
                  <a:solidFill>
                    <a:srgbClr val="0F3692"/>
                  </a:solidFill>
                  <a:latin typeface="Arial" charset="0"/>
                  <a:cs typeface="Arial" charset="0"/>
                </a:rPr>
                <a:t>broadening</a:t>
              </a:r>
            </a:p>
          </p:txBody>
        </p:sp>
      </p:grp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142504" y="829728"/>
            <a:ext cx="30146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0F3692"/>
                </a:solidFill>
                <a:latin typeface="Arial" charset="0"/>
                <a:cs typeface="Arial" charset="0"/>
              </a:rPr>
              <a:t>Typical MW radiometer </a:t>
            </a:r>
            <a:r>
              <a:rPr lang="en-GB" sz="1400" b="1" dirty="0" err="1">
                <a:solidFill>
                  <a:srgbClr val="0F3692"/>
                </a:solidFill>
                <a:latin typeface="Arial" charset="0"/>
                <a:cs typeface="Arial" charset="0"/>
              </a:rPr>
              <a:t>passband</a:t>
            </a:r>
            <a:endParaRPr lang="en-GB" sz="1400" b="1" dirty="0">
              <a:solidFill>
                <a:srgbClr val="0F3692"/>
              </a:solidFill>
              <a:latin typeface="Arial" charset="0"/>
              <a:cs typeface="Arial" charset="0"/>
            </a:endParaRPr>
          </a:p>
          <a:p>
            <a:r>
              <a:rPr lang="en-GB" sz="1400" b="1" dirty="0">
                <a:solidFill>
                  <a:srgbClr val="0F3692"/>
                </a:solidFill>
                <a:latin typeface="Arial" charset="0"/>
                <a:cs typeface="Arial" charset="0"/>
              </a:rPr>
              <a:t>at 54.4 GHz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246909" y="1223158"/>
            <a:ext cx="1235034" cy="712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35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</a:p>
        </p:txBody>
      </p:sp>
    </p:spTree>
    <p:extLst>
      <p:ext uri="{BB962C8B-B14F-4D97-AF65-F5344CB8AC3E}">
        <p14:creationId xmlns:p14="http://schemas.microsoft.com/office/powerpoint/2010/main" val="34735924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 descr="amsuaspectrum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476" y="1085508"/>
            <a:ext cx="7668120" cy="380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Box 3"/>
          <p:cNvSpPr txBox="1">
            <a:spLocks noChangeArrowheads="1"/>
          </p:cNvSpPr>
          <p:nvPr/>
        </p:nvSpPr>
        <p:spPr bwMode="auto">
          <a:xfrm>
            <a:off x="251980" y="4858121"/>
            <a:ext cx="873764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Arial"/>
                <a:cs typeface="Arial" charset="0"/>
              </a:rPr>
              <a:t>Channel positions and bandwidths are based on trade-offs aimed at simultaneously optimising :</a:t>
            </a:r>
          </a:p>
          <a:p>
            <a:pPr lvl="1">
              <a:buFont typeface="Arial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/>
                <a:cs typeface="Arial" charset="0"/>
              </a:rPr>
              <a:t> width of the band (wider bands give lower noise)</a:t>
            </a:r>
          </a:p>
          <a:p>
            <a:pPr lvl="1">
              <a:buFont typeface="Arial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/>
                <a:cs typeface="Arial" charset="0"/>
              </a:rPr>
              <a:t> </a:t>
            </a:r>
            <a:r>
              <a:rPr lang="en-GB" sz="2000" i="1" dirty="0">
                <a:solidFill>
                  <a:srgbClr val="000000"/>
                </a:solidFill>
                <a:latin typeface="Arial"/>
                <a:cs typeface="Arial" charset="0"/>
              </a:rPr>
              <a:t>flatness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 charset="0"/>
              </a:rPr>
              <a:t> of optical depth across the band (narrow weighting functions)</a:t>
            </a:r>
            <a:endParaRPr lang="en-GB" sz="2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9962" y="233548"/>
            <a:ext cx="8113712" cy="708025"/>
          </a:xfrm>
        </p:spPr>
        <p:txBody>
          <a:bodyPr/>
          <a:lstStyle/>
          <a:p>
            <a:r>
              <a:rPr lang="en-GB" dirty="0"/>
              <a:t>AMSU-A 50-60 GHz temperature channels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36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</a:p>
        </p:txBody>
      </p:sp>
    </p:spTree>
    <p:extLst>
      <p:ext uri="{BB962C8B-B14F-4D97-AF65-F5344CB8AC3E}">
        <p14:creationId xmlns:p14="http://schemas.microsoft.com/office/powerpoint/2010/main" val="24712836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4338" y="1393560"/>
            <a:ext cx="4449762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Line 4"/>
          <p:cNvSpPr>
            <a:spLocks noChangeShapeType="1"/>
          </p:cNvSpPr>
          <p:nvPr/>
        </p:nvSpPr>
        <p:spPr bwMode="auto">
          <a:xfrm>
            <a:off x="5295900" y="2026972"/>
            <a:ext cx="1206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64516" name="Line 5"/>
          <p:cNvSpPr>
            <a:spLocks noChangeShapeType="1"/>
          </p:cNvSpPr>
          <p:nvPr/>
        </p:nvSpPr>
        <p:spPr bwMode="auto">
          <a:xfrm>
            <a:off x="5422900" y="3563672"/>
            <a:ext cx="15621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>
            <a:off x="5321300" y="3804972"/>
            <a:ext cx="1536700" cy="63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64518" name="Line 7"/>
          <p:cNvSpPr>
            <a:spLocks noChangeShapeType="1"/>
          </p:cNvSpPr>
          <p:nvPr/>
        </p:nvSpPr>
        <p:spPr bwMode="auto">
          <a:xfrm>
            <a:off x="5372100" y="3144572"/>
            <a:ext cx="965200" cy="25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4896" y="1782911"/>
            <a:ext cx="3348038" cy="3671887"/>
            <a:chOff x="1200" y="551"/>
            <a:chExt cx="3532" cy="3337"/>
          </a:xfrm>
        </p:grpSpPr>
        <p:pic>
          <p:nvPicPr>
            <p:cNvPr id="64523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00" y="768"/>
              <a:ext cx="3532" cy="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24" name="Text Box 11"/>
            <p:cNvSpPr txBox="1">
              <a:spLocks noChangeArrowheads="1"/>
            </p:cNvSpPr>
            <p:nvPr/>
          </p:nvSpPr>
          <p:spPr bwMode="auto">
            <a:xfrm>
              <a:off x="2402" y="551"/>
              <a:ext cx="37" cy="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7658" tIns="8829" rIns="17658" bIns="8829">
              <a:spAutoFit/>
            </a:bodyPr>
            <a:lstStyle/>
            <a:p>
              <a:pPr algn="l" defTabSz="176213"/>
              <a:endParaRPr lang="en-GB" sz="200" b="1">
                <a:solidFill>
                  <a:srgbClr val="000000"/>
                </a:solidFill>
              </a:endParaRPr>
            </a:p>
          </p:txBody>
        </p:sp>
      </p:grpSp>
      <p:sp>
        <p:nvSpPr>
          <p:cNvPr id="64521" name="Rectangle 13"/>
          <p:cNvSpPr>
            <a:spLocks noChangeArrowheads="1"/>
          </p:cNvSpPr>
          <p:nvPr/>
        </p:nvSpPr>
        <p:spPr bwMode="auto">
          <a:xfrm>
            <a:off x="1116013" y="333375"/>
            <a:ext cx="6950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endParaRPr kumimoji="1" lang="en-GB" sz="2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SSMIS – A conical microwave sounder / imager</a:t>
            </a: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6081823" y="1265274"/>
            <a:ext cx="2030819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695640" y="926857"/>
            <a:ext cx="159420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60 cm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37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 rot="5400000" flipH="1" flipV="1">
            <a:off x="6816437" y="5842660"/>
            <a:ext cx="522514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Arc 28"/>
          <p:cNvSpPr/>
          <p:nvPr/>
        </p:nvSpPr>
        <p:spPr bwMode="auto">
          <a:xfrm>
            <a:off x="6567054" y="5925787"/>
            <a:ext cx="985652" cy="296884"/>
          </a:xfrm>
          <a:prstGeom prst="arc">
            <a:avLst>
              <a:gd name="adj1" fmla="val 1661969"/>
              <a:gd name="adj2" fmla="val 0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 rot="16200000" flipV="1">
            <a:off x="5798129" y="3512129"/>
            <a:ext cx="4839193" cy="185255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rot="5400000">
            <a:off x="6234547" y="2802577"/>
            <a:ext cx="1816924" cy="27313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813560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GMI: imager, targeting </a:t>
            </a:r>
            <a:r>
              <a:rPr lang="en-GB" dirty="0" err="1"/>
              <a:t>preciptiation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38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99726" y="3200401"/>
            <a:ext cx="606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  <a:latin typeface="+mj-lt"/>
              </a:rPr>
              <a:t>NOAA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923" y="1371600"/>
            <a:ext cx="7800575" cy="427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89900" y="5649433"/>
            <a:ext cx="99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latin typeface="+mj-lt"/>
              </a:rPr>
              <a:t>NASA / JAXA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531422" y="989093"/>
            <a:ext cx="3375980" cy="117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800" b="1" dirty="0">
                <a:latin typeface="Arial" charset="0"/>
              </a:rPr>
              <a:t>Global precipitation mission: </a:t>
            </a:r>
          </a:p>
          <a:p>
            <a:pPr algn="l">
              <a:spcBef>
                <a:spcPts val="10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lang="en-GB" sz="1600" dirty="0">
                <a:latin typeface="Arial" charset="0"/>
              </a:rPr>
              <a:t> Launched Feb 2014</a:t>
            </a:r>
          </a:p>
          <a:p>
            <a:pPr algn="l">
              <a:spcBef>
                <a:spcPts val="10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lang="en-GB" sz="1600" dirty="0">
                <a:latin typeface="Arial" charset="0"/>
              </a:rPr>
              <a:t> Precipitation radar at 13 GHz and 36 GHz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4786685" y="4913906"/>
            <a:ext cx="2385392" cy="66791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994744" y="4462007"/>
            <a:ext cx="1771816" cy="499607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2787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444" y="209385"/>
            <a:ext cx="8113712" cy="708025"/>
          </a:xfrm>
        </p:spPr>
        <p:txBody>
          <a:bodyPr/>
          <a:lstStyle/>
          <a:p>
            <a:r>
              <a:rPr lang="en-GB" dirty="0"/>
              <a:t>Field of view size and aperture</a:t>
            </a:r>
            <a:br>
              <a:rPr lang="en-GB" dirty="0"/>
            </a:br>
            <a:r>
              <a:rPr lang="en-GB" sz="1600" dirty="0"/>
              <a:t>approximate calculations in a diffraction-limited system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 </a:t>
            </a:r>
            <a:fld id="{471A23FC-219B-4F05-903E-C2B6C9B17478}" type="slidenum">
              <a:rPr lang="en-GB" smtClean="0"/>
              <a:pPr/>
              <a:t>39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228949" y="1508040"/>
                <a:ext cx="1648848" cy="6934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GB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=1.22</m:t>
                      </m:r>
                      <m:f>
                        <m:fPr>
                          <m:ctrlP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949" y="1508040"/>
                <a:ext cx="1648848" cy="69346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val 6"/>
          <p:cNvSpPr/>
          <p:nvPr/>
        </p:nvSpPr>
        <p:spPr bwMode="auto">
          <a:xfrm>
            <a:off x="5534108" y="1653871"/>
            <a:ext cx="683813" cy="143124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9" name="Straight Connector 8"/>
          <p:cNvCxnSpPr>
            <a:stCxn id="7" idx="2"/>
          </p:cNvCxnSpPr>
          <p:nvPr/>
        </p:nvCxnSpPr>
        <p:spPr bwMode="auto">
          <a:xfrm flipH="1">
            <a:off x="4921857" y="1725433"/>
            <a:ext cx="612251" cy="428575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>
            <a:stCxn id="7" idx="6"/>
          </p:cNvCxnSpPr>
          <p:nvPr/>
        </p:nvCxnSpPr>
        <p:spPr bwMode="auto">
          <a:xfrm>
            <a:off x="6217921" y="1725433"/>
            <a:ext cx="667909" cy="432551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461175" y="1084508"/>
            <a:ext cx="37072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latin typeface="Arial" charset="0"/>
              </a:rPr>
              <a:t>Airy disk size:</a:t>
            </a:r>
          </a:p>
        </p:txBody>
      </p:sp>
      <p:sp>
        <p:nvSpPr>
          <p:cNvPr id="25" name="Arc 24"/>
          <p:cNvSpPr/>
          <p:nvPr/>
        </p:nvSpPr>
        <p:spPr bwMode="auto">
          <a:xfrm rot="6366404">
            <a:off x="5793958" y="1644233"/>
            <a:ext cx="379277" cy="487592"/>
          </a:xfrm>
          <a:prstGeom prst="arc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937684" y="2087698"/>
            <a:ext cx="343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l-G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lang="en-GB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2744525" y="1523155"/>
            <a:ext cx="10721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200" dirty="0">
                <a:latin typeface="Arial" charset="0"/>
              </a:rPr>
              <a:t>Wavelength</a:t>
            </a:r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5557961" y="1510748"/>
            <a:ext cx="65200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5732275" y="1198477"/>
            <a:ext cx="343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7206707" y="1630017"/>
            <a:ext cx="36932" cy="44686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7204592" y="3306898"/>
            <a:ext cx="343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5359180" y="1031499"/>
            <a:ext cx="12019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200" dirty="0">
                <a:latin typeface="Arial" charset="0"/>
              </a:rPr>
              <a:t>Aperture size</a:t>
            </a: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7499406" y="3267140"/>
            <a:ext cx="12019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200" dirty="0">
                <a:latin typeface="Arial" charset="0"/>
              </a:rPr>
              <a:t>Satellite to earth distance</a:t>
            </a: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5463872" y="5533262"/>
            <a:ext cx="12019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200" dirty="0">
                <a:latin typeface="Arial" charset="0"/>
              </a:rPr>
              <a:t>FOV size</a:t>
            </a: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4994744" y="6012512"/>
            <a:ext cx="181952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5709746" y="5684338"/>
            <a:ext cx="343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/>
              <p:cNvSpPr/>
              <p:nvPr/>
            </p:nvSpPr>
            <p:spPr>
              <a:xfrm>
                <a:off x="1365447" y="2161371"/>
                <a:ext cx="1494447" cy="6934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2.44</m:t>
                      </m:r>
                      <m:f>
                        <m:fPr>
                          <m:ctrlP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5447" y="2161371"/>
                <a:ext cx="1494447" cy="6934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406841" y="3344003"/>
            <a:ext cx="452296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charset="0"/>
              </a:rPr>
              <a:t>T-sounder: </a:t>
            </a:r>
            <a:r>
              <a:rPr lang="en-GB" sz="1600" dirty="0">
                <a:latin typeface="Arial" charset="0"/>
              </a:rPr>
              <a:t>	50 GHz:  </a:t>
            </a:r>
            <a:r>
              <a:rPr lang="el-GR" sz="1600" dirty="0">
                <a:latin typeface="Arial" charset="0"/>
              </a:rPr>
              <a:t>λ</a:t>
            </a:r>
            <a:r>
              <a:rPr lang="en-GB" sz="1600" dirty="0">
                <a:latin typeface="Arial" charset="0"/>
              </a:rPr>
              <a:t> ≈ 0.006 m </a:t>
            </a:r>
          </a:p>
          <a:p>
            <a:pPr algn="l"/>
            <a:r>
              <a:rPr lang="en-GB" sz="1600" dirty="0">
                <a:latin typeface="Arial" charset="0"/>
              </a:rPr>
              <a:t>(like AMSU-A)	satellite altitude 800 km</a:t>
            </a:r>
          </a:p>
          <a:p>
            <a:pPr algn="l"/>
            <a:r>
              <a:rPr lang="en-GB" sz="1600" dirty="0">
                <a:latin typeface="Arial" charset="0"/>
              </a:rPr>
              <a:t>		aperture 0.3 m</a:t>
            </a:r>
          </a:p>
          <a:p>
            <a:pPr algn="l"/>
            <a:r>
              <a:rPr lang="en-GB" sz="1600" dirty="0">
                <a:latin typeface="Arial" charset="0"/>
              </a:rPr>
              <a:t>		</a:t>
            </a:r>
            <a:r>
              <a:rPr lang="en-GB" sz="1600" b="1" dirty="0">
                <a:latin typeface="Arial" charset="0"/>
              </a:rPr>
              <a:t>FOV ≈ 40 km</a:t>
            </a:r>
          </a:p>
          <a:p>
            <a:pPr algn="l"/>
            <a:endParaRPr lang="en-GB" sz="1600" dirty="0">
              <a:latin typeface="Arial" charset="0"/>
            </a:endParaRPr>
          </a:p>
          <a:p>
            <a:r>
              <a:rPr lang="en-GB" sz="1600" b="1" dirty="0">
                <a:latin typeface="Arial" charset="0"/>
              </a:rPr>
              <a:t>Imager:	</a:t>
            </a:r>
            <a:r>
              <a:rPr lang="en-GB" sz="1600" dirty="0">
                <a:latin typeface="Arial" charset="0"/>
              </a:rPr>
              <a:t>	20 GHz:  </a:t>
            </a:r>
            <a:r>
              <a:rPr lang="el-GR" sz="1600" dirty="0">
                <a:latin typeface="Arial" charset="0"/>
              </a:rPr>
              <a:t>λ</a:t>
            </a:r>
            <a:r>
              <a:rPr lang="en-GB" sz="1600" dirty="0">
                <a:latin typeface="Arial" charset="0"/>
              </a:rPr>
              <a:t> ≈ 0.016 m </a:t>
            </a:r>
          </a:p>
          <a:p>
            <a:pPr algn="l"/>
            <a:r>
              <a:rPr lang="en-GB" sz="1600" dirty="0">
                <a:latin typeface="Arial" charset="0"/>
              </a:rPr>
              <a:t>(like GMI)		satellite altitude 400 km</a:t>
            </a:r>
          </a:p>
          <a:p>
            <a:pPr algn="l"/>
            <a:r>
              <a:rPr lang="en-GB" sz="1600" dirty="0">
                <a:latin typeface="Arial" charset="0"/>
              </a:rPr>
              <a:t>		45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° view angle: a=600 km</a:t>
            </a:r>
            <a:endParaRPr lang="en-GB" sz="1600" dirty="0">
              <a:latin typeface="Arial" charset="0"/>
            </a:endParaRPr>
          </a:p>
          <a:p>
            <a:pPr algn="l"/>
            <a:r>
              <a:rPr lang="en-GB" sz="1600" dirty="0">
                <a:latin typeface="Arial" charset="0"/>
              </a:rPr>
              <a:t>		aperture 1.2 m</a:t>
            </a:r>
          </a:p>
          <a:p>
            <a:r>
              <a:rPr lang="en-GB" sz="1600" dirty="0">
                <a:latin typeface="Arial" charset="0"/>
              </a:rPr>
              <a:t>		</a:t>
            </a:r>
            <a:r>
              <a:rPr lang="en-GB" sz="1600" b="1" dirty="0">
                <a:latin typeface="Arial" charset="0"/>
              </a:rPr>
              <a:t>FOV ≈ 20 km</a:t>
            </a:r>
          </a:p>
        </p:txBody>
      </p:sp>
      <p:cxnSp>
        <p:nvCxnSpPr>
          <p:cNvPr id="50" name="Straight Connector 49"/>
          <p:cNvCxnSpPr/>
          <p:nvPr/>
        </p:nvCxnSpPr>
        <p:spPr bwMode="auto">
          <a:xfrm>
            <a:off x="5883965" y="1844703"/>
            <a:ext cx="0" cy="5406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7010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txBody>
          <a:bodyPr/>
          <a:lstStyle/>
          <a:p>
            <a:r>
              <a:rPr lang="en-GB" b="1" dirty="0">
                <a:latin typeface="+mn-lt"/>
              </a:rPr>
              <a:t>Orientation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0AD2B79-65E2-4AED-A4B1-6ADE64AB5879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2380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080" y="145311"/>
            <a:ext cx="8113712" cy="708025"/>
          </a:xfrm>
        </p:spPr>
        <p:txBody>
          <a:bodyPr/>
          <a:lstStyle/>
          <a:p>
            <a:r>
              <a:rPr lang="en-GB" dirty="0"/>
              <a:t>Frequency allocation and protection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40</a:t>
            </a:fld>
            <a:endParaRPr lang="en-GB"/>
          </a:p>
        </p:txBody>
      </p:sp>
      <p:pic>
        <p:nvPicPr>
          <p:cNvPr id="10" name="Content Placeholder 9" descr="United_States_Frequency_Allocations_Chart_2003_-_The_Radio_Spectru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546" y="845671"/>
            <a:ext cx="8621846" cy="5516955"/>
          </a:xfrm>
        </p:spPr>
      </p:pic>
      <p:pic>
        <p:nvPicPr>
          <p:cNvPr id="11" name="Picture 10" descr="Radio_Spectrum_cropp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46715"/>
            <a:ext cx="37712378" cy="3718691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3" name="Straight Arrow Connector 12"/>
          <p:cNvCxnSpPr/>
          <p:nvPr/>
        </p:nvCxnSpPr>
        <p:spPr bwMode="auto">
          <a:xfrm rot="10800000" flipV="1">
            <a:off x="4635066" y="914400"/>
            <a:ext cx="945929" cy="914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47955" y="814042"/>
            <a:ext cx="2175900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600" b="1" dirty="0">
                <a:latin typeface="Arial Unicode MS" pitchFamily="34" charset="-128"/>
              </a:rPr>
              <a:t>3 KHz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550979" y="5609691"/>
            <a:ext cx="2175900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600" b="1" dirty="0">
                <a:latin typeface="Arial Unicode MS" pitchFamily="34" charset="-128"/>
              </a:rPr>
              <a:t>30 GHz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8211056" y="5619590"/>
            <a:ext cx="2175900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600" b="1" dirty="0">
                <a:latin typeface="Arial Unicode MS" pitchFamily="34" charset="-128"/>
              </a:rPr>
              <a:t>300 GHz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0800000" flipV="1">
            <a:off x="5143726" y="912420"/>
            <a:ext cx="945929" cy="914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4371421" y="686864"/>
            <a:ext cx="1221858" cy="5238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400" b="1" dirty="0">
                <a:latin typeface="Arial Unicode MS" pitchFamily="34" charset="-128"/>
              </a:rPr>
              <a:t>Earth observation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5745296" y="684885"/>
            <a:ext cx="1116664" cy="3084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400" b="1" dirty="0">
                <a:latin typeface="Arial Unicode MS" pitchFamily="34" charset="-128"/>
              </a:rPr>
              <a:t>Sky Sports</a:t>
            </a:r>
          </a:p>
        </p:txBody>
      </p:sp>
    </p:spTree>
    <p:extLst>
      <p:ext uri="{BB962C8B-B14F-4D97-AF65-F5344CB8AC3E}">
        <p14:creationId xmlns:p14="http://schemas.microsoft.com/office/powerpoint/2010/main" val="265032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06236E-6 L -1.77413 -1.06236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txBody>
          <a:bodyPr/>
          <a:lstStyle/>
          <a:p>
            <a:r>
              <a:rPr lang="en-GB" b="1" dirty="0">
                <a:latin typeface="+mn-lt"/>
              </a:rPr>
              <a:t>What is satellite radiance data assimilation?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0AD2B79-65E2-4AED-A4B1-6ADE64AB5879}" type="slidenum">
              <a:rPr lang="en-GB" smtClean="0"/>
              <a:pPr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54465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Slide </a:t>
            </a:r>
            <a:fld id="{471A23FC-219B-4F05-903E-C2B6C9B17478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ECMWF/EUMETSAT satellite course 2018: Microwave 1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" r="19772"/>
          <a:stretch/>
        </p:blipFill>
        <p:spPr>
          <a:xfrm>
            <a:off x="2737874" y="1289838"/>
            <a:ext cx="5520149" cy="4930775"/>
          </a:xfrm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4451778" y="901101"/>
            <a:ext cx="4101220" cy="39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SSMIS F-17 channel 13 (19 GHz, v)</a:t>
            </a:r>
          </a:p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Observed TB, 3</a:t>
            </a:r>
            <a:r>
              <a:rPr kumimoji="0" lang="en-GB" sz="1600" b="0" i="0" u="none" strike="noStrike" kern="0" cap="none" spc="0" normalizeH="0" baseline="30000" noProof="0" dirty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rd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December 2014</a:t>
            </a:r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407985" y="424359"/>
            <a:ext cx="3635808" cy="224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0082"/>
                </a:solidFill>
                <a:latin typeface="Arial Unicode MS" pitchFamily="34" charset="-128"/>
              </a:rPr>
              <a:t>An inverse problem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0082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: turn this into initial conditions of wind, temperature, humidity, cloud...</a:t>
            </a:r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000082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765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ECMWF/EUMETSAT satellite course 2018: Microwave 1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fld id="{471A23FC-219B-4F05-903E-C2B6C9B17478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298139" y="603595"/>
            <a:ext cx="4502711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Satellite radiance data assimilation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1126671" y="727405"/>
            <a:ext cx="1159331" cy="5551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70675" y="1278508"/>
            <a:ext cx="1337689" cy="30777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Observations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782553" y="3169901"/>
            <a:ext cx="1462875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Electromagnetic modelling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 flipV="1">
            <a:off x="4147457" y="956002"/>
            <a:ext cx="481694" cy="22206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4755590" y="1264901"/>
            <a:ext cx="1302309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Earth system modelling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4396362" y="3175344"/>
            <a:ext cx="113086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Data assimilation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140796" y="1254015"/>
            <a:ext cx="1130861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Verification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7460691" y="1104337"/>
            <a:ext cx="1130861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Technical</a:t>
            </a:r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 flipV="1">
            <a:off x="5306786" y="956002"/>
            <a:ext cx="83632" cy="3061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 flipV="1">
            <a:off x="6455229" y="953281"/>
            <a:ext cx="83632" cy="3061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27" name="Straight Arrow Connector 26"/>
          <p:cNvCxnSpPr>
            <a:endCxn id="6" idx="3"/>
          </p:cNvCxnSpPr>
          <p:nvPr/>
        </p:nvCxnSpPr>
        <p:spPr bwMode="auto">
          <a:xfrm flipH="1" flipV="1">
            <a:off x="6800850" y="772872"/>
            <a:ext cx="1118507" cy="3055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grpSp>
        <p:nvGrpSpPr>
          <p:cNvPr id="286" name="Group 285"/>
          <p:cNvGrpSpPr/>
          <p:nvPr/>
        </p:nvGrpSpPr>
        <p:grpSpPr>
          <a:xfrm>
            <a:off x="6487888" y="1549273"/>
            <a:ext cx="2043790" cy="2061851"/>
            <a:chOff x="6487888" y="1549273"/>
            <a:chExt cx="2043790" cy="2061851"/>
          </a:xfrm>
        </p:grpSpPr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7343669" y="2701814"/>
              <a:ext cx="1049217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Obs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fits (O-B)</a:t>
              </a:r>
            </a:p>
          </p:txBody>
        </p:sp>
        <p:sp>
          <p:nvSpPr>
            <p:cNvPr id="39" name="Text Box 7"/>
            <p:cNvSpPr txBox="1">
              <a:spLocks noChangeArrowheads="1"/>
            </p:cNvSpPr>
            <p:nvPr/>
          </p:nvSpPr>
          <p:spPr bwMode="auto">
            <a:xfrm>
              <a:off x="6900075" y="3017500"/>
              <a:ext cx="1631603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Forecast </a:t>
              </a:r>
              <a:r>
                <a:rPr kumimoji="0" lang="en-GB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sens.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(FSOI)</a:t>
              </a:r>
            </a:p>
          </p:txBody>
        </p:sp>
        <p:sp>
          <p:nvSpPr>
            <p:cNvPr id="40" name="Text Box 7"/>
            <p:cNvSpPr txBox="1">
              <a:spLocks noChangeArrowheads="1"/>
            </p:cNvSpPr>
            <p:nvPr/>
          </p:nvSpPr>
          <p:spPr bwMode="auto">
            <a:xfrm>
              <a:off x="7558658" y="2394292"/>
              <a:ext cx="638283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Scores</a:t>
              </a:r>
            </a:p>
          </p:txBody>
        </p:sp>
        <p:sp>
          <p:nvSpPr>
            <p:cNvPr id="41" name="Text Box 7"/>
            <p:cNvSpPr txBox="1">
              <a:spLocks noChangeArrowheads="1"/>
            </p:cNvSpPr>
            <p:nvPr/>
          </p:nvSpPr>
          <p:spPr bwMode="auto">
            <a:xfrm>
              <a:off x="6668754" y="3349514"/>
              <a:ext cx="1631603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Statistical significance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 bwMode="auto">
            <a:xfrm flipH="1" flipV="1">
              <a:off x="7037614" y="1551995"/>
              <a:ext cx="555172" cy="84908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44" name="Straight Arrow Connector 43"/>
            <p:cNvCxnSpPr/>
            <p:nvPr/>
          </p:nvCxnSpPr>
          <p:spPr bwMode="auto">
            <a:xfrm flipH="1" flipV="1">
              <a:off x="6874329" y="1568324"/>
              <a:ext cx="522514" cy="113483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46" name="Straight Arrow Connector 45"/>
            <p:cNvCxnSpPr/>
            <p:nvPr/>
          </p:nvCxnSpPr>
          <p:spPr bwMode="auto">
            <a:xfrm flipH="1" flipV="1">
              <a:off x="6769838" y="1561792"/>
              <a:ext cx="404866" cy="147610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 bwMode="auto">
            <a:xfrm flipH="1" flipV="1">
              <a:off x="6487888" y="1549273"/>
              <a:ext cx="321126" cy="179070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279" name="Group 278"/>
          <p:cNvGrpSpPr/>
          <p:nvPr/>
        </p:nvGrpSpPr>
        <p:grpSpPr>
          <a:xfrm>
            <a:off x="4596494" y="1786040"/>
            <a:ext cx="1902278" cy="1156159"/>
            <a:chOff x="4596494" y="2119995"/>
            <a:chExt cx="1902278" cy="1156159"/>
          </a:xfrm>
        </p:grpSpPr>
        <p:sp>
          <p:nvSpPr>
            <p:cNvPr id="52" name="Text Box 7"/>
            <p:cNvSpPr txBox="1">
              <a:spLocks noChangeArrowheads="1"/>
            </p:cNvSpPr>
            <p:nvPr/>
          </p:nvSpPr>
          <p:spPr bwMode="auto">
            <a:xfrm>
              <a:off x="4596494" y="2398953"/>
              <a:ext cx="96338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Atmosphere</a:t>
              </a:r>
            </a:p>
          </p:txBody>
        </p:sp>
        <p:sp>
          <p:nvSpPr>
            <p:cNvPr id="53" name="Text Box 7"/>
            <p:cNvSpPr txBox="1">
              <a:spLocks noChangeArrowheads="1"/>
            </p:cNvSpPr>
            <p:nvPr/>
          </p:nvSpPr>
          <p:spPr bwMode="auto">
            <a:xfrm>
              <a:off x="5478237" y="2845267"/>
              <a:ext cx="987878" cy="4308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Ocean,wave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&amp; sea-ice</a:t>
              </a:r>
            </a:p>
          </p:txBody>
        </p:sp>
        <p:sp>
          <p:nvSpPr>
            <p:cNvPr id="54" name="Text Box 7"/>
            <p:cNvSpPr txBox="1">
              <a:spLocks noChangeArrowheads="1"/>
            </p:cNvSpPr>
            <p:nvPr/>
          </p:nvSpPr>
          <p:spPr bwMode="auto">
            <a:xfrm>
              <a:off x="5826579" y="2311868"/>
              <a:ext cx="672193" cy="4308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Land surface</a:t>
              </a:r>
            </a:p>
          </p:txBody>
        </p:sp>
        <p:sp>
          <p:nvSpPr>
            <p:cNvPr id="55" name="Text Box 7"/>
            <p:cNvSpPr txBox="1">
              <a:spLocks noChangeArrowheads="1"/>
            </p:cNvSpPr>
            <p:nvPr/>
          </p:nvSpPr>
          <p:spPr bwMode="auto">
            <a:xfrm>
              <a:off x="4631872" y="3068426"/>
              <a:ext cx="601435" cy="17485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Dynamics</a:t>
              </a:r>
            </a:p>
          </p:txBody>
        </p:sp>
        <p:sp>
          <p:nvSpPr>
            <p:cNvPr id="56" name="Text Box 7"/>
            <p:cNvSpPr txBox="1">
              <a:spLocks noChangeArrowheads="1"/>
            </p:cNvSpPr>
            <p:nvPr/>
          </p:nvSpPr>
          <p:spPr bwMode="auto">
            <a:xfrm>
              <a:off x="4931230" y="2853434"/>
              <a:ext cx="514349" cy="17485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Physics</a:t>
              </a:r>
            </a:p>
          </p:txBody>
        </p:sp>
        <p:cxnSp>
          <p:nvCxnSpPr>
            <p:cNvPr id="59" name="Straight Arrow Connector 58"/>
            <p:cNvCxnSpPr/>
            <p:nvPr/>
          </p:nvCxnSpPr>
          <p:spPr bwMode="auto">
            <a:xfrm flipH="1" flipV="1">
              <a:off x="5617032" y="2122716"/>
              <a:ext cx="138789" cy="73478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61" name="Straight Arrow Connector 60"/>
            <p:cNvCxnSpPr>
              <a:stCxn id="52" idx="0"/>
            </p:cNvCxnSpPr>
            <p:nvPr/>
          </p:nvCxnSpPr>
          <p:spPr bwMode="auto">
            <a:xfrm flipV="1">
              <a:off x="5078187" y="2119995"/>
              <a:ext cx="201389" cy="2789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 bwMode="auto">
            <a:xfrm flipH="1" flipV="1">
              <a:off x="5236033" y="2664281"/>
              <a:ext cx="95246" cy="20954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66" name="Straight Arrow Connector 65"/>
            <p:cNvCxnSpPr/>
            <p:nvPr/>
          </p:nvCxnSpPr>
          <p:spPr bwMode="auto">
            <a:xfrm flipH="1" flipV="1">
              <a:off x="4776112" y="2661560"/>
              <a:ext cx="24488" cy="40821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cxnSp>
        <p:nvCxnSpPr>
          <p:cNvPr id="128" name="Straight Arrow Connector 127"/>
          <p:cNvCxnSpPr>
            <a:stCxn id="88" idx="0"/>
          </p:cNvCxnSpPr>
          <p:nvPr/>
        </p:nvCxnSpPr>
        <p:spPr bwMode="auto">
          <a:xfrm flipH="1" flipV="1">
            <a:off x="405497" y="2997224"/>
            <a:ext cx="704847" cy="2570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30" name="Straight Arrow Connector 129"/>
          <p:cNvCxnSpPr>
            <a:stCxn id="89" idx="0"/>
          </p:cNvCxnSpPr>
          <p:nvPr/>
        </p:nvCxnSpPr>
        <p:spPr bwMode="auto">
          <a:xfrm flipH="1" flipV="1">
            <a:off x="280313" y="2978175"/>
            <a:ext cx="137429" cy="2896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grpSp>
        <p:nvGrpSpPr>
          <p:cNvPr id="295" name="Group 294"/>
          <p:cNvGrpSpPr/>
          <p:nvPr/>
        </p:nvGrpSpPr>
        <p:grpSpPr>
          <a:xfrm>
            <a:off x="84366" y="1432397"/>
            <a:ext cx="3556905" cy="2132496"/>
            <a:chOff x="84366" y="1432397"/>
            <a:chExt cx="3556905" cy="2132496"/>
          </a:xfrm>
        </p:grpSpPr>
        <p:cxnSp>
          <p:nvCxnSpPr>
            <p:cNvPr id="124" name="Straight Arrow Connector 123"/>
            <p:cNvCxnSpPr>
              <a:stCxn id="87" idx="0"/>
            </p:cNvCxnSpPr>
            <p:nvPr/>
          </p:nvCxnSpPr>
          <p:spPr bwMode="auto">
            <a:xfrm flipH="1" flipV="1">
              <a:off x="293919" y="2608060"/>
              <a:ext cx="127903" cy="20805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74" name="Text Box 7"/>
            <p:cNvSpPr txBox="1">
              <a:spLocks noChangeArrowheads="1"/>
            </p:cNvSpPr>
            <p:nvPr/>
          </p:nvSpPr>
          <p:spPr bwMode="auto">
            <a:xfrm>
              <a:off x="1924051" y="1433625"/>
              <a:ext cx="778327" cy="26161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Satellites</a:t>
              </a:r>
            </a:p>
          </p:txBody>
        </p:sp>
        <p:sp>
          <p:nvSpPr>
            <p:cNvPr id="75" name="Text Box 7"/>
            <p:cNvSpPr txBox="1">
              <a:spLocks noChangeArrowheads="1"/>
            </p:cNvSpPr>
            <p:nvPr/>
          </p:nvSpPr>
          <p:spPr bwMode="auto">
            <a:xfrm>
              <a:off x="525237" y="1741149"/>
              <a:ext cx="707571" cy="26161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Sensors</a:t>
              </a:r>
            </a:p>
          </p:txBody>
        </p:sp>
        <p:sp>
          <p:nvSpPr>
            <p:cNvPr id="82" name="Text Box 7"/>
            <p:cNvSpPr txBox="1">
              <a:spLocks noChangeArrowheads="1"/>
            </p:cNvSpPr>
            <p:nvPr/>
          </p:nvSpPr>
          <p:spPr bwMode="auto">
            <a:xfrm>
              <a:off x="1507675" y="2402458"/>
              <a:ext cx="514349" cy="17485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Cal/</a:t>
              </a:r>
              <a:r>
                <a:rPr kumimoji="0" lang="en-GB" sz="9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val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Text Box 7"/>
            <p:cNvSpPr txBox="1">
              <a:spLocks noChangeArrowheads="1"/>
            </p:cNvSpPr>
            <p:nvPr/>
          </p:nvSpPr>
          <p:spPr bwMode="auto">
            <a:xfrm>
              <a:off x="2941869" y="1460843"/>
              <a:ext cx="593268" cy="31335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New missions</a:t>
              </a:r>
            </a:p>
          </p:txBody>
        </p:sp>
        <p:sp>
          <p:nvSpPr>
            <p:cNvPr id="84" name="Text Box 7"/>
            <p:cNvSpPr txBox="1">
              <a:spLocks noChangeArrowheads="1"/>
            </p:cNvSpPr>
            <p:nvPr/>
          </p:nvSpPr>
          <p:spPr bwMode="auto">
            <a:xfrm>
              <a:off x="1436918" y="1898994"/>
              <a:ext cx="593268" cy="31335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Detective work</a:t>
              </a:r>
            </a:p>
          </p:txBody>
        </p:sp>
        <p:sp>
          <p:nvSpPr>
            <p:cNvPr id="85" name="Text Box 7"/>
            <p:cNvSpPr txBox="1">
              <a:spLocks noChangeArrowheads="1"/>
            </p:cNvSpPr>
            <p:nvPr/>
          </p:nvSpPr>
          <p:spPr bwMode="auto">
            <a:xfrm>
              <a:off x="119746" y="2418787"/>
              <a:ext cx="593268" cy="17485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Passive</a:t>
              </a:r>
            </a:p>
          </p:txBody>
        </p:sp>
        <p:sp>
          <p:nvSpPr>
            <p:cNvPr id="86" name="Text Box 7"/>
            <p:cNvSpPr txBox="1">
              <a:spLocks noChangeArrowheads="1"/>
            </p:cNvSpPr>
            <p:nvPr/>
          </p:nvSpPr>
          <p:spPr bwMode="auto">
            <a:xfrm>
              <a:off x="835482" y="2407902"/>
              <a:ext cx="593268" cy="17485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Active</a:t>
              </a:r>
            </a:p>
          </p:txBody>
        </p:sp>
        <p:sp>
          <p:nvSpPr>
            <p:cNvPr id="87" name="Text Box 7"/>
            <p:cNvSpPr txBox="1">
              <a:spLocks noChangeArrowheads="1"/>
            </p:cNvSpPr>
            <p:nvPr/>
          </p:nvSpPr>
          <p:spPr bwMode="auto">
            <a:xfrm>
              <a:off x="84366" y="2816116"/>
              <a:ext cx="674911" cy="17485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Microwave</a:t>
              </a:r>
            </a:p>
          </p:txBody>
        </p:sp>
        <p:sp>
          <p:nvSpPr>
            <p:cNvPr id="88" name="Text Box 7"/>
            <p:cNvSpPr txBox="1">
              <a:spLocks noChangeArrowheads="1"/>
            </p:cNvSpPr>
            <p:nvPr/>
          </p:nvSpPr>
          <p:spPr bwMode="auto">
            <a:xfrm>
              <a:off x="849088" y="3254265"/>
              <a:ext cx="522511" cy="17551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Swath</a:t>
              </a:r>
            </a:p>
          </p:txBody>
        </p:sp>
        <p:sp>
          <p:nvSpPr>
            <p:cNvPr id="89" name="Text Box 7"/>
            <p:cNvSpPr txBox="1">
              <a:spLocks noChangeArrowheads="1"/>
            </p:cNvSpPr>
            <p:nvPr/>
          </p:nvSpPr>
          <p:spPr bwMode="auto">
            <a:xfrm>
              <a:off x="144240" y="3267873"/>
              <a:ext cx="547004" cy="17485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Conical</a:t>
              </a:r>
            </a:p>
          </p:txBody>
        </p:sp>
        <p:sp>
          <p:nvSpPr>
            <p:cNvPr id="90" name="Text Box 7"/>
            <p:cNvSpPr txBox="1">
              <a:spLocks noChangeArrowheads="1"/>
            </p:cNvSpPr>
            <p:nvPr/>
          </p:nvSpPr>
          <p:spPr bwMode="auto">
            <a:xfrm>
              <a:off x="3058888" y="1830957"/>
              <a:ext cx="582383" cy="17485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Cubesats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91" name="Text Box 7"/>
            <p:cNvSpPr txBox="1">
              <a:spLocks noChangeArrowheads="1"/>
            </p:cNvSpPr>
            <p:nvPr/>
          </p:nvSpPr>
          <p:spPr bwMode="auto">
            <a:xfrm>
              <a:off x="1012376" y="2813395"/>
              <a:ext cx="571498" cy="17485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Infrared</a:t>
              </a:r>
            </a:p>
          </p:txBody>
        </p:sp>
        <p:sp>
          <p:nvSpPr>
            <p:cNvPr id="92" name="Text Box 7"/>
            <p:cNvSpPr txBox="1">
              <a:spLocks noChangeArrowheads="1"/>
            </p:cNvSpPr>
            <p:nvPr/>
          </p:nvSpPr>
          <p:spPr bwMode="auto">
            <a:xfrm>
              <a:off x="1809753" y="2818838"/>
              <a:ext cx="394604" cy="17485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Solar</a:t>
              </a:r>
            </a:p>
          </p:txBody>
        </p:sp>
        <p:sp>
          <p:nvSpPr>
            <p:cNvPr id="93" name="Text Box 7"/>
            <p:cNvSpPr txBox="1">
              <a:spLocks noChangeArrowheads="1"/>
            </p:cNvSpPr>
            <p:nvPr/>
          </p:nvSpPr>
          <p:spPr bwMode="auto">
            <a:xfrm>
              <a:off x="3045283" y="2070443"/>
              <a:ext cx="593268" cy="31335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Space agencies</a:t>
              </a:r>
            </a:p>
          </p:txBody>
        </p:sp>
        <p:sp>
          <p:nvSpPr>
            <p:cNvPr id="94" name="Text Box 7"/>
            <p:cNvSpPr txBox="1">
              <a:spLocks noChangeArrowheads="1"/>
            </p:cNvSpPr>
            <p:nvPr/>
          </p:nvSpPr>
          <p:spPr bwMode="auto">
            <a:xfrm>
              <a:off x="1466854" y="3251543"/>
              <a:ext cx="672188" cy="31335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Frequency protection</a:t>
              </a:r>
            </a:p>
          </p:txBody>
        </p:sp>
        <p:cxnSp>
          <p:nvCxnSpPr>
            <p:cNvPr id="95" name="Straight Arrow Connector 94"/>
            <p:cNvCxnSpPr>
              <a:stCxn id="74" idx="1"/>
              <a:endCxn id="11" idx="3"/>
            </p:cNvCxnSpPr>
            <p:nvPr/>
          </p:nvCxnSpPr>
          <p:spPr bwMode="auto">
            <a:xfrm flipH="1" flipV="1">
              <a:off x="1608364" y="1432397"/>
              <a:ext cx="315687" cy="13203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98" name="Straight Arrow Connector 97"/>
            <p:cNvCxnSpPr>
              <a:stCxn id="83" idx="1"/>
            </p:cNvCxnSpPr>
            <p:nvPr/>
          </p:nvCxnSpPr>
          <p:spPr bwMode="auto">
            <a:xfrm flipH="1" flipV="1">
              <a:off x="2699658" y="1576634"/>
              <a:ext cx="242211" cy="4088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00" name="Straight Arrow Connector 99"/>
            <p:cNvCxnSpPr>
              <a:stCxn id="90" idx="1"/>
            </p:cNvCxnSpPr>
            <p:nvPr/>
          </p:nvCxnSpPr>
          <p:spPr bwMode="auto">
            <a:xfrm flipH="1" flipV="1">
              <a:off x="2696938" y="1696377"/>
              <a:ext cx="361950" cy="22200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02" name="Straight Arrow Connector 101"/>
            <p:cNvCxnSpPr/>
            <p:nvPr/>
          </p:nvCxnSpPr>
          <p:spPr bwMode="auto">
            <a:xfrm flipH="1" flipV="1">
              <a:off x="2563588" y="1701820"/>
              <a:ext cx="473526" cy="42983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104" name="Text Box 7"/>
            <p:cNvSpPr txBox="1">
              <a:spLocks noChangeArrowheads="1"/>
            </p:cNvSpPr>
            <p:nvPr/>
          </p:nvSpPr>
          <p:spPr bwMode="auto">
            <a:xfrm>
              <a:off x="2340432" y="2190185"/>
              <a:ext cx="672189" cy="31335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Orbital mechanics</a:t>
              </a:r>
            </a:p>
          </p:txBody>
        </p:sp>
        <p:cxnSp>
          <p:nvCxnSpPr>
            <p:cNvPr id="105" name="Straight Arrow Connector 104"/>
            <p:cNvCxnSpPr>
              <a:stCxn id="104" idx="0"/>
            </p:cNvCxnSpPr>
            <p:nvPr/>
          </p:nvCxnSpPr>
          <p:spPr bwMode="auto">
            <a:xfrm flipH="1" flipV="1">
              <a:off x="2367645" y="1709984"/>
              <a:ext cx="308882" cy="48020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07" name="Straight Arrow Connector 106"/>
            <p:cNvCxnSpPr/>
            <p:nvPr/>
          </p:nvCxnSpPr>
          <p:spPr bwMode="auto">
            <a:xfrm flipV="1">
              <a:off x="1894114" y="1704542"/>
              <a:ext cx="198667" cy="19035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09" name="Straight Arrow Connector 108"/>
            <p:cNvCxnSpPr/>
            <p:nvPr/>
          </p:nvCxnSpPr>
          <p:spPr bwMode="auto">
            <a:xfrm flipH="1" flipV="1">
              <a:off x="1224645" y="1775300"/>
              <a:ext cx="293912" cy="12775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11" name="Straight Arrow Connector 110"/>
            <p:cNvCxnSpPr>
              <a:stCxn id="75" idx="0"/>
            </p:cNvCxnSpPr>
            <p:nvPr/>
          </p:nvCxnSpPr>
          <p:spPr bwMode="auto">
            <a:xfrm flipV="1">
              <a:off x="879023" y="1587521"/>
              <a:ext cx="19051" cy="15362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13" name="Straight Arrow Connector 112"/>
            <p:cNvCxnSpPr/>
            <p:nvPr/>
          </p:nvCxnSpPr>
          <p:spPr bwMode="auto">
            <a:xfrm flipH="1" flipV="1">
              <a:off x="1099460" y="2009344"/>
              <a:ext cx="541561" cy="39173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16" name="Straight Arrow Connector 115"/>
            <p:cNvCxnSpPr>
              <a:stCxn id="86" idx="0"/>
            </p:cNvCxnSpPr>
            <p:nvPr/>
          </p:nvCxnSpPr>
          <p:spPr bwMode="auto">
            <a:xfrm flipH="1" flipV="1">
              <a:off x="941618" y="1998459"/>
              <a:ext cx="190498" cy="40944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18" name="Straight Arrow Connector 117"/>
            <p:cNvCxnSpPr>
              <a:stCxn id="85" idx="0"/>
            </p:cNvCxnSpPr>
            <p:nvPr/>
          </p:nvCxnSpPr>
          <p:spPr bwMode="auto">
            <a:xfrm flipV="1">
              <a:off x="416380" y="2012067"/>
              <a:ext cx="261259" cy="40672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20" name="Straight Arrow Connector 119"/>
            <p:cNvCxnSpPr>
              <a:stCxn id="92" idx="0"/>
            </p:cNvCxnSpPr>
            <p:nvPr/>
          </p:nvCxnSpPr>
          <p:spPr bwMode="auto">
            <a:xfrm flipH="1" flipV="1">
              <a:off x="642260" y="2605337"/>
              <a:ext cx="1364795" cy="21350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22" name="Straight Arrow Connector 121"/>
            <p:cNvCxnSpPr>
              <a:stCxn id="91" idx="0"/>
            </p:cNvCxnSpPr>
            <p:nvPr/>
          </p:nvCxnSpPr>
          <p:spPr bwMode="auto">
            <a:xfrm flipH="1" flipV="1">
              <a:off x="435433" y="2594453"/>
              <a:ext cx="862692" cy="21894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26" name="Straight Arrow Connector 125"/>
            <p:cNvCxnSpPr>
              <a:stCxn id="94" idx="0"/>
            </p:cNvCxnSpPr>
            <p:nvPr/>
          </p:nvCxnSpPr>
          <p:spPr bwMode="auto">
            <a:xfrm flipH="1" flipV="1">
              <a:off x="685804" y="2991781"/>
              <a:ext cx="1117144" cy="25976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34" name="Straight Arrow Connector 133"/>
            <p:cNvCxnSpPr/>
            <p:nvPr/>
          </p:nvCxnSpPr>
          <p:spPr bwMode="auto">
            <a:xfrm flipH="1" flipV="1">
              <a:off x="2046517" y="2164464"/>
              <a:ext cx="293912" cy="12775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35" name="Straight Arrow Connector 134"/>
            <p:cNvCxnSpPr>
              <a:stCxn id="82" idx="0"/>
              <a:endCxn id="84" idx="2"/>
            </p:cNvCxnSpPr>
            <p:nvPr/>
          </p:nvCxnSpPr>
          <p:spPr bwMode="auto">
            <a:xfrm flipH="1" flipV="1">
              <a:off x="1733552" y="2212344"/>
              <a:ext cx="31298" cy="19011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281" name="Group 280"/>
          <p:cNvGrpSpPr/>
          <p:nvPr/>
        </p:nvGrpSpPr>
        <p:grpSpPr>
          <a:xfrm>
            <a:off x="84364" y="3568724"/>
            <a:ext cx="4952999" cy="2418535"/>
            <a:chOff x="84364" y="3902679"/>
            <a:chExt cx="4952999" cy="2418535"/>
          </a:xfrm>
        </p:grpSpPr>
        <p:sp>
          <p:nvSpPr>
            <p:cNvPr id="133" name="Text Box 7"/>
            <p:cNvSpPr txBox="1">
              <a:spLocks noChangeArrowheads="1"/>
            </p:cNvSpPr>
            <p:nvPr/>
          </p:nvSpPr>
          <p:spPr bwMode="auto">
            <a:xfrm>
              <a:off x="378279" y="4271295"/>
              <a:ext cx="879021" cy="4308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Full EM modelling</a:t>
              </a:r>
            </a:p>
          </p:txBody>
        </p:sp>
        <p:sp>
          <p:nvSpPr>
            <p:cNvPr id="138" name="Text Box 7"/>
            <p:cNvSpPr txBox="1">
              <a:spLocks noChangeArrowheads="1"/>
            </p:cNvSpPr>
            <p:nvPr/>
          </p:nvSpPr>
          <p:spPr bwMode="auto">
            <a:xfrm>
              <a:off x="2620736" y="4268574"/>
              <a:ext cx="870858" cy="4308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Geometric optics</a:t>
              </a:r>
            </a:p>
          </p:txBody>
        </p:sp>
        <p:sp>
          <p:nvSpPr>
            <p:cNvPr id="139" name="Text Box 7"/>
            <p:cNvSpPr txBox="1">
              <a:spLocks noChangeArrowheads="1"/>
            </p:cNvSpPr>
            <p:nvPr/>
          </p:nvSpPr>
          <p:spPr bwMode="auto">
            <a:xfrm>
              <a:off x="1613807" y="4290346"/>
              <a:ext cx="870858" cy="4308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Radiative transfer</a:t>
              </a:r>
            </a:p>
          </p:txBody>
        </p:sp>
        <p:cxnSp>
          <p:nvCxnSpPr>
            <p:cNvPr id="140" name="Straight Arrow Connector 139"/>
            <p:cNvCxnSpPr>
              <a:stCxn id="138" idx="0"/>
            </p:cNvCxnSpPr>
            <p:nvPr/>
          </p:nvCxnSpPr>
          <p:spPr bwMode="auto">
            <a:xfrm flipV="1">
              <a:off x="3056165" y="4041321"/>
              <a:ext cx="136071" cy="22725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42" name="Straight Arrow Connector 141"/>
            <p:cNvCxnSpPr/>
            <p:nvPr/>
          </p:nvCxnSpPr>
          <p:spPr bwMode="auto">
            <a:xfrm flipV="1">
              <a:off x="2163536" y="4036029"/>
              <a:ext cx="832761" cy="23389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44" name="Straight Arrow Connector 143"/>
            <p:cNvCxnSpPr/>
            <p:nvPr/>
          </p:nvCxnSpPr>
          <p:spPr bwMode="auto">
            <a:xfrm flipV="1">
              <a:off x="1036864" y="3902679"/>
              <a:ext cx="1736276" cy="35907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147" name="Text Box 7"/>
            <p:cNvSpPr txBox="1">
              <a:spLocks noChangeArrowheads="1"/>
            </p:cNvSpPr>
            <p:nvPr/>
          </p:nvSpPr>
          <p:spPr bwMode="auto">
            <a:xfrm>
              <a:off x="3622221" y="4265852"/>
              <a:ext cx="870858" cy="4308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Fast models</a:t>
              </a:r>
            </a:p>
          </p:txBody>
        </p:sp>
        <p:cxnSp>
          <p:nvCxnSpPr>
            <p:cNvPr id="148" name="Straight Arrow Connector 147"/>
            <p:cNvCxnSpPr>
              <a:stCxn id="147" idx="0"/>
            </p:cNvCxnSpPr>
            <p:nvPr/>
          </p:nvCxnSpPr>
          <p:spPr bwMode="auto">
            <a:xfrm flipH="1" flipV="1">
              <a:off x="3861708" y="4041322"/>
              <a:ext cx="195942" cy="22453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151" name="Text Box 7"/>
            <p:cNvSpPr txBox="1">
              <a:spLocks noChangeArrowheads="1"/>
            </p:cNvSpPr>
            <p:nvPr/>
          </p:nvSpPr>
          <p:spPr bwMode="auto">
            <a:xfrm>
              <a:off x="1605647" y="5030578"/>
              <a:ext cx="593268" cy="17485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Scattering</a:t>
              </a:r>
            </a:p>
          </p:txBody>
        </p:sp>
        <p:cxnSp>
          <p:nvCxnSpPr>
            <p:cNvPr id="152" name="Straight Arrow Connector 151"/>
            <p:cNvCxnSpPr>
              <a:stCxn id="151" idx="0"/>
            </p:cNvCxnSpPr>
            <p:nvPr/>
          </p:nvCxnSpPr>
          <p:spPr bwMode="auto">
            <a:xfrm flipV="1">
              <a:off x="1902281" y="4718957"/>
              <a:ext cx="32655" cy="31162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154" name="Text Box 7"/>
            <p:cNvSpPr txBox="1">
              <a:spLocks noChangeArrowheads="1"/>
            </p:cNvSpPr>
            <p:nvPr/>
          </p:nvSpPr>
          <p:spPr bwMode="auto">
            <a:xfrm>
              <a:off x="2403024" y="4995198"/>
              <a:ext cx="593268" cy="3133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Non-scattering</a:t>
              </a:r>
            </a:p>
          </p:txBody>
        </p:sp>
        <p:sp>
          <p:nvSpPr>
            <p:cNvPr id="155" name="Text Box 7"/>
            <p:cNvSpPr txBox="1">
              <a:spLocks noChangeArrowheads="1"/>
            </p:cNvSpPr>
            <p:nvPr/>
          </p:nvSpPr>
          <p:spPr bwMode="auto">
            <a:xfrm>
              <a:off x="3118759" y="5000642"/>
              <a:ext cx="593268" cy="3133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Ocean surface</a:t>
              </a:r>
            </a:p>
          </p:txBody>
        </p:sp>
        <p:sp>
          <p:nvSpPr>
            <p:cNvPr id="156" name="Text Box 7"/>
            <p:cNvSpPr txBox="1">
              <a:spLocks noChangeArrowheads="1"/>
            </p:cNvSpPr>
            <p:nvPr/>
          </p:nvSpPr>
          <p:spPr bwMode="auto">
            <a:xfrm>
              <a:off x="3614058" y="5863335"/>
              <a:ext cx="672191" cy="3133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Water permittivity</a:t>
              </a:r>
            </a:p>
          </p:txBody>
        </p:sp>
        <p:sp>
          <p:nvSpPr>
            <p:cNvPr id="157" name="Text Box 7"/>
            <p:cNvSpPr txBox="1">
              <a:spLocks noChangeArrowheads="1"/>
            </p:cNvSpPr>
            <p:nvPr/>
          </p:nvSpPr>
          <p:spPr bwMode="auto">
            <a:xfrm>
              <a:off x="84364" y="4889062"/>
              <a:ext cx="672191" cy="3133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Snowpack / sea-ice</a:t>
              </a:r>
            </a:p>
          </p:txBody>
        </p:sp>
        <p:sp>
          <p:nvSpPr>
            <p:cNvPr id="158" name="Text Box 7"/>
            <p:cNvSpPr txBox="1">
              <a:spLocks noChangeArrowheads="1"/>
            </p:cNvSpPr>
            <p:nvPr/>
          </p:nvSpPr>
          <p:spPr bwMode="auto">
            <a:xfrm>
              <a:off x="457199" y="5310885"/>
              <a:ext cx="672191" cy="17485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Mie theory</a:t>
              </a:r>
            </a:p>
          </p:txBody>
        </p:sp>
        <p:sp>
          <p:nvSpPr>
            <p:cNvPr id="159" name="Text Box 7"/>
            <p:cNvSpPr txBox="1">
              <a:spLocks noChangeArrowheads="1"/>
            </p:cNvSpPr>
            <p:nvPr/>
          </p:nvSpPr>
          <p:spPr bwMode="auto">
            <a:xfrm>
              <a:off x="960664" y="4908114"/>
              <a:ext cx="549729" cy="3133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Discrete dipole</a:t>
              </a:r>
            </a:p>
          </p:txBody>
        </p:sp>
        <p:cxnSp>
          <p:nvCxnSpPr>
            <p:cNvPr id="161" name="Straight Arrow Connector 160"/>
            <p:cNvCxnSpPr/>
            <p:nvPr/>
          </p:nvCxnSpPr>
          <p:spPr bwMode="auto">
            <a:xfrm flipH="1" flipV="1">
              <a:off x="2266951" y="4716236"/>
              <a:ext cx="223156" cy="28030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63" name="Straight Arrow Connector 162"/>
            <p:cNvCxnSpPr>
              <a:stCxn id="155" idx="0"/>
            </p:cNvCxnSpPr>
            <p:nvPr/>
          </p:nvCxnSpPr>
          <p:spPr bwMode="auto">
            <a:xfrm flipH="1" flipV="1">
              <a:off x="3246664" y="4708072"/>
              <a:ext cx="168729" cy="29257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65" name="Straight Arrow Connector 164"/>
            <p:cNvCxnSpPr/>
            <p:nvPr/>
          </p:nvCxnSpPr>
          <p:spPr bwMode="auto">
            <a:xfrm flipH="1" flipV="1">
              <a:off x="4313466" y="4721678"/>
              <a:ext cx="21770" cy="16872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166" name="Text Box 7"/>
            <p:cNvSpPr txBox="1">
              <a:spLocks noChangeArrowheads="1"/>
            </p:cNvSpPr>
            <p:nvPr/>
          </p:nvSpPr>
          <p:spPr bwMode="auto">
            <a:xfrm>
              <a:off x="4095750" y="4875456"/>
              <a:ext cx="941613" cy="17485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Lookup tables</a:t>
              </a:r>
            </a:p>
          </p:txBody>
        </p:sp>
        <p:sp>
          <p:nvSpPr>
            <p:cNvPr id="167" name="Text Box 7"/>
            <p:cNvSpPr txBox="1">
              <a:spLocks noChangeArrowheads="1"/>
            </p:cNvSpPr>
            <p:nvPr/>
          </p:nvSpPr>
          <p:spPr bwMode="auto">
            <a:xfrm>
              <a:off x="2509159" y="6146363"/>
              <a:ext cx="772886" cy="17485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Spectroscopy</a:t>
              </a:r>
            </a:p>
          </p:txBody>
        </p:sp>
        <p:sp>
          <p:nvSpPr>
            <p:cNvPr id="168" name="Text Box 7"/>
            <p:cNvSpPr txBox="1">
              <a:spLocks noChangeArrowheads="1"/>
            </p:cNvSpPr>
            <p:nvPr/>
          </p:nvSpPr>
          <p:spPr bwMode="auto">
            <a:xfrm>
              <a:off x="1567543" y="6004848"/>
              <a:ext cx="644978" cy="3133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Particle modelling</a:t>
              </a:r>
            </a:p>
          </p:txBody>
        </p:sp>
        <p:sp>
          <p:nvSpPr>
            <p:cNvPr id="169" name="Text Box 7"/>
            <p:cNvSpPr txBox="1">
              <a:spLocks noChangeArrowheads="1"/>
            </p:cNvSpPr>
            <p:nvPr/>
          </p:nvSpPr>
          <p:spPr bwMode="auto">
            <a:xfrm>
              <a:off x="955220" y="5604798"/>
              <a:ext cx="547007" cy="17485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Solvers</a:t>
              </a:r>
            </a:p>
          </p:txBody>
        </p:sp>
        <p:sp>
          <p:nvSpPr>
            <p:cNvPr id="170" name="Text Box 7"/>
            <p:cNvSpPr txBox="1">
              <a:spLocks noChangeArrowheads="1"/>
            </p:cNvSpPr>
            <p:nvPr/>
          </p:nvSpPr>
          <p:spPr bwMode="auto">
            <a:xfrm>
              <a:off x="87086" y="5855170"/>
              <a:ext cx="547007" cy="17485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2-stream</a:t>
              </a:r>
            </a:p>
          </p:txBody>
        </p:sp>
        <p:sp>
          <p:nvSpPr>
            <p:cNvPr id="171" name="Text Box 7"/>
            <p:cNvSpPr txBox="1">
              <a:spLocks noChangeArrowheads="1"/>
            </p:cNvSpPr>
            <p:nvPr/>
          </p:nvSpPr>
          <p:spPr bwMode="auto">
            <a:xfrm>
              <a:off x="908957" y="5901434"/>
              <a:ext cx="547007" cy="17485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DISORT</a:t>
              </a:r>
            </a:p>
          </p:txBody>
        </p:sp>
        <p:sp>
          <p:nvSpPr>
            <p:cNvPr id="172" name="Text Box 7"/>
            <p:cNvSpPr txBox="1">
              <a:spLocks noChangeArrowheads="1"/>
            </p:cNvSpPr>
            <p:nvPr/>
          </p:nvSpPr>
          <p:spPr bwMode="auto">
            <a:xfrm>
              <a:off x="285751" y="6119148"/>
              <a:ext cx="922564" cy="17485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Monte-Carlo 3D</a:t>
              </a:r>
            </a:p>
          </p:txBody>
        </p:sp>
        <p:sp>
          <p:nvSpPr>
            <p:cNvPr id="173" name="Text Box 7"/>
            <p:cNvSpPr txBox="1">
              <a:spLocks noChangeArrowheads="1"/>
            </p:cNvSpPr>
            <p:nvPr/>
          </p:nvSpPr>
          <p:spPr bwMode="auto">
            <a:xfrm>
              <a:off x="2340428" y="5422462"/>
              <a:ext cx="664029" cy="4518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Scalar or vector (full Stokes)</a:t>
              </a:r>
            </a:p>
          </p:txBody>
        </p:sp>
        <p:sp>
          <p:nvSpPr>
            <p:cNvPr id="174" name="Text Box 7"/>
            <p:cNvSpPr txBox="1">
              <a:spLocks noChangeArrowheads="1"/>
            </p:cNvSpPr>
            <p:nvPr/>
          </p:nvSpPr>
          <p:spPr bwMode="auto">
            <a:xfrm>
              <a:off x="3921580" y="5093170"/>
              <a:ext cx="723898" cy="3133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Principal components</a:t>
              </a:r>
            </a:p>
          </p:txBody>
        </p:sp>
        <p:sp>
          <p:nvSpPr>
            <p:cNvPr id="175" name="Text Box 7"/>
            <p:cNvSpPr txBox="1">
              <a:spLocks noChangeArrowheads="1"/>
            </p:cNvSpPr>
            <p:nvPr/>
          </p:nvSpPr>
          <p:spPr bwMode="auto">
            <a:xfrm>
              <a:off x="3116036" y="5463285"/>
              <a:ext cx="729341" cy="3133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Surface interactions</a:t>
              </a:r>
            </a:p>
          </p:txBody>
        </p:sp>
        <p:sp>
          <p:nvSpPr>
            <p:cNvPr id="176" name="Text Box 7"/>
            <p:cNvSpPr txBox="1">
              <a:spLocks noChangeArrowheads="1"/>
            </p:cNvSpPr>
            <p:nvPr/>
          </p:nvSpPr>
          <p:spPr bwMode="auto">
            <a:xfrm>
              <a:off x="1562103" y="5525878"/>
              <a:ext cx="732061" cy="3133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Particle interactions</a:t>
              </a:r>
            </a:p>
          </p:txBody>
        </p:sp>
        <p:cxnSp>
          <p:nvCxnSpPr>
            <p:cNvPr id="194" name="Straight Arrow Connector 193"/>
            <p:cNvCxnSpPr>
              <a:stCxn id="157" idx="0"/>
            </p:cNvCxnSpPr>
            <p:nvPr/>
          </p:nvCxnSpPr>
          <p:spPr bwMode="auto">
            <a:xfrm flipV="1">
              <a:off x="420460" y="4708072"/>
              <a:ext cx="131990" cy="18099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96" name="Straight Arrow Connector 195"/>
            <p:cNvCxnSpPr>
              <a:stCxn id="159" idx="0"/>
            </p:cNvCxnSpPr>
            <p:nvPr/>
          </p:nvCxnSpPr>
          <p:spPr bwMode="auto">
            <a:xfrm flipH="1" flipV="1">
              <a:off x="1055914" y="4713515"/>
              <a:ext cx="179615" cy="19459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98" name="Straight Arrow Connector 197"/>
            <p:cNvCxnSpPr>
              <a:stCxn id="158" idx="0"/>
            </p:cNvCxnSpPr>
            <p:nvPr/>
          </p:nvCxnSpPr>
          <p:spPr bwMode="auto">
            <a:xfrm flipV="1">
              <a:off x="793295" y="4710795"/>
              <a:ext cx="55791" cy="60009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201" name="Text Box 7"/>
            <p:cNvSpPr txBox="1">
              <a:spLocks noChangeArrowheads="1"/>
            </p:cNvSpPr>
            <p:nvPr/>
          </p:nvSpPr>
          <p:spPr bwMode="auto">
            <a:xfrm>
              <a:off x="2277836" y="5931371"/>
              <a:ext cx="1249135" cy="17485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Absorption/ emission</a:t>
              </a:r>
            </a:p>
          </p:txBody>
        </p:sp>
        <p:cxnSp>
          <p:nvCxnSpPr>
            <p:cNvPr id="203" name="Straight Arrow Connector 202"/>
            <p:cNvCxnSpPr/>
            <p:nvPr/>
          </p:nvCxnSpPr>
          <p:spPr bwMode="auto">
            <a:xfrm flipH="1" flipV="1">
              <a:off x="3943352" y="4702629"/>
              <a:ext cx="73477" cy="40821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05" name="Straight Arrow Connector 204"/>
            <p:cNvCxnSpPr>
              <a:stCxn id="175" idx="0"/>
            </p:cNvCxnSpPr>
            <p:nvPr/>
          </p:nvCxnSpPr>
          <p:spPr bwMode="auto">
            <a:xfrm flipH="1" flipV="1">
              <a:off x="3475267" y="5312229"/>
              <a:ext cx="5440" cy="15105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07" name="Straight Arrow Connector 206"/>
            <p:cNvCxnSpPr/>
            <p:nvPr/>
          </p:nvCxnSpPr>
          <p:spPr bwMode="auto">
            <a:xfrm flipH="1" flipV="1">
              <a:off x="2925538" y="5325836"/>
              <a:ext cx="299355" cy="152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09" name="Straight Arrow Connector 208"/>
            <p:cNvCxnSpPr/>
            <p:nvPr/>
          </p:nvCxnSpPr>
          <p:spPr bwMode="auto">
            <a:xfrm flipH="1" flipV="1">
              <a:off x="3624943" y="5788479"/>
              <a:ext cx="195944" cy="7347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12" name="Straight Arrow Connector 211"/>
            <p:cNvCxnSpPr>
              <a:stCxn id="173" idx="0"/>
            </p:cNvCxnSpPr>
            <p:nvPr/>
          </p:nvCxnSpPr>
          <p:spPr bwMode="auto">
            <a:xfrm flipV="1">
              <a:off x="2672443" y="5317672"/>
              <a:ext cx="16331" cy="10479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14" name="Straight Arrow Connector 213"/>
            <p:cNvCxnSpPr/>
            <p:nvPr/>
          </p:nvCxnSpPr>
          <p:spPr bwMode="auto">
            <a:xfrm flipH="1" flipV="1">
              <a:off x="3004457" y="5780314"/>
              <a:ext cx="65315" cy="16328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17" name="Straight Arrow Connector 216"/>
            <p:cNvCxnSpPr/>
            <p:nvPr/>
          </p:nvCxnSpPr>
          <p:spPr bwMode="auto">
            <a:xfrm flipH="1" flipV="1">
              <a:off x="2027467" y="5211536"/>
              <a:ext cx="70754" cy="33201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19" name="Straight Arrow Connector 218"/>
            <p:cNvCxnSpPr>
              <a:stCxn id="168" idx="0"/>
            </p:cNvCxnSpPr>
            <p:nvPr/>
          </p:nvCxnSpPr>
          <p:spPr bwMode="auto">
            <a:xfrm flipV="1">
              <a:off x="1890032" y="5837464"/>
              <a:ext cx="53071" cy="16738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21" name="Straight Arrow Connector 220"/>
            <p:cNvCxnSpPr>
              <a:stCxn id="169" idx="0"/>
            </p:cNvCxnSpPr>
            <p:nvPr/>
          </p:nvCxnSpPr>
          <p:spPr bwMode="auto">
            <a:xfrm flipV="1">
              <a:off x="1228724" y="5206093"/>
              <a:ext cx="507550" cy="39870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23" name="Straight Arrow Connector 222"/>
            <p:cNvCxnSpPr>
              <a:stCxn id="170" idx="0"/>
            </p:cNvCxnSpPr>
            <p:nvPr/>
          </p:nvCxnSpPr>
          <p:spPr bwMode="auto">
            <a:xfrm flipV="1">
              <a:off x="360590" y="5693230"/>
              <a:ext cx="605520" cy="1619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25" name="Straight Arrow Connector 224"/>
            <p:cNvCxnSpPr>
              <a:stCxn id="171" idx="0"/>
              <a:endCxn id="169" idx="2"/>
            </p:cNvCxnSpPr>
            <p:nvPr/>
          </p:nvCxnSpPr>
          <p:spPr bwMode="auto">
            <a:xfrm flipV="1">
              <a:off x="1182461" y="5779649"/>
              <a:ext cx="46263" cy="12178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27" name="Straight Arrow Connector 226"/>
            <p:cNvCxnSpPr>
              <a:stCxn id="172" idx="0"/>
            </p:cNvCxnSpPr>
            <p:nvPr/>
          </p:nvCxnSpPr>
          <p:spPr bwMode="auto">
            <a:xfrm flipV="1">
              <a:off x="747033" y="5772151"/>
              <a:ext cx="200027" cy="34699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282" name="Group 281"/>
          <p:cNvGrpSpPr/>
          <p:nvPr/>
        </p:nvGrpSpPr>
        <p:grpSpPr>
          <a:xfrm>
            <a:off x="4552952" y="1799645"/>
            <a:ext cx="4427761" cy="4138630"/>
            <a:chOff x="4552952" y="2133600"/>
            <a:chExt cx="4427761" cy="4138630"/>
          </a:xfrm>
        </p:grpSpPr>
        <p:cxnSp>
          <p:nvCxnSpPr>
            <p:cNvPr id="57" name="Straight Arrow Connector 56"/>
            <p:cNvCxnSpPr/>
            <p:nvPr/>
          </p:nvCxnSpPr>
          <p:spPr bwMode="auto">
            <a:xfrm flipH="1" flipV="1">
              <a:off x="5856517" y="2133600"/>
              <a:ext cx="127904" cy="16872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177" name="Text Box 7"/>
            <p:cNvSpPr txBox="1">
              <a:spLocks noChangeArrowheads="1"/>
            </p:cNvSpPr>
            <p:nvPr/>
          </p:nvSpPr>
          <p:spPr bwMode="auto">
            <a:xfrm>
              <a:off x="5391150" y="4287623"/>
              <a:ext cx="870858" cy="2616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Algorithms</a:t>
              </a:r>
            </a:p>
          </p:txBody>
        </p:sp>
        <p:sp>
          <p:nvSpPr>
            <p:cNvPr id="178" name="Text Box 7"/>
            <p:cNvSpPr txBox="1">
              <a:spLocks noChangeArrowheads="1"/>
            </p:cNvSpPr>
            <p:nvPr/>
          </p:nvSpPr>
          <p:spPr bwMode="auto">
            <a:xfrm>
              <a:off x="5423810" y="4660462"/>
              <a:ext cx="593268" cy="1748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Ensemble</a:t>
              </a:r>
            </a:p>
          </p:txBody>
        </p:sp>
        <p:sp>
          <p:nvSpPr>
            <p:cNvPr id="179" name="Text Box 7"/>
            <p:cNvSpPr txBox="1">
              <a:spLocks noChangeArrowheads="1"/>
            </p:cNvSpPr>
            <p:nvPr/>
          </p:nvSpPr>
          <p:spPr bwMode="auto">
            <a:xfrm>
              <a:off x="6115052" y="4592426"/>
              <a:ext cx="734783" cy="1748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Variational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80" name="Text Box 7"/>
            <p:cNvSpPr txBox="1">
              <a:spLocks noChangeArrowheads="1"/>
            </p:cNvSpPr>
            <p:nvPr/>
          </p:nvSpPr>
          <p:spPr bwMode="auto">
            <a:xfrm>
              <a:off x="6218467" y="4875456"/>
              <a:ext cx="508905" cy="1748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4D-Var</a:t>
              </a:r>
            </a:p>
          </p:txBody>
        </p:sp>
        <p:sp>
          <p:nvSpPr>
            <p:cNvPr id="181" name="Text Box 7"/>
            <p:cNvSpPr txBox="1">
              <a:spLocks noChangeArrowheads="1"/>
            </p:cNvSpPr>
            <p:nvPr/>
          </p:nvSpPr>
          <p:spPr bwMode="auto">
            <a:xfrm>
              <a:off x="5472796" y="4889063"/>
              <a:ext cx="508905" cy="1748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EDA</a:t>
              </a:r>
            </a:p>
          </p:txBody>
        </p:sp>
        <p:sp>
          <p:nvSpPr>
            <p:cNvPr id="182" name="Text Box 7"/>
            <p:cNvSpPr txBox="1">
              <a:spLocks noChangeArrowheads="1"/>
            </p:cNvSpPr>
            <p:nvPr/>
          </p:nvSpPr>
          <p:spPr bwMode="auto">
            <a:xfrm>
              <a:off x="5119004" y="5150317"/>
              <a:ext cx="963387" cy="4308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Observation errors</a:t>
              </a:r>
            </a:p>
          </p:txBody>
        </p:sp>
        <p:sp>
          <p:nvSpPr>
            <p:cNvPr id="183" name="Text Box 7"/>
            <p:cNvSpPr txBox="1">
              <a:spLocks noChangeArrowheads="1"/>
            </p:cNvSpPr>
            <p:nvPr/>
          </p:nvSpPr>
          <p:spPr bwMode="auto">
            <a:xfrm>
              <a:off x="7867647" y="4094402"/>
              <a:ext cx="963387" cy="4308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Background errors</a:t>
              </a:r>
            </a:p>
          </p:txBody>
        </p:sp>
        <p:sp>
          <p:nvSpPr>
            <p:cNvPr id="184" name="Text Box 7"/>
            <p:cNvSpPr txBox="1">
              <a:spLocks noChangeArrowheads="1"/>
            </p:cNvSpPr>
            <p:nvPr/>
          </p:nvSpPr>
          <p:spPr bwMode="auto">
            <a:xfrm>
              <a:off x="7162799" y="4924438"/>
              <a:ext cx="674917" cy="4308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Quality control</a:t>
              </a:r>
            </a:p>
          </p:txBody>
        </p:sp>
        <p:sp>
          <p:nvSpPr>
            <p:cNvPr id="185" name="Text Box 7"/>
            <p:cNvSpPr txBox="1">
              <a:spLocks noChangeArrowheads="1"/>
            </p:cNvSpPr>
            <p:nvPr/>
          </p:nvSpPr>
          <p:spPr bwMode="auto">
            <a:xfrm>
              <a:off x="7919354" y="4627801"/>
              <a:ext cx="800103" cy="4308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Bias correction</a:t>
              </a:r>
            </a:p>
          </p:txBody>
        </p:sp>
        <p:sp>
          <p:nvSpPr>
            <p:cNvPr id="186" name="Text Box 7"/>
            <p:cNvSpPr txBox="1">
              <a:spLocks noChangeArrowheads="1"/>
            </p:cNvSpPr>
            <p:nvPr/>
          </p:nvSpPr>
          <p:spPr bwMode="auto">
            <a:xfrm>
              <a:off x="7810503" y="5798019"/>
              <a:ext cx="590548" cy="1748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VarQC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87" name="Text Box 7"/>
            <p:cNvSpPr txBox="1">
              <a:spLocks noChangeArrowheads="1"/>
            </p:cNvSpPr>
            <p:nvPr/>
          </p:nvSpPr>
          <p:spPr bwMode="auto">
            <a:xfrm>
              <a:off x="8036383" y="5493220"/>
              <a:ext cx="519790" cy="1748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BgQC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88" name="Text Box 7"/>
            <p:cNvSpPr txBox="1">
              <a:spLocks noChangeArrowheads="1"/>
            </p:cNvSpPr>
            <p:nvPr/>
          </p:nvSpPr>
          <p:spPr bwMode="auto">
            <a:xfrm>
              <a:off x="7364188" y="6004848"/>
              <a:ext cx="400048" cy="1748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Thin</a:t>
              </a:r>
            </a:p>
          </p:txBody>
        </p:sp>
        <p:sp>
          <p:nvSpPr>
            <p:cNvPr id="189" name="Text Box 7"/>
            <p:cNvSpPr txBox="1">
              <a:spLocks noChangeArrowheads="1"/>
            </p:cNvSpPr>
            <p:nvPr/>
          </p:nvSpPr>
          <p:spPr bwMode="auto">
            <a:xfrm>
              <a:off x="8520794" y="5218356"/>
              <a:ext cx="459919" cy="1748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VarBC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90" name="Text Box 7"/>
            <p:cNvSpPr txBox="1">
              <a:spLocks noChangeArrowheads="1"/>
            </p:cNvSpPr>
            <p:nvPr/>
          </p:nvSpPr>
          <p:spPr bwMode="auto">
            <a:xfrm>
              <a:off x="6076952" y="5827955"/>
              <a:ext cx="650420" cy="31335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Instrument noise</a:t>
              </a:r>
            </a:p>
          </p:txBody>
        </p:sp>
        <p:sp>
          <p:nvSpPr>
            <p:cNvPr id="191" name="Text Box 7"/>
            <p:cNvSpPr txBox="1">
              <a:spLocks noChangeArrowheads="1"/>
            </p:cNvSpPr>
            <p:nvPr/>
          </p:nvSpPr>
          <p:spPr bwMode="auto">
            <a:xfrm>
              <a:off x="6294667" y="5425183"/>
              <a:ext cx="604154" cy="31335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Modelling error</a:t>
              </a:r>
            </a:p>
          </p:txBody>
        </p:sp>
        <p:sp>
          <p:nvSpPr>
            <p:cNvPr id="192" name="Text Box 7"/>
            <p:cNvSpPr txBox="1">
              <a:spLocks noChangeArrowheads="1"/>
            </p:cNvSpPr>
            <p:nvPr/>
          </p:nvSpPr>
          <p:spPr bwMode="auto">
            <a:xfrm>
              <a:off x="4552952" y="5724542"/>
              <a:ext cx="851805" cy="31335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Representation error</a:t>
              </a:r>
            </a:p>
          </p:txBody>
        </p:sp>
        <p:sp>
          <p:nvSpPr>
            <p:cNvPr id="193" name="Text Box 7"/>
            <p:cNvSpPr txBox="1">
              <a:spLocks noChangeArrowheads="1"/>
            </p:cNvSpPr>
            <p:nvPr/>
          </p:nvSpPr>
          <p:spPr bwMode="auto">
            <a:xfrm>
              <a:off x="5203373" y="6097379"/>
              <a:ext cx="805543" cy="1748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36000" tIns="18000" rIns="36000" bIns="18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Correlations</a:t>
              </a:r>
            </a:p>
          </p:txBody>
        </p:sp>
        <p:cxnSp>
          <p:nvCxnSpPr>
            <p:cNvPr id="230" name="Straight Arrow Connector 229"/>
            <p:cNvCxnSpPr/>
            <p:nvPr/>
          </p:nvCxnSpPr>
          <p:spPr bwMode="auto">
            <a:xfrm flipH="1" flipV="1">
              <a:off x="5380264" y="4049486"/>
              <a:ext cx="310243" cy="22860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32" name="Straight Arrow Connector 231"/>
            <p:cNvCxnSpPr/>
            <p:nvPr/>
          </p:nvCxnSpPr>
          <p:spPr bwMode="auto">
            <a:xfrm flipH="1" flipV="1">
              <a:off x="5532667" y="3801836"/>
              <a:ext cx="2345869" cy="38644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34" name="Straight Arrow Connector 233"/>
            <p:cNvCxnSpPr/>
            <p:nvPr/>
          </p:nvCxnSpPr>
          <p:spPr bwMode="auto">
            <a:xfrm flipH="1" flipV="1">
              <a:off x="5532667" y="3907972"/>
              <a:ext cx="2386690" cy="77016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36" name="Straight Arrow Connector 235"/>
            <p:cNvCxnSpPr/>
            <p:nvPr/>
          </p:nvCxnSpPr>
          <p:spPr bwMode="auto">
            <a:xfrm flipH="1" flipV="1">
              <a:off x="5532667" y="3956957"/>
              <a:ext cx="2084612" cy="95794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38" name="Straight Arrow Connector 237"/>
            <p:cNvCxnSpPr>
              <a:stCxn id="179" idx="0"/>
            </p:cNvCxnSpPr>
            <p:nvPr/>
          </p:nvCxnSpPr>
          <p:spPr bwMode="auto">
            <a:xfrm flipH="1" flipV="1">
              <a:off x="6272895" y="4493079"/>
              <a:ext cx="209549" cy="9934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40" name="Straight Arrow Connector 239"/>
            <p:cNvCxnSpPr>
              <a:stCxn id="178" idx="0"/>
            </p:cNvCxnSpPr>
            <p:nvPr/>
          </p:nvCxnSpPr>
          <p:spPr bwMode="auto">
            <a:xfrm flipV="1">
              <a:off x="5720444" y="4547508"/>
              <a:ext cx="43545" cy="11295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42" name="Straight Arrow Connector 241"/>
            <p:cNvCxnSpPr>
              <a:stCxn id="180" idx="0"/>
              <a:endCxn id="179" idx="2"/>
            </p:cNvCxnSpPr>
            <p:nvPr/>
          </p:nvCxnSpPr>
          <p:spPr bwMode="auto">
            <a:xfrm flipV="1">
              <a:off x="6472920" y="4767277"/>
              <a:ext cx="9524" cy="10817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44" name="Straight Arrow Connector 243"/>
            <p:cNvCxnSpPr>
              <a:stCxn id="181" idx="0"/>
            </p:cNvCxnSpPr>
            <p:nvPr/>
          </p:nvCxnSpPr>
          <p:spPr bwMode="auto">
            <a:xfrm flipH="1" flipV="1">
              <a:off x="5715005" y="4841424"/>
              <a:ext cx="12244" cy="4763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46" name="Straight Arrow Connector 245"/>
            <p:cNvCxnSpPr/>
            <p:nvPr/>
          </p:nvCxnSpPr>
          <p:spPr bwMode="auto">
            <a:xfrm flipH="1" flipV="1">
              <a:off x="4882247" y="4041324"/>
              <a:ext cx="506182" cy="11103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53" name="Straight Arrow Connector 252"/>
            <p:cNvCxnSpPr>
              <a:stCxn id="191" idx="1"/>
            </p:cNvCxnSpPr>
            <p:nvPr/>
          </p:nvCxnSpPr>
          <p:spPr bwMode="auto">
            <a:xfrm flipH="1" flipV="1">
              <a:off x="6071508" y="5385709"/>
              <a:ext cx="223159" cy="19614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55" name="Straight Arrow Connector 254"/>
            <p:cNvCxnSpPr/>
            <p:nvPr/>
          </p:nvCxnSpPr>
          <p:spPr bwMode="auto">
            <a:xfrm flipH="1" flipV="1">
              <a:off x="5900058" y="5573487"/>
              <a:ext cx="280306" cy="26397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57" name="Straight Arrow Connector 256"/>
            <p:cNvCxnSpPr/>
            <p:nvPr/>
          </p:nvCxnSpPr>
          <p:spPr bwMode="auto">
            <a:xfrm flipH="1" flipV="1">
              <a:off x="5720443" y="5581652"/>
              <a:ext cx="100693" cy="50890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60" name="Straight Arrow Connector 259"/>
            <p:cNvCxnSpPr/>
            <p:nvPr/>
          </p:nvCxnSpPr>
          <p:spPr bwMode="auto">
            <a:xfrm flipV="1">
              <a:off x="5241471" y="5595260"/>
              <a:ext cx="10888" cy="13606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62" name="Straight Arrow Connector 261"/>
            <p:cNvCxnSpPr>
              <a:stCxn id="187" idx="0"/>
            </p:cNvCxnSpPr>
            <p:nvPr/>
          </p:nvCxnSpPr>
          <p:spPr bwMode="auto">
            <a:xfrm flipH="1" flipV="1">
              <a:off x="7840438" y="5162553"/>
              <a:ext cx="455840" cy="33066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64" name="Straight Arrow Connector 263"/>
            <p:cNvCxnSpPr/>
            <p:nvPr/>
          </p:nvCxnSpPr>
          <p:spPr bwMode="auto">
            <a:xfrm flipH="1" flipV="1">
              <a:off x="7649938" y="5363940"/>
              <a:ext cx="310241" cy="40821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66" name="Straight Arrow Connector 265"/>
            <p:cNvCxnSpPr>
              <a:stCxn id="188" idx="0"/>
            </p:cNvCxnSpPr>
            <p:nvPr/>
          </p:nvCxnSpPr>
          <p:spPr bwMode="auto">
            <a:xfrm flipH="1" flipV="1">
              <a:off x="7413174" y="5363939"/>
              <a:ext cx="151038" cy="64090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68" name="Straight Arrow Connector 267"/>
            <p:cNvCxnSpPr/>
            <p:nvPr/>
          </p:nvCxnSpPr>
          <p:spPr bwMode="auto">
            <a:xfrm flipH="1" flipV="1">
              <a:off x="8556174" y="5061862"/>
              <a:ext cx="57147" cy="16328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278" name="Group 277"/>
          <p:cNvGrpSpPr/>
          <p:nvPr/>
        </p:nvGrpSpPr>
        <p:grpSpPr>
          <a:xfrm>
            <a:off x="7395376" y="1418646"/>
            <a:ext cx="1748624" cy="921570"/>
            <a:chOff x="7395376" y="1752601"/>
            <a:chExt cx="1748624" cy="921570"/>
          </a:xfrm>
        </p:grpSpPr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7395376" y="2009791"/>
              <a:ext cx="875046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Debugging</a:t>
              </a:r>
            </a:p>
          </p:txBody>
        </p:sp>
        <p:sp>
          <p:nvSpPr>
            <p:cNvPr id="30" name="Text Box 7"/>
            <p:cNvSpPr txBox="1">
              <a:spLocks noChangeArrowheads="1"/>
            </p:cNvSpPr>
            <p:nvPr/>
          </p:nvSpPr>
          <p:spPr bwMode="auto">
            <a:xfrm>
              <a:off x="8494833" y="2121370"/>
              <a:ext cx="649167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Coding</a:t>
              </a:r>
            </a:p>
          </p:txBody>
        </p:sp>
        <p:sp>
          <p:nvSpPr>
            <p:cNvPr id="31" name="Text Box 7"/>
            <p:cNvSpPr txBox="1">
              <a:spLocks noChangeArrowheads="1"/>
            </p:cNvSpPr>
            <p:nvPr/>
          </p:nvSpPr>
          <p:spPr bwMode="auto">
            <a:xfrm>
              <a:off x="8549261" y="1824733"/>
              <a:ext cx="513097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ODB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 flipH="1" flipV="1">
              <a:off x="8479971" y="1752601"/>
              <a:ext cx="59872" cy="13334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34" name="Straight Arrow Connector 33"/>
            <p:cNvCxnSpPr>
              <a:stCxn id="29" idx="0"/>
            </p:cNvCxnSpPr>
            <p:nvPr/>
          </p:nvCxnSpPr>
          <p:spPr bwMode="auto">
            <a:xfrm flipV="1">
              <a:off x="7832899" y="1779814"/>
              <a:ext cx="4815" cy="22997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36" name="Straight Arrow Connector 35"/>
            <p:cNvCxnSpPr>
              <a:stCxn id="30" idx="1"/>
            </p:cNvCxnSpPr>
            <p:nvPr/>
          </p:nvCxnSpPr>
          <p:spPr bwMode="auto">
            <a:xfrm flipH="1" flipV="1">
              <a:off x="8401051" y="1763488"/>
              <a:ext cx="93782" cy="48868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270" name="Text Box 7"/>
            <p:cNvSpPr txBox="1">
              <a:spLocks noChangeArrowheads="1"/>
            </p:cNvSpPr>
            <p:nvPr/>
          </p:nvSpPr>
          <p:spPr bwMode="auto">
            <a:xfrm>
              <a:off x="7705620" y="2412561"/>
              <a:ext cx="1242438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Supercomputing</a:t>
              </a:r>
            </a:p>
          </p:txBody>
        </p:sp>
        <p:cxnSp>
          <p:nvCxnSpPr>
            <p:cNvPr id="274" name="Straight Arrow Connector 273"/>
            <p:cNvCxnSpPr>
              <a:stCxn id="270" idx="0"/>
            </p:cNvCxnSpPr>
            <p:nvPr/>
          </p:nvCxnSpPr>
          <p:spPr bwMode="auto">
            <a:xfrm flipH="1" flipV="1">
              <a:off x="8316686" y="1752602"/>
              <a:ext cx="10153" cy="65995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cxnSp>
        <p:nvCxnSpPr>
          <p:cNvPr id="283" name="Straight Arrow Connector 282"/>
          <p:cNvCxnSpPr>
            <a:stCxn id="12" idx="0"/>
          </p:cNvCxnSpPr>
          <p:nvPr/>
        </p:nvCxnSpPr>
        <p:spPr bwMode="auto">
          <a:xfrm flipV="1">
            <a:off x="3513991" y="940080"/>
            <a:ext cx="499263" cy="22298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296" name="Straight Arrow Connector 295"/>
          <p:cNvCxnSpPr/>
          <p:nvPr/>
        </p:nvCxnSpPr>
        <p:spPr bwMode="auto">
          <a:xfrm flipH="1" flipV="1">
            <a:off x="5848802" y="1789676"/>
            <a:ext cx="135438" cy="1788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300" name="Oval 299"/>
          <p:cNvSpPr/>
          <p:nvPr/>
        </p:nvSpPr>
        <p:spPr bwMode="auto">
          <a:xfrm rot="808854">
            <a:off x="-274100" y="2833752"/>
            <a:ext cx="2477386" cy="916047"/>
          </a:xfrm>
          <a:prstGeom prst="ellipse">
            <a:avLst/>
          </a:prstGeom>
          <a:noFill/>
          <a:ln w="19050" cap="flat" cmpd="sng" algn="ctr">
            <a:solidFill>
              <a:srgbClr val="FF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301" name="Oval 300"/>
          <p:cNvSpPr/>
          <p:nvPr/>
        </p:nvSpPr>
        <p:spPr bwMode="auto">
          <a:xfrm rot="3012495">
            <a:off x="1019293" y="4243338"/>
            <a:ext cx="2991389" cy="1598801"/>
          </a:xfrm>
          <a:prstGeom prst="ellipse">
            <a:avLst/>
          </a:prstGeom>
          <a:noFill/>
          <a:ln w="19050" cap="flat" cmpd="sng" algn="ctr">
            <a:solidFill>
              <a:srgbClr val="FF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048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" grpId="0" animBg="1"/>
      <p:bldP spid="30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endParaRPr lang="en-GB"/>
          </a:p>
        </p:txBody>
      </p:sp>
      <p:pic>
        <p:nvPicPr>
          <p:cNvPr id="88067" name="Picture 3" descr="eum_e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7575" y="1674813"/>
            <a:ext cx="44545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84138" y="977900"/>
            <a:ext cx="1384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Visible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SEVIRI channel 1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0.56-0.71 </a:t>
            </a:r>
            <a:r>
              <a:rPr lang="el-GR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μ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5708650" y="1057275"/>
            <a:ext cx="18494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Microwave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AMSR-E channel 37v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8</a:t>
            </a:r>
            <a:r>
              <a:rPr lang="en-US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108 </a:t>
            </a:r>
            <a:r>
              <a:rPr lang="el-GR" sz="1200" b="1" dirty="0">
                <a:solidFill>
                  <a:srgbClr val="000082"/>
                </a:solidFill>
                <a:latin typeface="Arial Unicode MS" pitchFamily="34" charset="-128"/>
              </a:rPr>
              <a:t>μ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m (37 GHz v-</a:t>
            </a:r>
            <a:r>
              <a:rPr lang="en-GB" sz="1200" b="1" dirty="0" err="1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) 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88072" name="Picture 8" descr="2008_8_24_1200_MSG2_1_S4_gr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0500" y="0"/>
            <a:ext cx="3427413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8491538" y="5054600"/>
            <a:ext cx="6524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TB [K] 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5337544" y="5709684"/>
            <a:ext cx="3062177" cy="73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800" b="1" dirty="0">
                <a:solidFill>
                  <a:srgbClr val="000082"/>
                </a:solidFill>
                <a:latin typeface="Arial Unicode MS" pitchFamily="34" charset="-128"/>
              </a:rPr>
              <a:t>Window channels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24</a:t>
            </a:r>
            <a:r>
              <a:rPr lang="en-GB" sz="1400" b="1" baseline="30000" dirty="0">
                <a:solidFill>
                  <a:srgbClr val="000082"/>
                </a:solidFill>
                <a:latin typeface="Arial Unicode MS" pitchFamily="34" charset="-128"/>
              </a:rPr>
              <a:t>th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August 2008 at around 12UTC</a:t>
            </a:r>
            <a:endParaRPr lang="el-GR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88068" name="Picture 4" descr="2008_8_24_1200_MSG2_10_S4_gri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2400" y="3441700"/>
            <a:ext cx="34417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26988" y="4738688"/>
            <a:ext cx="14684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Infrared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SEVIRI channel 10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11-13 </a:t>
            </a:r>
            <a:r>
              <a:rPr lang="el-GR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μ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150700" y="3336089"/>
            <a:ext cx="1397285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GB" sz="700" b="1" dirty="0">
                <a:solidFill>
                  <a:srgbClr val="000082"/>
                </a:solidFill>
                <a:latin typeface="Arial Unicode MS" pitchFamily="34" charset="-128"/>
              </a:rPr>
              <a:t>from Dundee Satellite Receiving Station, © </a:t>
            </a:r>
            <a:r>
              <a:rPr lang="en-GB" sz="700" b="1" dirty="0" err="1">
                <a:solidFill>
                  <a:srgbClr val="000082"/>
                </a:solidFill>
                <a:latin typeface="Arial Unicode MS" pitchFamily="34" charset="-128"/>
              </a:rPr>
              <a:t>Eumetsat</a:t>
            </a:r>
            <a:endParaRPr lang="el-GR" sz="7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40416"/>
            <a:ext cx="8113712" cy="708025"/>
          </a:xfrm>
        </p:spPr>
        <p:txBody>
          <a:bodyPr/>
          <a:lstStyle/>
          <a:p>
            <a:r>
              <a:rPr lang="en-GB" b="1" dirty="0"/>
              <a:t>Where is the microwave?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Picture 5" descr="spectrum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922" y="1502853"/>
            <a:ext cx="8071677" cy="3171015"/>
          </a:xfrm>
          <a:prstGeom prst="rect">
            <a:avLst/>
          </a:prstGeom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976749" y="3216073"/>
            <a:ext cx="15004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400" dirty="0">
                <a:solidFill>
                  <a:srgbClr val="000082"/>
                </a:solidFill>
                <a:latin typeface="Arial Unicode MS" pitchFamily="34" charset="-128"/>
              </a:rPr>
              <a:t>Planck function  </a:t>
            </a:r>
            <a:endParaRPr lang="el-GR" sz="14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919290" y="1846676"/>
            <a:ext cx="899285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Solar</a:t>
            </a:r>
          </a:p>
          <a:p>
            <a:pPr algn="ctr"/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T = 6000K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349042" y="1793594"/>
            <a:ext cx="1341714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Terrestrial</a:t>
            </a:r>
          </a:p>
          <a:p>
            <a:pPr algn="ctr"/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T = 290K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 rot="16200000">
            <a:off x="-817148" y="2668610"/>
            <a:ext cx="2540760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dirty="0">
                <a:latin typeface="Arial Unicode MS" pitchFamily="34" charset="-128"/>
              </a:rPr>
              <a:t>Normalised radiance</a:t>
            </a:r>
            <a:endParaRPr lang="el-GR" sz="1200" dirty="0">
              <a:latin typeface="Arial Unicode MS" pitchFamily="34" charset="-128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806366" y="4074467"/>
            <a:ext cx="1275990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800" dirty="0">
                <a:latin typeface="Arial Unicode MS" pitchFamily="34" charset="-128"/>
              </a:rPr>
              <a:t>Frequency</a:t>
            </a:r>
            <a:endParaRPr lang="el-GR" sz="1800" dirty="0">
              <a:latin typeface="Arial Unicode MS" pitchFamily="34" charset="-128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816640" y="4463173"/>
            <a:ext cx="140423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800" dirty="0">
                <a:latin typeface="Arial Unicode MS" pitchFamily="34" charset="-128"/>
              </a:rPr>
              <a:t>Wavelength</a:t>
            </a:r>
            <a:endParaRPr lang="el-GR" sz="1800" dirty="0">
              <a:latin typeface="Arial Unicode MS" pitchFamily="34" charset="-128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064806" y="4410089"/>
            <a:ext cx="58509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600" dirty="0">
                <a:latin typeface="Arial Unicode MS" pitchFamily="34" charset="-128"/>
              </a:rPr>
              <a:t>10m</a:t>
            </a:r>
            <a:endParaRPr lang="el-GR" sz="1600" dirty="0"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583670" y="4428927"/>
            <a:ext cx="687689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600" dirty="0">
                <a:latin typeface="Arial Unicode MS" pitchFamily="34" charset="-128"/>
              </a:rPr>
              <a:t>10cm</a:t>
            </a:r>
            <a:endParaRPr lang="el-GR" sz="1600" dirty="0"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4123081" y="4447764"/>
            <a:ext cx="642805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600" dirty="0">
                <a:latin typeface="Arial Unicode MS" pitchFamily="34" charset="-128"/>
              </a:rPr>
              <a:t>1mm</a:t>
            </a:r>
            <a:endParaRPr lang="el-GR" sz="1600" dirty="0">
              <a:latin typeface="Arial Unicode MS" pitchFamily="34" charset="-128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5621396" y="4466600"/>
            <a:ext cx="698909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600" dirty="0">
                <a:latin typeface="Arial Unicode MS" pitchFamily="34" charset="-128"/>
              </a:rPr>
              <a:t>10</a:t>
            </a:r>
            <a:r>
              <a:rPr lang="el-GR" sz="1600" dirty="0">
                <a:latin typeface="Arial Unicode MS" pitchFamily="34" charset="-128"/>
              </a:rPr>
              <a:t>μ</a:t>
            </a:r>
            <a:r>
              <a:rPr lang="en-GB" sz="1600" dirty="0">
                <a:latin typeface="Arial Unicode MS" pitchFamily="34" charset="-128"/>
              </a:rPr>
              <a:t>m</a:t>
            </a:r>
            <a:endParaRPr lang="el-GR" sz="1600" dirty="0">
              <a:latin typeface="Arial Unicode MS" pitchFamily="34" charset="-128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7109436" y="4464888"/>
            <a:ext cx="75661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600" dirty="0">
                <a:latin typeface="Arial Unicode MS" pitchFamily="34" charset="-128"/>
              </a:rPr>
              <a:t>0.1</a:t>
            </a:r>
            <a:r>
              <a:rPr lang="el-GR" sz="1600" dirty="0">
                <a:latin typeface="Arial Unicode MS" pitchFamily="34" charset="-128"/>
              </a:rPr>
              <a:t>μ</a:t>
            </a:r>
            <a:r>
              <a:rPr lang="en-GB" sz="1600" dirty="0">
                <a:latin typeface="Arial Unicode MS" pitchFamily="34" charset="-128"/>
              </a:rPr>
              <a:t>m</a:t>
            </a:r>
            <a:endParaRPr lang="el-GR" sz="1600" dirty="0">
              <a:latin typeface="Arial Unicode MS" pitchFamily="34" charset="-128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2784296" y="5311751"/>
            <a:ext cx="1674688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2931580" y="5307363"/>
            <a:ext cx="1412246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Microwave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974332" y="4991548"/>
            <a:ext cx="3361362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470855" y="4987160"/>
            <a:ext cx="85760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Radio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4457271" y="4991547"/>
            <a:ext cx="2210657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143432" y="4985449"/>
            <a:ext cx="1070806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Infrared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6996701" y="4993136"/>
            <a:ext cx="1806539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7354387" y="4994010"/>
            <a:ext cx="1330492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Ultraviolet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flipV="1">
            <a:off x="6667930" y="5332175"/>
            <a:ext cx="368157" cy="12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6400268" y="5346746"/>
            <a:ext cx="944169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Visible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784297" y="1787704"/>
            <a:ext cx="1674687" cy="3904180"/>
          </a:xfrm>
          <a:prstGeom prst="rect">
            <a:avLst/>
          </a:prstGeom>
          <a:solidFill>
            <a:srgbClr val="FFC000">
              <a:alpha val="4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31" name="Picture 8" descr="2008_8_24_1200_MSG2_1_S4_gr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3692" y="769544"/>
            <a:ext cx="856229" cy="85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4" descr="2008_8_24_1200_MSG2_10_S4_gri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2016" y="755208"/>
            <a:ext cx="838202" cy="83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" descr="eum_ex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0379" y="756696"/>
            <a:ext cx="1030429" cy="85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ectrum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206" y="780835"/>
            <a:ext cx="7468375" cy="2934004"/>
          </a:xfrm>
          <a:prstGeom prst="rect">
            <a:avLst/>
          </a:prstGeom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8100819" y="891180"/>
            <a:ext cx="899285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Solar</a:t>
            </a:r>
          </a:p>
          <a:p>
            <a:pPr algn="ctr"/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T = 6000K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979049" y="1995733"/>
            <a:ext cx="1341714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Terrestrial</a:t>
            </a:r>
          </a:p>
          <a:p>
            <a:pPr algn="ctr"/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T = 290K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13" name="Picture 12" descr="spectrum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3495" y="3399033"/>
            <a:ext cx="7468373" cy="2934004"/>
          </a:xfrm>
          <a:prstGeom prst="rect">
            <a:avLst/>
          </a:prstGeom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19861" y="1175433"/>
            <a:ext cx="1344920" cy="141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Planck </a:t>
            </a:r>
          </a:p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Function</a:t>
            </a:r>
          </a:p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Radiance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W m</a:t>
            </a:r>
            <a:r>
              <a:rPr lang="en-GB" sz="1400" b="1" baseline="30000" dirty="0">
                <a:solidFill>
                  <a:srgbClr val="000082"/>
                </a:solidFill>
                <a:latin typeface="Arial Unicode MS" pitchFamily="34" charset="-128"/>
              </a:rPr>
              <a:t>-2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sr</a:t>
            </a:r>
            <a:r>
              <a:rPr lang="en-GB" sz="1400" b="1" baseline="30000" dirty="0">
                <a:solidFill>
                  <a:srgbClr val="000082"/>
                </a:solidFill>
                <a:latin typeface="Arial Unicode MS" pitchFamily="34" charset="-128"/>
              </a:rPr>
              <a:t>-1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Hz</a:t>
            </a:r>
            <a:r>
              <a:rPr lang="en-GB" sz="1400" b="1" baseline="30000" dirty="0">
                <a:solidFill>
                  <a:srgbClr val="000082"/>
                </a:solidFill>
                <a:latin typeface="Arial Unicode MS" pitchFamily="34" charset="-128"/>
              </a:rPr>
              <a:t>-1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05400" y="3803905"/>
            <a:ext cx="1111843" cy="80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Flux</a:t>
            </a:r>
          </a:p>
          <a:p>
            <a:pPr algn="ctr"/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W m</a:t>
            </a:r>
            <a:r>
              <a:rPr lang="en-GB" sz="1400" b="1" baseline="30000" dirty="0">
                <a:solidFill>
                  <a:srgbClr val="000082"/>
                </a:solidFill>
                <a:latin typeface="Arial Unicode MS" pitchFamily="34" charset="-128"/>
              </a:rPr>
              <a:t>-2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Hz</a:t>
            </a:r>
            <a:r>
              <a:rPr lang="en-GB" sz="1400" b="1" baseline="30000" dirty="0">
                <a:solidFill>
                  <a:srgbClr val="000082"/>
                </a:solidFill>
                <a:latin typeface="Arial Unicode MS" pitchFamily="34" charset="-128"/>
              </a:rPr>
              <a:t>-1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216269" y="4665302"/>
            <a:ext cx="1418658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Terrestrial</a:t>
            </a:r>
          </a:p>
          <a:p>
            <a:pPr algn="ctr"/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radiance × 6.28 </a:t>
            </a:r>
            <a:r>
              <a:rPr lang="en-GB" sz="1200" b="1" dirty="0" err="1">
                <a:solidFill>
                  <a:srgbClr val="000082"/>
                </a:solidFill>
                <a:latin typeface="Arial Unicode MS" pitchFamily="34" charset="-128"/>
              </a:rPr>
              <a:t>sr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436650" y="3869690"/>
            <a:ext cx="1643079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Solar</a:t>
            </a:r>
          </a:p>
          <a:p>
            <a:pPr algn="ctr"/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radiance × 6×10</a:t>
            </a:r>
            <a:r>
              <a:rPr lang="en-GB" sz="1200" b="1" baseline="30000" dirty="0">
                <a:solidFill>
                  <a:srgbClr val="000082"/>
                </a:solidFill>
                <a:latin typeface="Arial Unicode MS" pitchFamily="34" charset="-128"/>
              </a:rPr>
              <a:t>-5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 </a:t>
            </a:r>
            <a:r>
              <a:rPr lang="en-GB" sz="1200" b="1" dirty="0" err="1">
                <a:solidFill>
                  <a:srgbClr val="000082"/>
                </a:solidFill>
                <a:latin typeface="Arial Unicode MS" pitchFamily="34" charset="-128"/>
              </a:rPr>
              <a:t>sr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 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780890" y="1017141"/>
            <a:ext cx="1664413" cy="4777483"/>
          </a:xfrm>
          <a:prstGeom prst="rect">
            <a:avLst/>
          </a:prstGeom>
          <a:solidFill>
            <a:srgbClr val="FFC000">
              <a:alpha val="23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270751" y="2424581"/>
            <a:ext cx="1556516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Deep space</a:t>
            </a:r>
          </a:p>
          <a:p>
            <a:pPr algn="ctr"/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T = 2.7K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4529477" y="5192590"/>
            <a:ext cx="1556516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Deep space</a:t>
            </a:r>
          </a:p>
          <a:p>
            <a:pPr algn="ctr"/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radiance × 6.28 </a:t>
            </a:r>
            <a:r>
              <a:rPr lang="en-GB" sz="1200" b="1" dirty="0" err="1">
                <a:solidFill>
                  <a:srgbClr val="000082"/>
                </a:solidFill>
                <a:latin typeface="Arial Unicode MS" pitchFamily="34" charset="-128"/>
              </a:rPr>
              <a:t>sr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16" name="Picture 15" descr="spectrum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43179" y="6142233"/>
            <a:ext cx="7468373" cy="2934003"/>
          </a:xfrm>
          <a:prstGeom prst="rect">
            <a:avLst/>
          </a:prstGeom>
        </p:spPr>
      </p:pic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36964" y="6858000"/>
            <a:ext cx="1545296" cy="80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Flux</a:t>
            </a:r>
          </a:p>
          <a:p>
            <a:pPr algn="ctr"/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10</a:t>
            </a:r>
            <a:r>
              <a:rPr lang="en-GB" sz="1400" b="1" baseline="30000" dirty="0">
                <a:solidFill>
                  <a:srgbClr val="000082"/>
                </a:solidFill>
                <a:latin typeface="Arial Unicode MS" pitchFamily="34" charset="-128"/>
              </a:rPr>
              <a:t>-12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W m</a:t>
            </a:r>
            <a:r>
              <a:rPr lang="en-GB" sz="1400" b="1" baseline="30000" dirty="0">
                <a:solidFill>
                  <a:srgbClr val="000082"/>
                </a:solidFill>
                <a:latin typeface="Arial Unicode MS" pitchFamily="34" charset="-128"/>
              </a:rPr>
              <a:t>-2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Hz</a:t>
            </a:r>
            <a:r>
              <a:rPr lang="en-GB" sz="1400" b="1" baseline="30000" dirty="0">
                <a:solidFill>
                  <a:srgbClr val="000082"/>
                </a:solidFill>
                <a:latin typeface="Arial Unicode MS" pitchFamily="34" charset="-128"/>
              </a:rPr>
              <a:t>-1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4278571" y="8742160"/>
            <a:ext cx="182421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400" b="1" dirty="0">
                <a:latin typeface="Arial Unicode MS" pitchFamily="34" charset="-128"/>
              </a:rPr>
              <a:t>Frequency [10</a:t>
            </a:r>
            <a:r>
              <a:rPr lang="en-GB" sz="1400" b="1" baseline="30000" dirty="0">
                <a:latin typeface="Arial Unicode MS" pitchFamily="34" charset="-128"/>
              </a:rPr>
              <a:t>3</a:t>
            </a:r>
            <a:r>
              <a:rPr lang="en-GB" sz="1400" b="1" dirty="0">
                <a:latin typeface="Arial Unicode MS" pitchFamily="34" charset="-128"/>
              </a:rPr>
              <a:t> THz]</a:t>
            </a:r>
            <a:endParaRPr lang="el-GR" sz="1400" b="1" dirty="0">
              <a:latin typeface="Arial Unicode MS" pitchFamily="34" charset="-128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4338610" y="7965440"/>
            <a:ext cx="828753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Solar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 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2215769" y="7294202"/>
            <a:ext cx="1341714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Terrestrial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6" name="Rectangle 25"/>
          <p:cNvSpPr/>
          <p:nvPr/>
        </p:nvSpPr>
        <p:spPr bwMode="auto">
          <a:xfrm>
            <a:off x="-628650" y="-419100"/>
            <a:ext cx="11068050" cy="12763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165" y="130140"/>
            <a:ext cx="8113712" cy="708025"/>
          </a:xfrm>
        </p:spPr>
        <p:txBody>
          <a:bodyPr/>
          <a:lstStyle/>
          <a:p>
            <a:r>
              <a:rPr lang="en-GB" dirty="0"/>
              <a:t>How much energy is there?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343849" y="6642202"/>
            <a:ext cx="6108700" cy="215798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860698" y="6379535"/>
            <a:ext cx="574158" cy="24454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 flipV="1">
            <a:off x="652007" y="2520564"/>
            <a:ext cx="421420" cy="4373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41" name="Group 40"/>
          <p:cNvGrpSpPr/>
          <p:nvPr/>
        </p:nvGrpSpPr>
        <p:grpSpPr>
          <a:xfrm>
            <a:off x="406842" y="4508390"/>
            <a:ext cx="1119809" cy="691763"/>
            <a:chOff x="565868" y="4548146"/>
            <a:chExt cx="1119809" cy="691763"/>
          </a:xfrm>
        </p:grpSpPr>
        <p:cxnSp>
          <p:nvCxnSpPr>
            <p:cNvPr id="30" name="Straight Arrow Connector 29"/>
            <p:cNvCxnSpPr/>
            <p:nvPr/>
          </p:nvCxnSpPr>
          <p:spPr bwMode="auto">
            <a:xfrm flipH="1" flipV="1">
              <a:off x="565868" y="4644887"/>
              <a:ext cx="421420" cy="43732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 flipV="1">
              <a:off x="1098606" y="4921857"/>
              <a:ext cx="587071" cy="10469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 flipH="1" flipV="1">
              <a:off x="580445" y="4993419"/>
              <a:ext cx="432022" cy="8216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H="1" flipV="1">
              <a:off x="779227" y="4635610"/>
              <a:ext cx="274321" cy="3776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 flipV="1">
              <a:off x="1070776" y="4548146"/>
              <a:ext cx="121920" cy="4426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5" name="Straight Arrow Connector 34"/>
            <p:cNvCxnSpPr/>
            <p:nvPr/>
          </p:nvCxnSpPr>
          <p:spPr bwMode="auto">
            <a:xfrm flipV="1">
              <a:off x="1119809" y="4611757"/>
              <a:ext cx="478403" cy="46780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0" name="Parallelogram 39"/>
            <p:cNvSpPr/>
            <p:nvPr/>
          </p:nvSpPr>
          <p:spPr bwMode="auto">
            <a:xfrm>
              <a:off x="715617" y="4905954"/>
              <a:ext cx="683813" cy="333955"/>
            </a:xfrm>
            <a:prstGeom prst="parallelogram">
              <a:avLst>
                <a:gd name="adj" fmla="val 84524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452171" y="934948"/>
            <a:ext cx="1736333" cy="1477328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Arial"/>
              </a:rPr>
              <a:t>Size parameter</a:t>
            </a:r>
          </a:p>
          <a:p>
            <a:endParaRPr lang="en-GB" sz="1800" dirty="0">
              <a:solidFill>
                <a:srgbClr val="000000"/>
              </a:solidFill>
              <a:latin typeface="Arial"/>
            </a:endParaRPr>
          </a:p>
          <a:p>
            <a:endParaRPr lang="en-GB" sz="1800" dirty="0">
              <a:solidFill>
                <a:srgbClr val="000000"/>
              </a:solidFill>
              <a:latin typeface="Arial"/>
            </a:endParaRPr>
          </a:p>
          <a:p>
            <a:endParaRPr lang="en-GB" sz="1800" dirty="0">
              <a:solidFill>
                <a:srgbClr val="000000"/>
              </a:solidFill>
              <a:latin typeface="Arial"/>
            </a:endParaRPr>
          </a:p>
          <a:p>
            <a:endParaRPr lang="en-GB" sz="1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870" y="171236"/>
            <a:ext cx="8258103" cy="708025"/>
          </a:xfrm>
        </p:spPr>
        <p:txBody>
          <a:bodyPr/>
          <a:lstStyle/>
          <a:p>
            <a:r>
              <a:rPr lang="en-GB" dirty="0"/>
              <a:t>Atmospheric particles and microwave radiation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812" y="1455506"/>
            <a:ext cx="8112125" cy="4930775"/>
          </a:xfrm>
        </p:spPr>
        <p:txBody>
          <a:bodyPr/>
          <a:lstStyle/>
          <a:p>
            <a:pPr>
              <a:buNone/>
            </a:pPr>
            <a:r>
              <a:rPr lang="en-GB" b="0" dirty="0"/>
              <a:t>30 GHz frequency ↔ 10mm wavelength (</a:t>
            </a:r>
            <a:r>
              <a:rPr lang="el-GR" b="0" dirty="0">
                <a:latin typeface="Times New Roman"/>
                <a:cs typeface="Times New Roman"/>
              </a:rPr>
              <a:t>λ</a:t>
            </a:r>
            <a:r>
              <a:rPr lang="en-GB" b="0" dirty="0"/>
              <a:t>)</a:t>
            </a:r>
          </a:p>
          <a:p>
            <a:pPr>
              <a:buNone/>
            </a:pPr>
            <a:endParaRPr lang="en-GB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2018: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8</a:t>
            </a:fld>
            <a:endParaRPr lang="en-GB">
              <a:solidFill>
                <a:srgbClr val="FFFFF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18496" y="2855932"/>
          <a:ext cx="8301520" cy="28651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75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5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5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5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Particle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Size range, 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Size parameter, 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Scattering</a:t>
                      </a:r>
                      <a:r>
                        <a:rPr lang="en-GB" baseline="0" dirty="0"/>
                        <a:t> solution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Cloud droplets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5 – 50 </a:t>
                      </a:r>
                      <a:r>
                        <a:rPr lang="el-GR" dirty="0"/>
                        <a:t>μ</a:t>
                      </a:r>
                      <a:r>
                        <a:rPr lang="en-GB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0.003</a:t>
                      </a:r>
                      <a:r>
                        <a:rPr lang="en-GB" baseline="0" dirty="0"/>
                        <a:t> – 0.03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Rayleigh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Drizzle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~100 </a:t>
                      </a:r>
                      <a:r>
                        <a:rPr lang="el-GR" dirty="0"/>
                        <a:t>μ</a:t>
                      </a:r>
                      <a:r>
                        <a:rPr lang="en-GB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Rayleigh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Rain drop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0.1 – 3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0.06 – 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Ice crystals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10 – 100 </a:t>
                      </a:r>
                      <a:r>
                        <a:rPr lang="el-GR" dirty="0"/>
                        <a:t>μ</a:t>
                      </a:r>
                      <a:r>
                        <a:rPr lang="en-GB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0.006</a:t>
                      </a:r>
                      <a:r>
                        <a:rPr lang="en-GB" baseline="0" dirty="0"/>
                        <a:t> – 0.06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Rayleigh, DDA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 – 10 mm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0.6 –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Mie, DDA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Hailstone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~10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Mie, DDA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559812" y="1263720"/>
          <a:ext cx="1484102" cy="985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07" name="Equation" r:id="rId3" imgW="520560" imgH="393480" progId="Equation.3">
                  <p:embed/>
                </p:oleObj>
              </mc:Choice>
              <mc:Fallback>
                <p:oleObj name="Equation" r:id="rId3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9812" y="1263720"/>
                        <a:ext cx="1484102" cy="9853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2930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endParaRPr lang="en-GB"/>
          </a:p>
        </p:txBody>
      </p:sp>
      <p:pic>
        <p:nvPicPr>
          <p:cNvPr id="88067" name="Picture 3" descr="eum_e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7575" y="1674813"/>
            <a:ext cx="44545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84138" y="977900"/>
            <a:ext cx="1384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Visible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SEVIRI channel 1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0.56-0.71 </a:t>
            </a:r>
            <a:r>
              <a:rPr lang="el-GR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μ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5708650" y="1057275"/>
            <a:ext cx="18494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Microwave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AMSR-E channel 37v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8</a:t>
            </a:r>
            <a:r>
              <a:rPr lang="en-US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108 </a:t>
            </a:r>
            <a:r>
              <a:rPr lang="el-GR" sz="1200" b="1" dirty="0">
                <a:solidFill>
                  <a:srgbClr val="000082"/>
                </a:solidFill>
                <a:latin typeface="Arial Unicode MS" pitchFamily="34" charset="-128"/>
              </a:rPr>
              <a:t>μ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m (37 GHz v-</a:t>
            </a:r>
            <a:r>
              <a:rPr lang="en-GB" sz="1200" b="1" dirty="0" err="1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) 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88072" name="Picture 8" descr="2008_8_24_1200_MSG2_1_S4_gr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0500" y="0"/>
            <a:ext cx="3427413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8491538" y="5054600"/>
            <a:ext cx="6524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TB [K] 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2018: Microwave 1</a:t>
            </a:r>
            <a:endParaRPr lang="en-GB" dirty="0"/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5337544" y="5709684"/>
            <a:ext cx="3062177" cy="73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800" b="1" dirty="0">
                <a:solidFill>
                  <a:srgbClr val="000082"/>
                </a:solidFill>
                <a:latin typeface="Arial Unicode MS" pitchFamily="34" charset="-128"/>
              </a:rPr>
              <a:t>Window channels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24</a:t>
            </a:r>
            <a:r>
              <a:rPr lang="en-GB" sz="1400" b="1" baseline="30000" dirty="0">
                <a:solidFill>
                  <a:srgbClr val="000082"/>
                </a:solidFill>
                <a:latin typeface="Arial Unicode MS" pitchFamily="34" charset="-128"/>
              </a:rPr>
              <a:t>th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August 2008 at around 12UTC</a:t>
            </a:r>
            <a:endParaRPr lang="el-GR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88068" name="Picture 4" descr="2008_8_24_1200_MSG2_10_S4_gri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2400" y="3441700"/>
            <a:ext cx="34417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26988" y="4738688"/>
            <a:ext cx="14684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Infrared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SEVIRI channel 10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11-13 </a:t>
            </a:r>
            <a:r>
              <a:rPr lang="el-GR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μ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150700" y="3336089"/>
            <a:ext cx="1397285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GB" sz="700" b="1" dirty="0">
                <a:solidFill>
                  <a:srgbClr val="000082"/>
                </a:solidFill>
                <a:latin typeface="Arial Unicode MS" pitchFamily="34" charset="-128"/>
              </a:rPr>
              <a:t>from Dundee Satellite Receiving Station, © </a:t>
            </a:r>
            <a:r>
              <a:rPr lang="en-GB" sz="700" b="1" dirty="0" err="1">
                <a:solidFill>
                  <a:srgbClr val="000082"/>
                </a:solidFill>
                <a:latin typeface="Arial Unicode MS" pitchFamily="34" charset="-128"/>
              </a:rPr>
              <a:t>Eumetsat</a:t>
            </a:r>
            <a:endParaRPr lang="el-GR" sz="7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1534634"/>
      </p:ext>
    </p:extLst>
  </p:cSld>
  <p:clrMapOvr>
    <a:masterClrMapping/>
  </p:clrMapOvr>
</p:sld>
</file>

<file path=ppt/theme/theme1.xml><?xml version="1.0" encoding="utf-8"?>
<a:theme xmlns:a="http://schemas.openxmlformats.org/drawingml/2006/main" name="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</Template>
  <TotalTime>33489</TotalTime>
  <Words>2148</Words>
  <Application>Microsoft Office PowerPoint</Application>
  <PresentationFormat>On-screen Show (4:3)</PresentationFormat>
  <Paragraphs>552</Paragraphs>
  <Slides>43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7" baseType="lpstr">
      <vt:lpstr>Arial</vt:lpstr>
      <vt:lpstr>Arial Black</vt:lpstr>
      <vt:lpstr>Arial Unicode MS</vt:lpstr>
      <vt:lpstr>Calibri</vt:lpstr>
      <vt:lpstr>Cambria Math</vt:lpstr>
      <vt:lpstr>Comic Sans MS</vt:lpstr>
      <vt:lpstr>Symbol</vt:lpstr>
      <vt:lpstr>Times</vt:lpstr>
      <vt:lpstr>Times New Roman</vt:lpstr>
      <vt:lpstr>Wingdings</vt:lpstr>
      <vt:lpstr>ECMWF</vt:lpstr>
      <vt:lpstr>2_ECMWF</vt:lpstr>
      <vt:lpstr>1_ECMWF</vt:lpstr>
      <vt:lpstr>Equation</vt:lpstr>
      <vt:lpstr>Microwave spectrum – measurement, modelling and information content</vt:lpstr>
      <vt:lpstr>FSOI of observing systems, February 2019 100% = full operational observing system</vt:lpstr>
      <vt:lpstr>Two microwave talks:</vt:lpstr>
      <vt:lpstr>Orientation</vt:lpstr>
      <vt:lpstr>PowerPoint Presentation</vt:lpstr>
      <vt:lpstr>Where is the microwave?</vt:lpstr>
      <vt:lpstr>How much energy is there?</vt:lpstr>
      <vt:lpstr>Atmospheric particles and microwave radiation</vt:lpstr>
      <vt:lpstr>PowerPoint Presentation</vt:lpstr>
      <vt:lpstr>Sensitivities</vt:lpstr>
      <vt:lpstr>Sensor and channel types</vt:lpstr>
      <vt:lpstr>Sensitivities: window (“imager”) channels</vt:lpstr>
      <vt:lpstr>Brightness temperature (TB)</vt:lpstr>
      <vt:lpstr>Sensitivities: temperature sounding channels</vt:lpstr>
      <vt:lpstr>AMSU-A clear-sky nadir weighting functions these are approximately fixed, in an oxygen line (a well-mixed gas)</vt:lpstr>
      <vt:lpstr>Sensitivities: humidity sounding channels</vt:lpstr>
      <vt:lpstr>Humidity-sounding weighting functions  (clear-sky)</vt:lpstr>
      <vt:lpstr>Humidity-sounding weighting functions  (deep convection)</vt:lpstr>
      <vt:lpstr>Sensitivities: window (“imager”) channels</vt:lpstr>
      <vt:lpstr>Imaging channel (low frequency) radiative transfer   (cloudy-sky)</vt:lpstr>
      <vt:lpstr>Radiative transfer basics</vt:lpstr>
      <vt:lpstr>PowerPoint Presentation</vt:lpstr>
      <vt:lpstr>In gases / cloud : Schwarzchild’s equation</vt:lpstr>
      <vt:lpstr>PowerPoint Presentation</vt:lpstr>
      <vt:lpstr>PowerPoint Presentation</vt:lpstr>
      <vt:lpstr>PowerPoint Presentation</vt:lpstr>
      <vt:lpstr>Simulating scattering from particles: just need to know</vt:lpstr>
      <vt:lpstr>Radiation and the earth’s surface Specular reflection</vt:lpstr>
      <vt:lpstr>Emissivity physics: oceans</vt:lpstr>
      <vt:lpstr>Ocean surface emission is polarised</vt:lpstr>
      <vt:lpstr>Sensors</vt:lpstr>
      <vt:lpstr>The AMSU-B in the Met Office library</vt:lpstr>
      <vt:lpstr>The MHS at EUMETSAT</vt:lpstr>
      <vt:lpstr>AMSU: cross track microwave sounder</vt:lpstr>
      <vt:lpstr> Fine-scale structure in the 60 GHz oxygen line </vt:lpstr>
      <vt:lpstr>AMSU-A 50-60 GHz temperature channels</vt:lpstr>
      <vt:lpstr>SSMIS – A conical microwave sounder / imager</vt:lpstr>
      <vt:lpstr>GMI: imager, targeting preciptiation</vt:lpstr>
      <vt:lpstr>Field of view size and aperture approximate calculations in a diffraction-limited system</vt:lpstr>
      <vt:lpstr>Frequency allocation and protection</vt:lpstr>
      <vt:lpstr>What is satellite radiance data assimilation?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Assimilating microwave observations I. Radiative transfer</dc:title>
  <dc:creator>Alan</dc:creator>
  <cp:lastModifiedBy>Alan Geer</cp:lastModifiedBy>
  <cp:revision>829</cp:revision>
  <cp:lastPrinted>2018-03-15T10:13:05Z</cp:lastPrinted>
  <dcterms:created xsi:type="dcterms:W3CDTF">2012-04-18T16:03:13Z</dcterms:created>
  <dcterms:modified xsi:type="dcterms:W3CDTF">2019-03-18T12:05:01Z</dcterms:modified>
</cp:coreProperties>
</file>