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1"/>
  </p:notesMasterIdLst>
  <p:handoutMasterIdLst>
    <p:handoutMasterId r:id="rId72"/>
  </p:handoutMasterIdLst>
  <p:sldIdLst>
    <p:sldId id="256" r:id="rId2"/>
    <p:sldId id="328" r:id="rId3"/>
    <p:sldId id="329" r:id="rId4"/>
    <p:sldId id="330" r:id="rId5"/>
    <p:sldId id="331" r:id="rId6"/>
    <p:sldId id="334" r:id="rId7"/>
    <p:sldId id="332" r:id="rId8"/>
    <p:sldId id="333" r:id="rId9"/>
    <p:sldId id="335" r:id="rId10"/>
    <p:sldId id="259" r:id="rId11"/>
    <p:sldId id="260" r:id="rId12"/>
    <p:sldId id="337" r:id="rId13"/>
    <p:sldId id="261" r:id="rId14"/>
    <p:sldId id="262" r:id="rId15"/>
    <p:sldId id="344" r:id="rId16"/>
    <p:sldId id="345" r:id="rId17"/>
    <p:sldId id="264" r:id="rId18"/>
    <p:sldId id="265" r:id="rId19"/>
    <p:sldId id="266" r:id="rId20"/>
    <p:sldId id="267" r:id="rId21"/>
    <p:sldId id="268" r:id="rId22"/>
    <p:sldId id="269" r:id="rId23"/>
    <p:sldId id="343" r:id="rId24"/>
    <p:sldId id="338" r:id="rId25"/>
    <p:sldId id="270" r:id="rId26"/>
    <p:sldId id="271" r:id="rId27"/>
    <p:sldId id="272" r:id="rId28"/>
    <p:sldId id="273" r:id="rId29"/>
    <p:sldId id="274" r:id="rId30"/>
    <p:sldId id="277" r:id="rId31"/>
    <p:sldId id="276" r:id="rId32"/>
    <p:sldId id="275" r:id="rId33"/>
    <p:sldId id="278" r:id="rId34"/>
    <p:sldId id="279" r:id="rId35"/>
    <p:sldId id="280" r:id="rId36"/>
    <p:sldId id="342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291" r:id="rId48"/>
    <p:sldId id="292" r:id="rId49"/>
    <p:sldId id="347" r:id="rId50"/>
    <p:sldId id="293" r:id="rId51"/>
    <p:sldId id="294" r:id="rId52"/>
    <p:sldId id="295" r:id="rId53"/>
    <p:sldId id="296" r:id="rId54"/>
    <p:sldId id="297" r:id="rId55"/>
    <p:sldId id="339" r:id="rId56"/>
    <p:sldId id="299" r:id="rId57"/>
    <p:sldId id="348" r:id="rId58"/>
    <p:sldId id="300" r:id="rId59"/>
    <p:sldId id="302" r:id="rId60"/>
    <p:sldId id="303" r:id="rId61"/>
    <p:sldId id="304" r:id="rId62"/>
    <p:sldId id="349" r:id="rId63"/>
    <p:sldId id="318" r:id="rId64"/>
    <p:sldId id="319" r:id="rId65"/>
    <p:sldId id="320" r:id="rId66"/>
    <p:sldId id="321" r:id="rId67"/>
    <p:sldId id="322" r:id="rId68"/>
    <p:sldId id="323" r:id="rId69"/>
    <p:sldId id="324" r:id="rId70"/>
  </p:sldIdLst>
  <p:sldSz cx="12188825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41" autoAdjust="0"/>
    <p:restoredTop sz="93642" autoAdjust="0"/>
  </p:normalViewPr>
  <p:slideViewPr>
    <p:cSldViewPr snapToGrid="0" snapToObjects="1" showGuides="1">
      <p:cViewPr varScale="1">
        <p:scale>
          <a:sx n="94" d="100"/>
          <a:sy n="94" d="100"/>
        </p:scale>
        <p:origin x="114" y="714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4" Type="http://schemas.openxmlformats.org/officeDocument/2006/relationships/image" Target="../media/image7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3/18/2019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6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7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67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4875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4875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4875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4875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EED287D-A8D2-40D3-A72A-27136161D1D8}" type="slidenum">
              <a:rPr lang="en-GB" altLang="en-US" sz="1200" smtClean="0"/>
              <a:pPr/>
              <a:t>10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3576518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95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865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81CC8EB-B07E-418F-89DD-9E25AD4B5206}" type="slidenum">
              <a:rPr lang="en-GB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21</a:t>
            </a:fld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8572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ea typeface="ＭＳ Ｐゴシック" panose="020B0600070205080204" pitchFamily="34" charset="-128"/>
            </a:endParaRPr>
          </a:p>
          <a:p>
            <a:endParaRPr lang="en-GB" altLang="en-US">
              <a:ea typeface="ＭＳ Ｐゴシック" panose="020B0600070205080204" pitchFamily="34" charset="-128"/>
            </a:endParaRPr>
          </a:p>
          <a:p>
            <a:endParaRPr lang="en-GB" altLang="en-US">
              <a:ea typeface="ＭＳ Ｐゴシック" panose="020B0600070205080204" pitchFamily="34" charset="-128"/>
            </a:endParaRPr>
          </a:p>
          <a:p>
            <a:r>
              <a:rPr lang="en-GB" altLang="en-US">
                <a:ea typeface="ＭＳ Ｐゴシック" panose="020B0600070205080204" pitchFamily="34" charset="-128"/>
              </a:rPr>
              <a:t>You can see the striking improvement in the fit to radiosondes T and Z measurements at 100 hPa in the SH. </a:t>
            </a:r>
          </a:p>
          <a:p>
            <a:endParaRPr lang="en-GB" altLang="en-US">
              <a:ea typeface="ＭＳ Ｐゴシック" panose="020B0600070205080204" pitchFamily="34" charset="-128"/>
            </a:endParaRPr>
          </a:p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E04FF8F-3C7E-465A-8ED2-9710F8CF7540}" type="slidenum">
              <a:rPr lang="en-GB" altLang="en-US" smtClean="0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58</a:t>
            </a:fld>
            <a:endParaRPr lang="en-GB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9458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/>
              <a:t>I derived a T perturbation by averaging forecast differences at the South pole </a:t>
            </a:r>
          </a:p>
          <a:p>
            <a:r>
              <a:rPr lang="en-GB" altLang="en-US"/>
              <a:t>T(IASI + RO) – T(RO). I then propagated this perturbation through the bending angle forward model. The bending angle change is small compared to the assumed error. The problem is RO can’t see a</a:t>
            </a:r>
          </a:p>
          <a:p>
            <a:r>
              <a:rPr lang="en-GB" altLang="en-US"/>
              <a:t>T bias that increases ~ exponentially with height, when the scale height of the bias is equal to density scale height. </a:t>
            </a:r>
          </a:p>
          <a:p>
            <a:endParaRPr lang="en-GB" altLang="en-US"/>
          </a:p>
          <a:p>
            <a:r>
              <a:rPr lang="en-GB" altLang="en-US"/>
              <a:t>I think this is an interesting result - some think its obvious. </a:t>
            </a:r>
          </a:p>
          <a:p>
            <a:endParaRPr lang="en-GB" altLang="en-US"/>
          </a:p>
          <a:p>
            <a:endParaRPr lang="en-GB" altLang="en-US"/>
          </a:p>
          <a:p>
            <a:r>
              <a:rPr lang="en-GB" altLang="en-US"/>
              <a:t>The sharp structure around 40 km is caused by the discreetization of the state vector (I think). </a:t>
            </a:r>
          </a:p>
          <a:p>
            <a:r>
              <a:rPr lang="en-GB" altLang="en-US"/>
              <a:t> 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4D93F67-40C3-43CC-B122-56A3ECD0DB48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60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268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/>
              <a:t>We always normalise the departures by assumed sigma_o.  I think this a pretty good improvement.</a:t>
            </a:r>
          </a:p>
          <a:p>
            <a:r>
              <a:rPr lang="en-GB" altLang="en-US"/>
              <a:t>These are pretty typical results for all RO instruments.</a:t>
            </a:r>
          </a:p>
          <a:p>
            <a:endParaRPr lang="en-GB" altLang="en-US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04875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04875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04875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04875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C4D010-AC10-4ECA-85E2-DA9A2755FED2}" type="slidenum">
              <a:rPr lang="en-GB" altLang="en-US" sz="1200" smtClean="0"/>
              <a:pPr/>
              <a:t>67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2869615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81000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441" y="1600200"/>
            <a:ext cx="5383398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0"/>
            <a:ext cx="5383398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162" y="6248400"/>
            <a:ext cx="2539339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4515" y="6248400"/>
            <a:ext cx="385979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42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162" y="6248400"/>
            <a:ext cx="2539339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4515" y="6248400"/>
            <a:ext cx="385979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84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441" y="381000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441" y="1600200"/>
            <a:ext cx="5383398" cy="2171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986" y="1600200"/>
            <a:ext cx="5383398" cy="2171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441" y="3924300"/>
            <a:ext cx="5383398" cy="2171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5986" y="3924300"/>
            <a:ext cx="5383398" cy="2171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162" y="6248400"/>
            <a:ext cx="2539339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4515" y="6248400"/>
            <a:ext cx="385979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58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81000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162" y="6248400"/>
            <a:ext cx="2539339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4515" y="6248400"/>
            <a:ext cx="385979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186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81000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0"/>
            <a:ext cx="5383398" cy="4495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0"/>
            <a:ext cx="5383398" cy="4495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162" y="6248400"/>
            <a:ext cx="2539339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4515" y="6248400"/>
            <a:ext cx="385979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92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441" y="381000"/>
            <a:ext cx="10969943" cy="5715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162" y="6248400"/>
            <a:ext cx="2539339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4515" y="6248400"/>
            <a:ext cx="385979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025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441" y="381000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249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81000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441" y="1600200"/>
            <a:ext cx="5383398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986" y="1600200"/>
            <a:ext cx="5383398" cy="2171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986" y="3924300"/>
            <a:ext cx="5383398" cy="2171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162" y="6248400"/>
            <a:ext cx="2539339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4515" y="6248400"/>
            <a:ext cx="385979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915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hdr="0" ft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5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5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1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6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9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1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37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48.wmf"/><Relationship Id="rId4" Type="http://schemas.openxmlformats.org/officeDocument/2006/relationships/oleObject" Target="../embeddings/oleObject22.bin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0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53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55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54.wmf"/><Relationship Id="rId4" Type="http://schemas.openxmlformats.org/officeDocument/2006/relationships/oleObject" Target="../embeddings/oleObject27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57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61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61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6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68.jpeg"/><Relationship Id="rId4" Type="http://schemas.openxmlformats.org/officeDocument/2006/relationships/image" Target="../media/image67.jpeg"/><Relationship Id="rId9" Type="http://schemas.openxmlformats.org/officeDocument/2006/relationships/image" Target="../media/image66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70.wm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2.wmf"/><Relationship Id="rId11" Type="http://schemas.openxmlformats.org/officeDocument/2006/relationships/image" Target="../media/image75.png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74.wmf"/><Relationship Id="rId4" Type="http://schemas.openxmlformats.org/officeDocument/2006/relationships/image" Target="../media/image71.wmf"/><Relationship Id="rId9" Type="http://schemas.openxmlformats.org/officeDocument/2006/relationships/oleObject" Target="../embeddings/oleObject39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80.wmf"/><Relationship Id="rId4" Type="http://schemas.openxmlformats.org/officeDocument/2006/relationships/image" Target="../media/image81.png"/><Relationship Id="rId9" Type="http://schemas.openxmlformats.org/officeDocument/2006/relationships/oleObject" Target="../embeddings/oleObject42.bin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cmwf.int/en/learning/workshops-and-seminars/past-workshops/fifth-eumetsat-rom-saf-user-workshop-applications-gps-radio-occultation-measurements" TargetMode="External"/><Relationship Id="rId3" Type="http://schemas.openxmlformats.org/officeDocument/2006/relationships/hyperlink" Target="http://www.cosmic.ucar.edu/" TargetMode="External"/><Relationship Id="rId7" Type="http://schemas.openxmlformats.org/officeDocument/2006/relationships/hyperlink" Target="https://www.ecmwf.int/en/learning/workshops-and-seminars/past-workshops/2008-GRAS-SAF-GPS-radio-occultation" TargetMode="External"/><Relationship Id="rId2" Type="http://schemas.openxmlformats.org/officeDocument/2006/relationships/hyperlink" Target="http://www.irowg.org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grassaf.org/publications" TargetMode="External"/><Relationship Id="rId5" Type="http://schemas.openxmlformats.org/officeDocument/2006/relationships/hyperlink" Target="http://www.grassaf.org/" TargetMode="External"/><Relationship Id="rId4" Type="http://schemas.openxmlformats.org/officeDocument/2006/relationships/hyperlink" Target="http://www.cosmic.ucar.edu/references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160000" y="788076"/>
            <a:ext cx="7869600" cy="1025922"/>
          </a:xfrm>
        </p:spPr>
        <p:txBody>
          <a:bodyPr/>
          <a:lstStyle/>
          <a:p>
            <a:r>
              <a:rPr lang="en-GB" altLang="en-US" dirty="0">
                <a:solidFill>
                  <a:schemeClr val="tx2"/>
                </a:solidFill>
              </a:rPr>
              <a:t>GPS radio occultation (GPS-RO): Lecture 1 – Principles and NWP use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160000" y="1980000"/>
            <a:ext cx="8788946" cy="384721"/>
          </a:xfrm>
        </p:spPr>
        <p:txBody>
          <a:bodyPr/>
          <a:lstStyle/>
          <a:p>
            <a:r>
              <a:rPr lang="en-GB" altLang="en-US" dirty="0">
                <a:solidFill>
                  <a:schemeClr val="accent1"/>
                </a:solidFill>
              </a:rPr>
              <a:t>ECMWF/EUMETSAT Satellite training course, March 19, 2019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160000" y="2700001"/>
            <a:ext cx="7869600" cy="307777"/>
          </a:xfrm>
        </p:spPr>
        <p:txBody>
          <a:bodyPr/>
          <a:lstStyle/>
          <a:p>
            <a:r>
              <a:rPr lang="en-GB" altLang="en-US" dirty="0">
                <a:solidFill>
                  <a:schemeClr val="accent1"/>
                </a:solidFill>
              </a:rPr>
              <a:t>Chris Burrows (majority of material prepared by Sean Healy)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160000" y="3448781"/>
            <a:ext cx="7869600" cy="692497"/>
          </a:xfrm>
        </p:spPr>
        <p:txBody>
          <a:bodyPr/>
          <a:lstStyle/>
          <a:p>
            <a:r>
              <a:rPr lang="en-GB" altLang="en-US" dirty="0">
                <a:solidFill>
                  <a:schemeClr val="accent1"/>
                </a:solidFill>
              </a:rPr>
              <a:t>chris.burrows@ecmwf.int </a:t>
            </a:r>
          </a:p>
          <a:p>
            <a:r>
              <a:rPr lang="en-GB" altLang="en-US" dirty="0">
                <a:solidFill>
                  <a:schemeClr val="accent1"/>
                </a:solidFill>
              </a:rPr>
              <a:t>sean.healy@ecmwf.int</a:t>
            </a:r>
          </a:p>
          <a:p>
            <a:endParaRPr lang="en-US" dirty="0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9" y="4126077"/>
            <a:ext cx="2881312" cy="119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925719" y="5317413"/>
            <a:ext cx="2040525" cy="245351"/>
          </a:xfrm>
        </p:spPr>
        <p:txBody>
          <a:bodyPr/>
          <a:lstStyle/>
          <a:p>
            <a:r>
              <a:rPr lang="en-GB" altLang="en-US" sz="1600" dirty="0">
                <a:solidFill>
                  <a:schemeClr val="accent1"/>
                </a:solidFill>
              </a:rPr>
              <a:t>http://www.romsaf.org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862138" y="1052514"/>
            <a:ext cx="10071557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marL="0" indent="0">
              <a:spcBef>
                <a:spcPct val="0"/>
              </a:spcBef>
              <a:buNone/>
              <a:defRPr/>
            </a:pPr>
            <a:endParaRPr lang="en-GB" altLang="en-US" dirty="0"/>
          </a:p>
          <a:p>
            <a:pPr marL="0" indent="266700">
              <a:spcBef>
                <a:spcPct val="0"/>
              </a:spcBef>
              <a:defRPr/>
            </a:pPr>
            <a:r>
              <a:rPr lang="en-GB" altLang="en-US" b="1" dirty="0"/>
              <a:t>GPS-RO Principles</a:t>
            </a:r>
          </a:p>
          <a:p>
            <a:pPr marL="285750" lvl="1" indent="255588">
              <a:spcBef>
                <a:spcPct val="0"/>
              </a:spcBef>
              <a:defRPr/>
            </a:pPr>
            <a:r>
              <a:rPr lang="en-GB" altLang="en-US" dirty="0"/>
              <a:t>GPS </a:t>
            </a:r>
            <a:r>
              <a:rPr lang="en-GB" altLang="en-US" dirty="0">
                <a:solidFill>
                  <a:srgbClr val="C00000"/>
                </a:solidFill>
              </a:rPr>
              <a:t>(should really be “GNSS”) </a:t>
            </a:r>
            <a:r>
              <a:rPr lang="en-GB" altLang="en-US" b="1" dirty="0"/>
              <a:t>measurement geometry</a:t>
            </a:r>
            <a:r>
              <a:rPr lang="en-GB" altLang="en-US" dirty="0"/>
              <a:t>.</a:t>
            </a:r>
          </a:p>
          <a:p>
            <a:pPr marL="285750" lvl="1" indent="255588">
              <a:spcBef>
                <a:spcPct val="0"/>
              </a:spcBef>
              <a:defRPr/>
            </a:pPr>
            <a:r>
              <a:rPr lang="en-GB" altLang="en-US" b="1" dirty="0"/>
              <a:t>Basic physics</a:t>
            </a:r>
            <a:r>
              <a:rPr lang="en-GB" altLang="en-US" dirty="0"/>
              <a:t>, some history …</a:t>
            </a:r>
          </a:p>
          <a:p>
            <a:pPr marL="285750" lvl="1" indent="255588">
              <a:spcBef>
                <a:spcPct val="0"/>
              </a:spcBef>
              <a:defRPr/>
            </a:pPr>
            <a:r>
              <a:rPr lang="en-GB" altLang="en-US" dirty="0"/>
              <a:t>GPS radio occultation and “</a:t>
            </a:r>
            <a:r>
              <a:rPr lang="en-GB" altLang="en-US" b="1" dirty="0"/>
              <a:t>Classical</a:t>
            </a:r>
            <a:r>
              <a:rPr lang="en-GB" altLang="en-US" dirty="0"/>
              <a:t>”</a:t>
            </a:r>
            <a:r>
              <a:rPr lang="en-GB" altLang="en-US" b="1" dirty="0"/>
              <a:t> GPS-RO retrieval</a:t>
            </a:r>
            <a:r>
              <a:rPr lang="en-GB" altLang="en-US" dirty="0"/>
              <a:t> development.</a:t>
            </a:r>
          </a:p>
          <a:p>
            <a:pPr marL="285750" lvl="1" indent="255588">
              <a:spcBef>
                <a:spcPct val="0"/>
              </a:spcBef>
              <a:defRPr/>
            </a:pPr>
            <a:r>
              <a:rPr lang="en-GB" altLang="en-US" dirty="0"/>
              <a:t>Some </a:t>
            </a:r>
            <a:r>
              <a:rPr lang="en-GB" altLang="en-US" b="1" dirty="0"/>
              <a:t>limitations</a:t>
            </a:r>
            <a:r>
              <a:rPr lang="en-GB" altLang="en-US" dirty="0"/>
              <a:t>.</a:t>
            </a:r>
          </a:p>
          <a:p>
            <a:pPr marL="285750" lvl="1" indent="0">
              <a:spcBef>
                <a:spcPct val="0"/>
              </a:spcBef>
              <a:buNone/>
              <a:defRPr/>
            </a:pPr>
            <a:endParaRPr lang="en-GB" altLang="en-US" dirty="0"/>
          </a:p>
          <a:p>
            <a:pPr marL="0" indent="266700">
              <a:spcBef>
                <a:spcPct val="0"/>
              </a:spcBef>
              <a:defRPr/>
            </a:pPr>
            <a:r>
              <a:rPr lang="en-GB" altLang="en-US" b="1" dirty="0"/>
              <a:t>Assimilation of GPS-RO data</a:t>
            </a:r>
          </a:p>
          <a:p>
            <a:pPr marL="285750" lvl="1" indent="255588">
              <a:spcBef>
                <a:spcPct val="0"/>
              </a:spcBef>
              <a:defRPr/>
            </a:pPr>
            <a:r>
              <a:rPr lang="en-GB" altLang="en-US" b="1" dirty="0"/>
              <a:t>Information content </a:t>
            </a:r>
            <a:r>
              <a:rPr lang="en-GB" altLang="en-US" dirty="0"/>
              <a:t>and resolution estimates from 1D-Var.</a:t>
            </a:r>
          </a:p>
          <a:p>
            <a:pPr marL="285750" lvl="1" indent="255588">
              <a:spcBef>
                <a:spcPct val="0"/>
              </a:spcBef>
              <a:defRPr/>
            </a:pPr>
            <a:r>
              <a:rPr lang="en-GB" altLang="en-US" b="1" dirty="0"/>
              <a:t>4D-Var</a:t>
            </a:r>
            <a:r>
              <a:rPr lang="en-GB" altLang="en-US" dirty="0"/>
              <a:t> assimilation of GPS-RO measurements </a:t>
            </a:r>
            <a:r>
              <a:rPr lang="en-GB" altLang="en-US" dirty="0">
                <a:solidFill>
                  <a:srgbClr val="C00000"/>
                </a:solidFill>
              </a:rPr>
              <a:t>(GPS-RO null space)</a:t>
            </a:r>
            <a:r>
              <a:rPr lang="en-GB" altLang="en-US" dirty="0"/>
              <a:t>.</a:t>
            </a:r>
          </a:p>
          <a:p>
            <a:pPr marL="285750" lvl="1" indent="255588">
              <a:spcBef>
                <a:spcPct val="0"/>
              </a:spcBef>
              <a:defRPr/>
            </a:pPr>
            <a:r>
              <a:rPr lang="en-GB" altLang="en-US" dirty="0"/>
              <a:t>Move to more complicated </a:t>
            </a:r>
            <a:r>
              <a:rPr lang="en-GB" altLang="en-US" b="1" dirty="0"/>
              <a:t>2D operators</a:t>
            </a:r>
            <a:r>
              <a:rPr lang="en-GB" altLang="en-US" dirty="0"/>
              <a:t>.</a:t>
            </a:r>
          </a:p>
          <a:p>
            <a:pPr marL="285750" lvl="1" indent="255588">
              <a:spcBef>
                <a:spcPct val="0"/>
              </a:spcBef>
              <a:defRPr/>
            </a:pPr>
            <a:endParaRPr lang="en-GB" altLang="en-US" dirty="0"/>
          </a:p>
          <a:p>
            <a:pPr marL="0" indent="255588">
              <a:spcBef>
                <a:spcPct val="0"/>
              </a:spcBef>
              <a:defRPr/>
            </a:pPr>
            <a:r>
              <a:rPr lang="en-GB" altLang="en-US" b="1" dirty="0"/>
              <a:t>Summary and conclusions.</a:t>
            </a:r>
          </a:p>
          <a:p>
            <a:pPr marL="0" indent="255588">
              <a:spcBef>
                <a:spcPct val="0"/>
              </a:spcBef>
              <a:defRPr/>
            </a:pPr>
            <a:endParaRPr lang="en-GB" altLang="en-US" b="1" dirty="0"/>
          </a:p>
          <a:p>
            <a:pPr marL="265113" indent="-265113">
              <a:spcBef>
                <a:spcPct val="0"/>
              </a:spcBef>
              <a:defRPr/>
            </a:pPr>
            <a:r>
              <a:rPr lang="en-GB" altLang="en-US" b="1" dirty="0">
                <a:solidFill>
                  <a:schemeClr val="bg1">
                    <a:lumMod val="50000"/>
                  </a:schemeClr>
                </a:solidFill>
              </a:rPr>
              <a:t>Lecture 2 will cover forecast impact, reanalysis applications, climate trends, diagnosis of boundary layer height, etc.</a:t>
            </a:r>
            <a:endParaRPr lang="en-GB" altLang="en-US" dirty="0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941887" y="476251"/>
            <a:ext cx="1409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chemeClr val="tx2"/>
                </a:solidFill>
                <a:latin typeface="Arial" panose="020B0604020202020204" pitchFamily="34" charset="0"/>
              </a:rPr>
              <a:t>Outline</a:t>
            </a:r>
            <a:endParaRPr lang="en-GB" altLang="en-US" sz="2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96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062162" y="1871661"/>
            <a:ext cx="8229600" cy="1071563"/>
          </a:xfrm>
        </p:spPr>
        <p:txBody>
          <a:bodyPr/>
          <a:lstStyle/>
          <a:p>
            <a:pPr algn="ctr"/>
            <a:r>
              <a:rPr lang="en-GB" altLang="en-US" sz="3600" b="1" dirty="0"/>
              <a:t>GPS-RO Principles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780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062162" y="1871661"/>
            <a:ext cx="8229600" cy="1071563"/>
          </a:xfrm>
        </p:spPr>
        <p:txBody>
          <a:bodyPr/>
          <a:lstStyle/>
          <a:p>
            <a:pPr algn="ctr"/>
            <a:r>
              <a:rPr lang="en-GB" altLang="en-US" sz="3600" b="1" dirty="0"/>
              <a:t>GPS-RO Principles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3979147" y="1557495"/>
            <a:ext cx="1276141" cy="84406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341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1096963"/>
            <a:ext cx="3529013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709863" y="549275"/>
            <a:ext cx="47131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chemeClr val="tx2"/>
                </a:solidFill>
                <a:latin typeface="Arial" panose="020B0604020202020204" pitchFamily="34" charset="0"/>
              </a:rPr>
              <a:t>What are GNSS, GPS etc.?</a:t>
            </a:r>
            <a:endParaRPr lang="en-GB" altLang="en-US" sz="2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9" name="Text Box 2"/>
          <p:cNvSpPr txBox="1">
            <a:spLocks noChangeArrowheads="1"/>
          </p:cNvSpPr>
          <p:nvPr/>
        </p:nvSpPr>
        <p:spPr bwMode="auto">
          <a:xfrm>
            <a:off x="1917701" y="4213225"/>
            <a:ext cx="849788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600" b="1" dirty="0"/>
              <a:t>GNSS</a:t>
            </a:r>
            <a:r>
              <a:rPr lang="en-GB" altLang="en-US" sz="1600" dirty="0"/>
              <a:t> (Global Navigation Satellite System) is a generic name for any system where satellite signals are used for navigation globally. </a:t>
            </a:r>
          </a:p>
          <a:p>
            <a:pPr lvl="1">
              <a:spcBef>
                <a:spcPct val="0"/>
              </a:spcBef>
            </a:pPr>
            <a:r>
              <a:rPr lang="en-GB" altLang="en-US" sz="1600" b="1" dirty="0"/>
              <a:t>GPS</a:t>
            </a:r>
            <a:r>
              <a:rPr lang="en-GB" altLang="en-US" sz="1600" dirty="0"/>
              <a:t> (Global Positioning System) is the original US system and by far the most widely used (e.g. satnavs). Only GPS is used for RO currently, though this will change soon.</a:t>
            </a:r>
          </a:p>
          <a:p>
            <a:pPr lvl="1">
              <a:spcBef>
                <a:spcPct val="0"/>
              </a:spcBef>
            </a:pPr>
            <a:r>
              <a:rPr lang="en-GB" altLang="en-US" sz="1600" b="1" dirty="0"/>
              <a:t>Galileo</a:t>
            </a:r>
            <a:r>
              <a:rPr lang="en-GB" altLang="en-US" sz="1600" dirty="0"/>
              <a:t> is a European GNSS system.</a:t>
            </a:r>
          </a:p>
          <a:p>
            <a:pPr lvl="1">
              <a:spcBef>
                <a:spcPct val="0"/>
              </a:spcBef>
            </a:pPr>
            <a:r>
              <a:rPr lang="en-GB" altLang="en-US" sz="1600" b="1" dirty="0"/>
              <a:t>GLONASS</a:t>
            </a:r>
            <a:r>
              <a:rPr lang="en-GB" altLang="en-US" sz="1600" dirty="0"/>
              <a:t> is the Russian system.</a:t>
            </a:r>
          </a:p>
          <a:p>
            <a:pPr lvl="1">
              <a:spcBef>
                <a:spcPct val="0"/>
              </a:spcBef>
            </a:pPr>
            <a:r>
              <a:rPr lang="en-GB" altLang="en-US" sz="1600" b="1" dirty="0" err="1"/>
              <a:t>BeiDou</a:t>
            </a:r>
            <a:r>
              <a:rPr lang="en-GB" altLang="en-US" sz="1600" dirty="0"/>
              <a:t> is the Chinese system (and includes geostationary satellites).</a:t>
            </a:r>
          </a:p>
        </p:txBody>
      </p:sp>
      <p:sp>
        <p:nvSpPr>
          <p:cNvPr id="11270" name="Text Box 2"/>
          <p:cNvSpPr txBox="1">
            <a:spLocks noChangeArrowheads="1"/>
          </p:cNvSpPr>
          <p:nvPr/>
        </p:nvSpPr>
        <p:spPr bwMode="auto">
          <a:xfrm>
            <a:off x="6815137" y="1489076"/>
            <a:ext cx="32400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/>
              <a:t>Satellites in Medium Earth Orbit (~20,000km) emit radio signals.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/>
              <a:t>For navigation purposes, the time taken to receive the signals from multiple satellites is used to calculate the position of the receiver.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530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76F620F-6B98-4B36-91BF-C6A281F56046}"/>
              </a:ext>
            </a:extLst>
          </p:cNvPr>
          <p:cNvSpPr/>
          <p:nvPr/>
        </p:nvSpPr>
        <p:spPr>
          <a:xfrm>
            <a:off x="4905385" y="2081749"/>
            <a:ext cx="1534436" cy="346815"/>
          </a:xfrm>
          <a:custGeom>
            <a:avLst/>
            <a:gdLst>
              <a:gd name="connsiteX0" fmla="*/ 0 w 2803585"/>
              <a:gd name="connsiteY0" fmla="*/ 0 h 854015"/>
              <a:gd name="connsiteX1" fmla="*/ 1647645 w 2803585"/>
              <a:gd name="connsiteY1" fmla="*/ 163901 h 854015"/>
              <a:gd name="connsiteX2" fmla="*/ 2803585 w 2803585"/>
              <a:gd name="connsiteY2" fmla="*/ 854015 h 854015"/>
              <a:gd name="connsiteX3" fmla="*/ 2803585 w 2803585"/>
              <a:gd name="connsiteY3" fmla="*/ 854015 h 854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3585" h="854015">
                <a:moveTo>
                  <a:pt x="0" y="0"/>
                </a:moveTo>
                <a:cubicBezTo>
                  <a:pt x="590190" y="10782"/>
                  <a:pt x="1180381" y="21565"/>
                  <a:pt x="1647645" y="163901"/>
                </a:cubicBezTo>
                <a:cubicBezTo>
                  <a:pt x="2114909" y="306237"/>
                  <a:pt x="2803585" y="854015"/>
                  <a:pt x="2803585" y="854015"/>
                </a:cubicBezTo>
                <a:lnTo>
                  <a:pt x="2803585" y="854015"/>
                </a:lnTo>
              </a:path>
            </a:pathLst>
          </a:cu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3630033">
            <a:off x="4923122" y="2084369"/>
            <a:ext cx="1624807" cy="1624807"/>
          </a:xfrm>
          <a:prstGeom prst="arc">
            <a:avLst>
              <a:gd name="adj1" fmla="val 16200000"/>
              <a:gd name="adj2" fmla="val 19749909"/>
            </a:avLst>
          </a:prstGeom>
          <a:ln w="28575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98662" y="133304"/>
            <a:ext cx="8229600" cy="1143000"/>
          </a:xfrm>
        </p:spPr>
        <p:txBody>
          <a:bodyPr/>
          <a:lstStyle/>
          <a:p>
            <a:pPr algn="ctr"/>
            <a:r>
              <a:rPr lang="en-GB" altLang="en-US" sz="2800" b="1" dirty="0"/>
              <a:t>Atmospheric measurements made using GPS signals – three types </a:t>
            </a:r>
          </a:p>
        </p:txBody>
      </p:sp>
      <p:sp>
        <p:nvSpPr>
          <p:cNvPr id="12291" name="Oval 4"/>
          <p:cNvSpPr>
            <a:spLocks noChangeArrowheads="1"/>
          </p:cNvSpPr>
          <p:nvPr/>
        </p:nvSpPr>
        <p:spPr bwMode="auto">
          <a:xfrm>
            <a:off x="4795193" y="2157122"/>
            <a:ext cx="1511300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872436" y="1972564"/>
            <a:ext cx="215900" cy="2159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6321385" y="2305431"/>
            <a:ext cx="215900" cy="2159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3249076" y="2176970"/>
            <a:ext cx="720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GPS</a:t>
            </a:r>
          </a:p>
        </p:txBody>
      </p:sp>
      <p:sp>
        <p:nvSpPr>
          <p:cNvPr id="12296" name="Text Box 10"/>
          <p:cNvSpPr>
            <a:spLocks noGrp="1" noChangeArrowheads="1"/>
          </p:cNvSpPr>
          <p:nvPr>
            <p:ph type="body" idx="4294967295"/>
          </p:nvPr>
        </p:nvSpPr>
        <p:spPr>
          <a:xfrm>
            <a:off x="1830388" y="1117600"/>
            <a:ext cx="5408613" cy="758824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dirty="0">
                <a:solidFill>
                  <a:schemeClr val="tx1"/>
                </a:solidFill>
              </a:rPr>
              <a:t>GPS Radio Occultation (profile information from the atmospheric limb)</a:t>
            </a:r>
          </a:p>
        </p:txBody>
      </p:sp>
      <p:sp>
        <p:nvSpPr>
          <p:cNvPr id="12297" name="Text Box 11"/>
          <p:cNvSpPr txBox="1">
            <a:spLocks noChangeArrowheads="1"/>
          </p:cNvSpPr>
          <p:nvPr/>
        </p:nvSpPr>
        <p:spPr bwMode="auto">
          <a:xfrm>
            <a:off x="6695508" y="2134445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LEO</a:t>
            </a:r>
          </a:p>
        </p:txBody>
      </p:sp>
      <p:sp>
        <p:nvSpPr>
          <p:cNvPr id="12301" name="Oval 12"/>
          <p:cNvSpPr>
            <a:spLocks noChangeArrowheads="1"/>
          </p:cNvSpPr>
          <p:nvPr/>
        </p:nvSpPr>
        <p:spPr bwMode="auto">
          <a:xfrm>
            <a:off x="2863850" y="4562476"/>
            <a:ext cx="1511300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12302" name="Rectangle 15"/>
          <p:cNvSpPr>
            <a:spLocks noChangeArrowheads="1"/>
          </p:cNvSpPr>
          <p:nvPr/>
        </p:nvSpPr>
        <p:spPr bwMode="auto">
          <a:xfrm>
            <a:off x="1782762" y="4418013"/>
            <a:ext cx="215900" cy="2159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12303" name="Line 16"/>
          <p:cNvSpPr>
            <a:spLocks noChangeShapeType="1"/>
          </p:cNvSpPr>
          <p:nvPr/>
        </p:nvSpPr>
        <p:spPr bwMode="auto">
          <a:xfrm>
            <a:off x="1998663" y="4562475"/>
            <a:ext cx="1008063" cy="306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304" name="Rectangle 18"/>
          <p:cNvSpPr>
            <a:spLocks noChangeArrowheads="1"/>
          </p:cNvSpPr>
          <p:nvPr/>
        </p:nvSpPr>
        <p:spPr bwMode="auto">
          <a:xfrm>
            <a:off x="3006726" y="4778376"/>
            <a:ext cx="71437" cy="14287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12305" name="Text Box 21"/>
          <p:cNvSpPr txBox="1">
            <a:spLocks noChangeArrowheads="1"/>
          </p:cNvSpPr>
          <p:nvPr/>
        </p:nvSpPr>
        <p:spPr bwMode="auto">
          <a:xfrm>
            <a:off x="3006726" y="4705350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panose="020B0604020202020204" pitchFamily="34" charset="0"/>
              </a:rPr>
              <a:t>GPS receiver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panose="020B0604020202020204" pitchFamily="34" charset="0"/>
              </a:rPr>
              <a:t>on the ground</a:t>
            </a:r>
          </a:p>
        </p:txBody>
      </p:sp>
      <p:sp>
        <p:nvSpPr>
          <p:cNvPr id="12306" name="Text Box 22"/>
          <p:cNvSpPr txBox="1">
            <a:spLocks noChangeArrowheads="1"/>
          </p:cNvSpPr>
          <p:nvPr/>
        </p:nvSpPr>
        <p:spPr bwMode="auto">
          <a:xfrm>
            <a:off x="7643345" y="1917750"/>
            <a:ext cx="22463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GPS Receiver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placed on satellite in Low Earth Orbit (LEO)</a:t>
            </a:r>
          </a:p>
        </p:txBody>
      </p:sp>
      <p:sp>
        <p:nvSpPr>
          <p:cNvPr id="12307" name="Oval 19"/>
          <p:cNvSpPr>
            <a:spLocks noChangeArrowheads="1"/>
          </p:cNvSpPr>
          <p:nvPr/>
        </p:nvSpPr>
        <p:spPr bwMode="auto">
          <a:xfrm>
            <a:off x="7894637" y="4557714"/>
            <a:ext cx="1511300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cxnSp>
        <p:nvCxnSpPr>
          <p:cNvPr id="12310" name="Straight Arrow Connector 5"/>
          <p:cNvCxnSpPr>
            <a:cxnSpLocks noChangeShapeType="1"/>
            <a:endCxn id="12307" idx="0"/>
          </p:cNvCxnSpPr>
          <p:nvPr/>
        </p:nvCxnSpPr>
        <p:spPr bwMode="auto">
          <a:xfrm>
            <a:off x="7616825" y="4303713"/>
            <a:ext cx="1033462" cy="254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11" name="Straight Arrow Connector 7"/>
          <p:cNvCxnSpPr>
            <a:cxnSpLocks noChangeShapeType="1"/>
            <a:stCxn id="12307" idx="0"/>
          </p:cNvCxnSpPr>
          <p:nvPr/>
        </p:nvCxnSpPr>
        <p:spPr bwMode="auto">
          <a:xfrm flipV="1">
            <a:off x="8650287" y="4384675"/>
            <a:ext cx="654050" cy="1730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12" name="TextBox 8"/>
          <p:cNvSpPr txBox="1">
            <a:spLocks noChangeArrowheads="1"/>
          </p:cNvSpPr>
          <p:nvPr/>
        </p:nvSpPr>
        <p:spPr bwMode="auto">
          <a:xfrm>
            <a:off x="6813549" y="3472891"/>
            <a:ext cx="45913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b="1" dirty="0">
                <a:latin typeface="Arial" panose="020B0604020202020204" pitchFamily="34" charset="0"/>
              </a:rPr>
              <a:t>Wind speed information from reflected signal (“GNSS-reflectometry”)</a:t>
            </a:r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7428638" y="4214813"/>
            <a:ext cx="215900" cy="2159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9304337" y="4276725"/>
            <a:ext cx="215900" cy="2159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4857" y="3636422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altLang="en-US" b="1" dirty="0"/>
              <a:t>Ground-based GPS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b="1" dirty="0"/>
              <a:t>(Column integrated water vapour)</a:t>
            </a:r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>
          <a:xfrm>
            <a:off x="4088336" y="2086482"/>
            <a:ext cx="82539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1289051" y="4585482"/>
            <a:ext cx="720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GPS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6909203" y="4405312"/>
            <a:ext cx="720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GPS</a:t>
            </a: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9469437" y="4406644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LEO</a:t>
            </a:r>
          </a:p>
        </p:txBody>
      </p:sp>
    </p:spTree>
    <p:extLst>
      <p:ext uri="{BB962C8B-B14F-4D97-AF65-F5344CB8AC3E}">
        <p14:creationId xmlns:p14="http://schemas.microsoft.com/office/powerpoint/2010/main" val="2025326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7"/>
          <p:cNvSpPr>
            <a:spLocks noChangeArrowheads="1"/>
          </p:cNvSpPr>
          <p:nvPr/>
        </p:nvSpPr>
        <p:spPr bwMode="auto">
          <a:xfrm>
            <a:off x="2057400" y="1746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chemeClr val="tx2"/>
                </a:solidFill>
              </a:rPr>
              <a:t>The basic GPS-RO physics – </a:t>
            </a:r>
            <a:r>
              <a:rPr lang="en-GB" altLang="en-US" sz="2800" b="1" dirty="0" err="1">
                <a:solidFill>
                  <a:schemeClr val="tx2"/>
                </a:solidFill>
              </a:rPr>
              <a:t>Snel’s</a:t>
            </a:r>
            <a:r>
              <a:rPr lang="en-GB" altLang="en-US" sz="2800" b="1" dirty="0">
                <a:solidFill>
                  <a:schemeClr val="tx2"/>
                </a:solidFill>
              </a:rPr>
              <a:t> Law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1200" b="1" dirty="0">
              <a:solidFill>
                <a:schemeClr val="tx2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chemeClr val="tx2"/>
                </a:solidFill>
              </a:rPr>
              <a:t>(Not “</a:t>
            </a:r>
            <a:r>
              <a:rPr lang="en-GB" altLang="en-US" sz="1200" b="1" u="sng" dirty="0">
                <a:solidFill>
                  <a:schemeClr val="tx2"/>
                </a:solidFill>
              </a:rPr>
              <a:t>Snell</a:t>
            </a:r>
            <a:r>
              <a:rPr lang="en-GB" altLang="en-US" sz="1200" b="1" dirty="0">
                <a:solidFill>
                  <a:schemeClr val="tx2"/>
                </a:solidFill>
              </a:rPr>
              <a:t>”, Peter Janssen</a:t>
            </a:r>
            <a:r>
              <a:rPr lang="en-GB" altLang="en-US" sz="1200" b="1" u="sng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3315" name="Rectangle 18"/>
          <p:cNvSpPr>
            <a:spLocks noChangeArrowheads="1"/>
          </p:cNvSpPr>
          <p:nvPr/>
        </p:nvSpPr>
        <p:spPr bwMode="auto">
          <a:xfrm>
            <a:off x="2206625" y="1171576"/>
            <a:ext cx="7931150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en-US" sz="1800" b="1" dirty="0">
                <a:solidFill>
                  <a:srgbClr val="000000"/>
                </a:solidFill>
              </a:rPr>
              <a:t>Refractive index</a:t>
            </a:r>
            <a:r>
              <a:rPr lang="en-GB" altLang="en-US" sz="1800" dirty="0">
                <a:solidFill>
                  <a:srgbClr val="000000"/>
                </a:solidFill>
              </a:rPr>
              <a:t>: Speed of an electromagnetic wave in a vacuum divided by the speed through a medium.</a:t>
            </a:r>
          </a:p>
          <a:p>
            <a:pPr>
              <a:lnSpc>
                <a:spcPct val="90000"/>
              </a:lnSpc>
            </a:pPr>
            <a:endParaRPr lang="en-GB" altLang="en-US" sz="18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en-GB" altLang="en-US" sz="18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en-GB" altLang="en-US" sz="18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GB" altLang="en-US" sz="1800" dirty="0" err="1">
                <a:solidFill>
                  <a:srgbClr val="000000"/>
                </a:solidFill>
              </a:rPr>
              <a:t>Snel’s</a:t>
            </a:r>
            <a:r>
              <a:rPr lang="en-GB" altLang="en-US" sz="1800" dirty="0">
                <a:solidFill>
                  <a:srgbClr val="000000"/>
                </a:solidFill>
              </a:rPr>
              <a:t> Law of refraction – bending occurs when refractive index changes. In the atmosphere the refractive index varies continuously.</a:t>
            </a:r>
          </a:p>
          <a:p>
            <a:pPr>
              <a:lnSpc>
                <a:spcPct val="90000"/>
              </a:lnSpc>
            </a:pPr>
            <a:endParaRPr lang="en-GB" altLang="en-US" sz="1800" dirty="0">
              <a:solidFill>
                <a:srgbClr val="000000"/>
              </a:solidFill>
            </a:endParaRPr>
          </a:p>
        </p:txBody>
      </p:sp>
      <p:graphicFrame>
        <p:nvGraphicFramePr>
          <p:cNvPr id="13317" name="Object 25"/>
          <p:cNvGraphicFramePr>
            <a:graphicFrameLocks noChangeAspect="1"/>
          </p:cNvGraphicFramePr>
          <p:nvPr/>
        </p:nvGraphicFramePr>
        <p:xfrm>
          <a:off x="4870450" y="3429000"/>
          <a:ext cx="251936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8" name="Equation" r:id="rId4" imgW="1066337" imgH="215806" progId="Equation.3">
                  <p:embed/>
                </p:oleObj>
              </mc:Choice>
              <mc:Fallback>
                <p:oleObj name="Equation" r:id="rId4" imgW="1066337" imgH="215806" progId="Equation.3">
                  <p:embed/>
                  <p:pic>
                    <p:nvPicPr>
                      <p:cNvPr id="13317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0450" y="3429000"/>
                        <a:ext cx="2519362" cy="5095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Rectangle 33"/>
          <p:cNvSpPr>
            <a:spLocks noChangeArrowheads="1"/>
          </p:cNvSpPr>
          <p:nvPr/>
        </p:nvSpPr>
        <p:spPr bwMode="auto">
          <a:xfrm>
            <a:off x="4654551" y="5157789"/>
            <a:ext cx="2879725" cy="93503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9" name="Line 34"/>
          <p:cNvSpPr>
            <a:spLocks noChangeShapeType="1"/>
          </p:cNvSpPr>
          <p:nvPr/>
        </p:nvSpPr>
        <p:spPr bwMode="auto">
          <a:xfrm flipV="1">
            <a:off x="6094412" y="4005263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0" name="Line 35"/>
          <p:cNvSpPr>
            <a:spLocks noChangeShapeType="1"/>
          </p:cNvSpPr>
          <p:nvPr/>
        </p:nvSpPr>
        <p:spPr bwMode="auto">
          <a:xfrm>
            <a:off x="5157788" y="4076700"/>
            <a:ext cx="936625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1" name="Line 36"/>
          <p:cNvSpPr>
            <a:spLocks noChangeShapeType="1"/>
          </p:cNvSpPr>
          <p:nvPr/>
        </p:nvSpPr>
        <p:spPr bwMode="auto">
          <a:xfrm>
            <a:off x="6094413" y="5157789"/>
            <a:ext cx="360363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13322" name="Object 37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870451" y="4437063"/>
          <a:ext cx="2952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9" name="Equation" r:id="rId6" imgW="152268" imgH="215713" progId="Equation.3">
                  <p:embed/>
                </p:oleObj>
              </mc:Choice>
              <mc:Fallback>
                <p:oleObj name="Equation" r:id="rId6" imgW="152268" imgH="215713" progId="Equation.3">
                  <p:embed/>
                  <p:pic>
                    <p:nvPicPr>
                      <p:cNvPr id="13322" name="Object 3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0451" y="4437063"/>
                        <a:ext cx="29527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3" name="Object 4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799013" y="5373688"/>
          <a:ext cx="8858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0" name="Equation" r:id="rId8" imgW="444114" imgH="215713" progId="Equation.3">
                  <p:embed/>
                </p:oleObj>
              </mc:Choice>
              <mc:Fallback>
                <p:oleObj name="Equation" r:id="rId8" imgW="444114" imgH="215713" progId="Equation.3">
                  <p:embed/>
                  <p:pic>
                    <p:nvPicPr>
                      <p:cNvPr id="13323" name="Object 4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9013" y="5373688"/>
                        <a:ext cx="885825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4" name="Object 4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878512" y="4581525"/>
          <a:ext cx="2286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1" name="Equation" r:id="rId10" imgW="114151" imgH="215619" progId="Equation.3">
                  <p:embed/>
                </p:oleObj>
              </mc:Choice>
              <mc:Fallback>
                <p:oleObj name="Equation" r:id="rId10" imgW="114151" imgH="215619" progId="Equation.3">
                  <p:embed/>
                  <p:pic>
                    <p:nvPicPr>
                      <p:cNvPr id="13324" name="Object 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8512" y="4581525"/>
                        <a:ext cx="2286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5" name="Object 48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6094412" y="5516564"/>
          <a:ext cx="255588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2" name="Equation" r:id="rId12" imgW="126780" imgH="215526" progId="Equation.3">
                  <p:embed/>
                </p:oleObj>
              </mc:Choice>
              <mc:Fallback>
                <p:oleObj name="Equation" r:id="rId12" imgW="126780" imgH="215526" progId="Equation.3">
                  <p:embed/>
                  <p:pic>
                    <p:nvPicPr>
                      <p:cNvPr id="13325" name="Object 4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4412" y="5516564"/>
                        <a:ext cx="255588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5604593" y="1782762"/>
          <a:ext cx="745407" cy="770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3" name="Equation" r:id="rId14" imgW="380880" imgH="393480" progId="Equation.DSMT4">
                  <p:embed/>
                </p:oleObj>
              </mc:Choice>
              <mc:Fallback>
                <p:oleObj name="Equation" r:id="rId14" imgW="380880" imgH="393480" progId="Equation.DSMT4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604593" y="1782762"/>
                        <a:ext cx="745407" cy="770254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8679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7"/>
          <p:cNvSpPr>
            <a:spLocks noChangeArrowheads="1"/>
          </p:cNvSpPr>
          <p:nvPr/>
        </p:nvSpPr>
        <p:spPr bwMode="auto">
          <a:xfrm>
            <a:off x="2057400" y="1746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chemeClr val="tx2"/>
                </a:solidFill>
              </a:rPr>
              <a:t>The basic GPS-RO physics – </a:t>
            </a:r>
            <a:r>
              <a:rPr lang="en-GB" altLang="en-US" sz="2800" b="1" dirty="0" err="1">
                <a:solidFill>
                  <a:schemeClr val="tx2"/>
                </a:solidFill>
              </a:rPr>
              <a:t>Snel’s</a:t>
            </a:r>
            <a:r>
              <a:rPr lang="en-GB" altLang="en-US" sz="2800" b="1" dirty="0">
                <a:solidFill>
                  <a:schemeClr val="tx2"/>
                </a:solidFill>
              </a:rPr>
              <a:t> Law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1200" b="1" dirty="0">
              <a:solidFill>
                <a:schemeClr val="tx2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chemeClr val="tx2"/>
                </a:solidFill>
              </a:rPr>
              <a:t>(Not “</a:t>
            </a:r>
            <a:r>
              <a:rPr lang="en-GB" altLang="en-US" sz="1200" b="1" u="sng" dirty="0">
                <a:solidFill>
                  <a:schemeClr val="tx2"/>
                </a:solidFill>
              </a:rPr>
              <a:t>Snell</a:t>
            </a:r>
            <a:r>
              <a:rPr lang="en-GB" altLang="en-US" sz="1200" b="1" dirty="0">
                <a:solidFill>
                  <a:schemeClr val="tx2"/>
                </a:solidFill>
              </a:rPr>
              <a:t>”, Peter Janssen</a:t>
            </a:r>
            <a:r>
              <a:rPr lang="en-GB" altLang="en-US" sz="1200" b="1" u="sng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3315" name="Rectangle 18"/>
          <p:cNvSpPr>
            <a:spLocks noChangeArrowheads="1"/>
          </p:cNvSpPr>
          <p:nvPr/>
        </p:nvSpPr>
        <p:spPr bwMode="auto">
          <a:xfrm>
            <a:off x="2206625" y="1171576"/>
            <a:ext cx="7931150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en-US" sz="1800" b="1" dirty="0">
                <a:solidFill>
                  <a:srgbClr val="000000"/>
                </a:solidFill>
              </a:rPr>
              <a:t>Refractive index</a:t>
            </a:r>
            <a:r>
              <a:rPr lang="en-GB" altLang="en-US" sz="1800" dirty="0">
                <a:solidFill>
                  <a:srgbClr val="000000"/>
                </a:solidFill>
              </a:rPr>
              <a:t>: Speed of an electromagnetic wave in a vacuum divided by the speed through a medium.</a:t>
            </a:r>
          </a:p>
          <a:p>
            <a:pPr>
              <a:lnSpc>
                <a:spcPct val="90000"/>
              </a:lnSpc>
            </a:pPr>
            <a:endParaRPr lang="en-GB" altLang="en-US" sz="18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en-GB" altLang="en-US" sz="18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en-GB" altLang="en-US" sz="18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GB" altLang="en-US" sz="1800" dirty="0" err="1">
                <a:solidFill>
                  <a:srgbClr val="000000"/>
                </a:solidFill>
              </a:rPr>
              <a:t>Snel’s</a:t>
            </a:r>
            <a:r>
              <a:rPr lang="en-GB" altLang="en-US" sz="1800" dirty="0">
                <a:solidFill>
                  <a:srgbClr val="000000"/>
                </a:solidFill>
              </a:rPr>
              <a:t> Law of refraction – bending occurs when refractive index changes. In the atmosphere the refractive index varies continuously.</a:t>
            </a:r>
          </a:p>
          <a:p>
            <a:pPr>
              <a:lnSpc>
                <a:spcPct val="90000"/>
              </a:lnSpc>
            </a:pPr>
            <a:endParaRPr lang="en-GB" altLang="en-US" sz="1800" dirty="0">
              <a:solidFill>
                <a:srgbClr val="000000"/>
              </a:solidFill>
            </a:endParaRPr>
          </a:p>
        </p:txBody>
      </p:sp>
      <p:graphicFrame>
        <p:nvGraphicFramePr>
          <p:cNvPr id="13317" name="Object 25"/>
          <p:cNvGraphicFramePr>
            <a:graphicFrameLocks noChangeAspect="1"/>
          </p:cNvGraphicFramePr>
          <p:nvPr/>
        </p:nvGraphicFramePr>
        <p:xfrm>
          <a:off x="4870450" y="3429000"/>
          <a:ext cx="251936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2" name="Equation" r:id="rId4" imgW="1066337" imgH="215806" progId="Equation.3">
                  <p:embed/>
                </p:oleObj>
              </mc:Choice>
              <mc:Fallback>
                <p:oleObj name="Equation" r:id="rId4" imgW="1066337" imgH="215806" progId="Equation.3">
                  <p:embed/>
                  <p:pic>
                    <p:nvPicPr>
                      <p:cNvPr id="13317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0450" y="3429000"/>
                        <a:ext cx="2519362" cy="5095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Rectangle 33"/>
          <p:cNvSpPr>
            <a:spLocks noChangeArrowheads="1"/>
          </p:cNvSpPr>
          <p:nvPr/>
        </p:nvSpPr>
        <p:spPr bwMode="auto">
          <a:xfrm>
            <a:off x="4654551" y="5157789"/>
            <a:ext cx="2879725" cy="93503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9" name="Line 34"/>
          <p:cNvSpPr>
            <a:spLocks noChangeShapeType="1"/>
          </p:cNvSpPr>
          <p:nvPr/>
        </p:nvSpPr>
        <p:spPr bwMode="auto">
          <a:xfrm flipV="1">
            <a:off x="6094412" y="4005263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0" name="Line 35"/>
          <p:cNvSpPr>
            <a:spLocks noChangeShapeType="1"/>
          </p:cNvSpPr>
          <p:nvPr/>
        </p:nvSpPr>
        <p:spPr bwMode="auto">
          <a:xfrm>
            <a:off x="5157788" y="4076700"/>
            <a:ext cx="936625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1" name="Line 36"/>
          <p:cNvSpPr>
            <a:spLocks noChangeShapeType="1"/>
          </p:cNvSpPr>
          <p:nvPr/>
        </p:nvSpPr>
        <p:spPr bwMode="auto">
          <a:xfrm>
            <a:off x="6094413" y="5157789"/>
            <a:ext cx="360363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13322" name="Object 37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870451" y="4437063"/>
          <a:ext cx="2952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3" name="Equation" r:id="rId6" imgW="152268" imgH="215713" progId="Equation.3">
                  <p:embed/>
                </p:oleObj>
              </mc:Choice>
              <mc:Fallback>
                <p:oleObj name="Equation" r:id="rId6" imgW="152268" imgH="215713" progId="Equation.3">
                  <p:embed/>
                  <p:pic>
                    <p:nvPicPr>
                      <p:cNvPr id="13322" name="Object 3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0451" y="4437063"/>
                        <a:ext cx="29527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3" name="Object 4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799013" y="5373688"/>
          <a:ext cx="8858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4" name="Equation" r:id="rId8" imgW="444114" imgH="215713" progId="Equation.3">
                  <p:embed/>
                </p:oleObj>
              </mc:Choice>
              <mc:Fallback>
                <p:oleObj name="Equation" r:id="rId8" imgW="444114" imgH="215713" progId="Equation.3">
                  <p:embed/>
                  <p:pic>
                    <p:nvPicPr>
                      <p:cNvPr id="13323" name="Object 4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9013" y="5373688"/>
                        <a:ext cx="885825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4" name="Object 4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878512" y="4581525"/>
          <a:ext cx="2286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5" name="Equation" r:id="rId10" imgW="114151" imgH="215619" progId="Equation.3">
                  <p:embed/>
                </p:oleObj>
              </mc:Choice>
              <mc:Fallback>
                <p:oleObj name="Equation" r:id="rId10" imgW="114151" imgH="215619" progId="Equation.3">
                  <p:embed/>
                  <p:pic>
                    <p:nvPicPr>
                      <p:cNvPr id="13324" name="Object 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8512" y="4581525"/>
                        <a:ext cx="2286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5" name="Object 48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6094412" y="5516564"/>
          <a:ext cx="255588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6" name="Equation" r:id="rId12" imgW="126780" imgH="215526" progId="Equation.3">
                  <p:embed/>
                </p:oleObj>
              </mc:Choice>
              <mc:Fallback>
                <p:oleObj name="Equation" r:id="rId12" imgW="126780" imgH="215526" progId="Equation.3">
                  <p:embed/>
                  <p:pic>
                    <p:nvPicPr>
                      <p:cNvPr id="13325" name="Object 4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4412" y="5516564"/>
                        <a:ext cx="255588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5604593" y="1782762"/>
          <a:ext cx="745407" cy="770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7" name="Equation" r:id="rId14" imgW="380880" imgH="393480" progId="Equation.DSMT4">
                  <p:embed/>
                </p:oleObj>
              </mc:Choice>
              <mc:Fallback>
                <p:oleObj name="Equation" r:id="rId14" imgW="380880" imgH="393480" progId="Equation.DSMT4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604593" y="1782762"/>
                        <a:ext cx="745407" cy="770254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96533" y="2487417"/>
            <a:ext cx="9084286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b="1" dirty="0"/>
              <a:t>In the atmosphere, the refractive index varies smoothly, though sharp gradients can occur.</a:t>
            </a:r>
          </a:p>
        </p:txBody>
      </p:sp>
    </p:spTree>
    <p:extLst>
      <p:ext uri="{BB962C8B-B14F-4D97-AF65-F5344CB8AC3E}">
        <p14:creationId xmlns:p14="http://schemas.microsoft.com/office/powerpoint/2010/main" val="899450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2800" b="1" dirty="0"/>
              <a:t>Radio Occultation: Some Background (1)</a:t>
            </a:r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1833557" y="1168397"/>
            <a:ext cx="8229600" cy="44958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  <a:defRPr/>
            </a:pPr>
            <a:r>
              <a:rPr lang="en-GB" altLang="en-US" sz="2000" dirty="0">
                <a:solidFill>
                  <a:schemeClr val="tx1"/>
                </a:solidFill>
              </a:rPr>
              <a:t>Radio occultation (RO) measurements have been used by to study planetary atmospheres (</a:t>
            </a:r>
            <a:r>
              <a:rPr lang="en-GB" altLang="en-US" sz="2000" b="1" dirty="0">
                <a:solidFill>
                  <a:schemeClr val="tx1"/>
                </a:solidFill>
              </a:rPr>
              <a:t>Mars, Venus</a:t>
            </a:r>
            <a:r>
              <a:rPr lang="en-GB" altLang="en-US" sz="2000" dirty="0">
                <a:solidFill>
                  <a:schemeClr val="tx1"/>
                </a:solidFill>
              </a:rPr>
              <a:t>) since the 1960s. It is an </a:t>
            </a:r>
            <a:r>
              <a:rPr lang="en-GB" altLang="en-US" sz="2000" b="1" u="sng" dirty="0">
                <a:solidFill>
                  <a:schemeClr val="tx1"/>
                </a:solidFill>
              </a:rPr>
              <a:t>active technique</a:t>
            </a:r>
            <a:r>
              <a:rPr lang="en-GB" altLang="en-US" sz="2000" dirty="0">
                <a:solidFill>
                  <a:schemeClr val="tx1"/>
                </a:solidFill>
              </a:rPr>
              <a:t>. The paths of radio signals are </a:t>
            </a:r>
            <a:r>
              <a:rPr lang="en-GB" altLang="en-US" sz="2000" b="1" dirty="0">
                <a:solidFill>
                  <a:srgbClr val="C00000"/>
                </a:solidFill>
              </a:rPr>
              <a:t>bent by refractive index gradients</a:t>
            </a:r>
            <a:r>
              <a:rPr lang="en-GB" altLang="en-US" sz="2000" dirty="0">
                <a:solidFill>
                  <a:schemeClr val="tx1"/>
                </a:solidFill>
              </a:rPr>
              <a:t> in the atmosphere/ionosphere. </a:t>
            </a:r>
            <a:endParaRPr lang="en-GB" altLang="en-US" sz="2000" dirty="0">
              <a:solidFill>
                <a:schemeClr val="tx2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tx2"/>
              </a:solidFill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1" y="2527300"/>
            <a:ext cx="6638925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341" name="Straight Connector 5"/>
          <p:cNvCxnSpPr>
            <a:cxnSpLocks noChangeShapeType="1"/>
          </p:cNvCxnSpPr>
          <p:nvPr/>
        </p:nvCxnSpPr>
        <p:spPr bwMode="auto">
          <a:xfrm>
            <a:off x="4725987" y="4365625"/>
            <a:ext cx="34559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42" name="Straight Connector 7"/>
          <p:cNvCxnSpPr>
            <a:cxnSpLocks noChangeShapeType="1"/>
          </p:cNvCxnSpPr>
          <p:nvPr/>
        </p:nvCxnSpPr>
        <p:spPr bwMode="auto">
          <a:xfrm>
            <a:off x="1846263" y="4581525"/>
            <a:ext cx="54006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34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6" y="2300288"/>
            <a:ext cx="3020249" cy="349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Box 9"/>
          <p:cNvSpPr txBox="1">
            <a:spLocks noChangeArrowheads="1"/>
          </p:cNvSpPr>
          <p:nvPr/>
        </p:nvSpPr>
        <p:spPr bwMode="auto">
          <a:xfrm>
            <a:off x="8143875" y="2398709"/>
            <a:ext cx="1403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dirty="0" err="1">
                <a:latin typeface="Arial" panose="020B0604020202020204" pitchFamily="34" charset="0"/>
              </a:rPr>
              <a:t>Fjeldbo</a:t>
            </a:r>
            <a:r>
              <a:rPr lang="en-GB" altLang="en-US" sz="1200" dirty="0">
                <a:latin typeface="Arial" panose="020B0604020202020204" pitchFamily="34" charset="0"/>
              </a:rPr>
              <a:t> et al 1970</a:t>
            </a:r>
          </a:p>
        </p:txBody>
      </p:sp>
      <p:cxnSp>
        <p:nvCxnSpPr>
          <p:cNvPr id="14345" name="Straight Arrow Connector 11"/>
          <p:cNvCxnSpPr>
            <a:cxnSpLocks noChangeShapeType="1"/>
          </p:cNvCxnSpPr>
          <p:nvPr/>
        </p:nvCxnSpPr>
        <p:spPr bwMode="auto">
          <a:xfrm flipV="1">
            <a:off x="2781301" y="5157788"/>
            <a:ext cx="433387" cy="431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27"/>
          <p:cNvSpPr txBox="1">
            <a:spLocks noChangeArrowheads="1"/>
          </p:cNvSpPr>
          <p:nvPr/>
        </p:nvSpPr>
        <p:spPr>
          <a:xfrm>
            <a:off x="1846263" y="5682453"/>
            <a:ext cx="8229600" cy="53975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GB" altLang="en-US" sz="2000" b="1" i="1" dirty="0" err="1">
                <a:solidFill>
                  <a:schemeClr val="tx2"/>
                </a:solidFill>
              </a:rPr>
              <a:t>Kliore</a:t>
            </a:r>
            <a:r>
              <a:rPr lang="en-GB" altLang="en-US" sz="2000" b="1" i="1" dirty="0">
                <a:solidFill>
                  <a:schemeClr val="tx2"/>
                </a:solidFill>
              </a:rPr>
              <a:t> et al </a:t>
            </a:r>
            <a:r>
              <a:rPr lang="en-GB" altLang="en-US" sz="2000" b="1" dirty="0">
                <a:solidFill>
                  <a:schemeClr val="tx2"/>
                </a:solidFill>
              </a:rPr>
              <a:t>Science, </a:t>
            </a:r>
            <a:r>
              <a:rPr lang="en-GB" altLang="en-US" sz="2000" b="1" u="sng" dirty="0">
                <a:solidFill>
                  <a:schemeClr val="tx2"/>
                </a:solidFill>
              </a:rPr>
              <a:t>1965</a:t>
            </a:r>
            <a:r>
              <a:rPr lang="en-GB" altLang="en-US" sz="2000" b="1" dirty="0">
                <a:solidFill>
                  <a:schemeClr val="tx2"/>
                </a:solidFill>
              </a:rPr>
              <a:t>, Vol. 149, No. 3689, pp. 1243-1248 </a:t>
            </a:r>
          </a:p>
          <a:p>
            <a:pPr marL="0" indent="0">
              <a:buFont typeface="Arial"/>
              <a:buNone/>
              <a:defRPr/>
            </a:pPr>
            <a:endParaRPr lang="en-GB" altLang="en-US" sz="2000" dirty="0">
              <a:solidFill>
                <a:schemeClr val="tx2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154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2800" b="1" dirty="0"/>
              <a:t>Radio Occultation: Some Background (2)</a:t>
            </a:r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1118100" y="879476"/>
            <a:ext cx="10029600" cy="44958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  <a:defRPr/>
            </a:pPr>
            <a:r>
              <a:rPr lang="en-GB" altLang="en-US" sz="2000" dirty="0">
                <a:solidFill>
                  <a:schemeClr val="tx1"/>
                </a:solidFill>
              </a:rPr>
              <a:t>The use of RO measurements in the Earth’s atmosphere was originally proposed in </a:t>
            </a:r>
            <a:r>
              <a:rPr lang="en-GB" altLang="en-US" sz="2000" b="1" dirty="0">
                <a:solidFill>
                  <a:schemeClr val="tx1"/>
                </a:solidFill>
              </a:rPr>
              <a:t>1969</a:t>
            </a:r>
            <a:r>
              <a:rPr lang="en-GB" altLang="en-US" sz="2000" dirty="0">
                <a:solidFill>
                  <a:schemeClr val="tx1"/>
                </a:solidFill>
              </a:rPr>
              <a:t> </a:t>
            </a:r>
            <a:r>
              <a:rPr lang="en-GB" altLang="en-US" sz="2000" b="1" dirty="0">
                <a:solidFill>
                  <a:schemeClr val="tx1"/>
                </a:solidFill>
              </a:rPr>
              <a:t> (Proceedings of the IEEE, vol. 57, no. 4, pp. 458-467, </a:t>
            </a:r>
            <a:r>
              <a:rPr lang="en-GB" altLang="en-US" sz="2000" b="1" i="1" u="sng" dirty="0">
                <a:solidFill>
                  <a:srgbClr val="C00000"/>
                </a:solidFill>
              </a:rPr>
              <a:t>1969!</a:t>
            </a:r>
            <a:r>
              <a:rPr lang="en-GB" altLang="en-US" sz="2000" b="1" dirty="0">
                <a:solidFill>
                  <a:schemeClr val="tx1"/>
                </a:solidFill>
              </a:rPr>
              <a:t>)</a:t>
            </a:r>
            <a:endParaRPr lang="en-GB" altLang="en-US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en-GB" altLang="en-US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tx1"/>
              </a:solidFill>
            </a:endParaRPr>
          </a:p>
        </p:txBody>
      </p:sp>
      <p:pic>
        <p:nvPicPr>
          <p:cNvPr id="1536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425" y="1687498"/>
            <a:ext cx="6515100" cy="163988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8"/>
          <a:stretch/>
        </p:blipFill>
        <p:spPr bwMode="auto">
          <a:xfrm>
            <a:off x="3557588" y="3517648"/>
            <a:ext cx="4518023" cy="333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755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2800" b="1" dirty="0"/>
              <a:t>Radio Occultation: Some Background (3)</a:t>
            </a:r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1979613" y="982664"/>
            <a:ext cx="9396143" cy="518318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2400" dirty="0">
                <a:solidFill>
                  <a:schemeClr val="tx1"/>
                </a:solidFill>
              </a:rPr>
              <a:t>The ideas outlined in 1969 seem to have got lost. Probably because the costs looked prohibitive.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2400" dirty="0">
                <a:solidFill>
                  <a:schemeClr val="tx1"/>
                </a:solidFill>
              </a:rPr>
              <a:t>… but then the GPS constellation was launched in the 1980s. 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2400" dirty="0">
                <a:solidFill>
                  <a:schemeClr val="tx1"/>
                </a:solidFill>
              </a:rPr>
              <a:t>Use of </a:t>
            </a:r>
            <a:r>
              <a:rPr lang="en-GB" altLang="en-US" sz="2400" b="1" dirty="0">
                <a:solidFill>
                  <a:schemeClr val="tx1"/>
                </a:solidFill>
              </a:rPr>
              <a:t>GPS</a:t>
            </a:r>
            <a:r>
              <a:rPr lang="en-GB" altLang="en-US" sz="2400" dirty="0">
                <a:solidFill>
                  <a:schemeClr val="tx1"/>
                </a:solidFill>
              </a:rPr>
              <a:t> signals for RO discussed at the Jet Propulsion Laboratory (JPL) in late 1980s (e.g. Tom </a:t>
            </a:r>
            <a:r>
              <a:rPr lang="en-GB" altLang="en-US" sz="2400" dirty="0" err="1">
                <a:solidFill>
                  <a:schemeClr val="tx1"/>
                </a:solidFill>
              </a:rPr>
              <a:t>Yunck</a:t>
            </a:r>
            <a:r>
              <a:rPr lang="en-GB" altLang="en-US" sz="2400" dirty="0">
                <a:solidFill>
                  <a:schemeClr val="tx1"/>
                </a:solidFill>
              </a:rPr>
              <a:t>). 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2400" dirty="0">
                <a:solidFill>
                  <a:schemeClr val="tx1"/>
                </a:solidFill>
              </a:rPr>
              <a:t>In </a:t>
            </a:r>
            <a:r>
              <a:rPr lang="en-GB" altLang="en-US" sz="2400" b="1" dirty="0">
                <a:solidFill>
                  <a:schemeClr val="tx1"/>
                </a:solidFill>
              </a:rPr>
              <a:t>1996</a:t>
            </a:r>
            <a:r>
              <a:rPr lang="en-GB" altLang="en-US" sz="2400" dirty="0">
                <a:solidFill>
                  <a:schemeClr val="tx1"/>
                </a:solidFill>
              </a:rPr>
              <a:t> the proof of concept atmospheric RO experiment, “GPS/MET”, – </a:t>
            </a:r>
            <a:r>
              <a:rPr lang="en-GB" altLang="en-US" sz="2400" dirty="0">
                <a:solidFill>
                  <a:schemeClr val="tx2"/>
                </a:solidFill>
              </a:rPr>
              <a:t>funded by the US NSF</a:t>
            </a:r>
            <a:r>
              <a:rPr lang="en-GB" altLang="en-US" sz="2400" dirty="0">
                <a:solidFill>
                  <a:schemeClr val="tx1"/>
                </a:solidFill>
              </a:rPr>
              <a:t> – demonstrated useful temperature information could be derived from the GPS-RO measurements.   (There are plans to use this in reanalysis – tests show an improved fit to radiosonde temperatures).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10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365" y="223137"/>
            <a:ext cx="10450420" cy="66348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4882896"/>
            <a:ext cx="452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Photos by Cosmonaut Oleg </a:t>
            </a:r>
            <a:r>
              <a:rPr lang="en-GB" dirty="0" err="1">
                <a:solidFill>
                  <a:schemeClr val="bg1"/>
                </a:solidFill>
              </a:rPr>
              <a:t>Artemyev</a:t>
            </a:r>
            <a:r>
              <a:rPr lang="en-GB" dirty="0">
                <a:solidFill>
                  <a:schemeClr val="bg1"/>
                </a:solidFill>
              </a:rPr>
              <a:t>. Taken from the International Space Station in 2014.</a:t>
            </a:r>
          </a:p>
        </p:txBody>
      </p:sp>
    </p:spTree>
    <p:extLst>
      <p:ext uri="{BB962C8B-B14F-4D97-AF65-F5344CB8AC3E}">
        <p14:creationId xmlns:p14="http://schemas.microsoft.com/office/powerpoint/2010/main" val="7760644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3200" b="1" u="sng" dirty="0">
                <a:solidFill>
                  <a:schemeClr val="tx2"/>
                </a:solidFill>
              </a:rPr>
              <a:t>GPS</a:t>
            </a:r>
            <a:r>
              <a:rPr lang="en-GB" altLang="en-US" sz="3200" b="1" dirty="0">
                <a:solidFill>
                  <a:schemeClr val="tx2"/>
                </a:solidFill>
              </a:rPr>
              <a:t>-RO: Basic idea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062161" y="1314079"/>
            <a:ext cx="8719719" cy="553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The GPS satellites are primarily a tool for positioning and navigation </a:t>
            </a:r>
            <a:r>
              <a:rPr lang="en-GB" altLang="en-US" dirty="0"/>
              <a:t>These satellites emit </a:t>
            </a:r>
            <a:r>
              <a:rPr lang="en-GB" altLang="en-US" b="1" dirty="0"/>
              <a:t>radio signals</a:t>
            </a:r>
            <a:r>
              <a:rPr lang="en-GB" altLang="en-US" dirty="0"/>
              <a:t> at L1= 1.57542 GHz  and L2=1.2276GHz  (~20 cm wavelength). 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/>
              <a:t>As it passes through a limb of the atmosphere, the GPS signal velocity is modified in the ionosphere and neutral atmosphere because the refractive index is not unity, </a:t>
            </a:r>
            <a:r>
              <a:rPr lang="en-GB" altLang="en-US" b="1" dirty="0"/>
              <a:t>and the path is bent because of gradients in the refractive index</a:t>
            </a:r>
            <a:r>
              <a:rPr lang="en-GB" altLang="en-US" dirty="0"/>
              <a:t>.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u="sng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u="sng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u="sng" dirty="0"/>
              <a:t>GPS-RO</a:t>
            </a:r>
            <a:r>
              <a:rPr lang="en-GB" altLang="en-US" dirty="0"/>
              <a:t> is based on analysing the </a:t>
            </a:r>
            <a:r>
              <a:rPr lang="en-GB" altLang="en-US" b="1" dirty="0"/>
              <a:t>bending caused by the neutral atmosphere</a:t>
            </a:r>
            <a:r>
              <a:rPr lang="en-GB" altLang="en-US" dirty="0"/>
              <a:t> along ray paths between a GPS satellite and a receiver placed on a low-earth-orbiting (LEO) satellite. </a:t>
            </a:r>
            <a:endParaRPr lang="en-GB" altLang="en-US" sz="1400" u="sng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640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5F849B-0EDD-4AFC-805D-01F1CE6BE7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0904" y="3733592"/>
            <a:ext cx="3432885" cy="2574664"/>
          </a:xfrm>
          <a:prstGeom prst="rect">
            <a:avLst/>
          </a:prstGeom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19325" y="160338"/>
            <a:ext cx="8229600" cy="1143000"/>
          </a:xfrm>
        </p:spPr>
        <p:txBody>
          <a:bodyPr/>
          <a:lstStyle/>
          <a:p>
            <a:pPr algn="ctr"/>
            <a:r>
              <a:rPr lang="en-GB" altLang="en-US" sz="2800" b="1" dirty="0"/>
              <a:t>GPS-RO geometry. Bending angles </a:t>
            </a:r>
            <a:br>
              <a:rPr lang="en-GB" altLang="en-US" b="1" dirty="0"/>
            </a:br>
            <a:r>
              <a:rPr lang="en-GB" altLang="en-US" sz="1100" b="1" dirty="0"/>
              <a:t>(Classical mechanics: </a:t>
            </a:r>
            <a:r>
              <a:rPr lang="en-GB" altLang="en-US" sz="1100" b="1" dirty="0" err="1"/>
              <a:t>e.g</a:t>
            </a:r>
            <a:r>
              <a:rPr lang="en-GB" altLang="en-US" sz="1100" b="1" dirty="0"/>
              <a:t>, Compare this picture with the deflection of a charged particle by a spherical potential!) </a:t>
            </a:r>
            <a:endParaRPr lang="en-GB" altLang="en-US" b="1" dirty="0"/>
          </a:p>
        </p:txBody>
      </p:sp>
      <p:sp>
        <p:nvSpPr>
          <p:cNvPr id="18436" name="Text Box 20"/>
          <p:cNvSpPr txBox="1">
            <a:spLocks noChangeArrowheads="1"/>
          </p:cNvSpPr>
          <p:nvPr/>
        </p:nvSpPr>
        <p:spPr bwMode="auto">
          <a:xfrm>
            <a:off x="3030537" y="4613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7" name="Text Box 22"/>
          <p:cNvSpPr txBox="1">
            <a:spLocks noChangeArrowheads="1"/>
          </p:cNvSpPr>
          <p:nvPr/>
        </p:nvSpPr>
        <p:spPr bwMode="auto">
          <a:xfrm>
            <a:off x="2725737" y="48402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679108" y="2609487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6647983" y="2034812"/>
            <a:ext cx="152400" cy="152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440" name="Text Box 24"/>
          <p:cNvSpPr txBox="1">
            <a:spLocks noChangeArrowheads="1"/>
          </p:cNvSpPr>
          <p:nvPr/>
        </p:nvSpPr>
        <p:spPr bwMode="auto">
          <a:xfrm>
            <a:off x="6295559" y="2479313"/>
            <a:ext cx="328613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18441" name="Line 26"/>
          <p:cNvSpPr>
            <a:spLocks noChangeShapeType="1"/>
          </p:cNvSpPr>
          <p:nvPr/>
        </p:nvSpPr>
        <p:spPr bwMode="auto">
          <a:xfrm>
            <a:off x="6724183" y="2187212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2" name="Text Box 30"/>
          <p:cNvSpPr txBox="1">
            <a:spLocks noChangeArrowheads="1"/>
          </p:cNvSpPr>
          <p:nvPr/>
        </p:nvSpPr>
        <p:spPr bwMode="auto">
          <a:xfrm>
            <a:off x="554165" y="4668741"/>
            <a:ext cx="853903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u="sng" dirty="0">
                <a:solidFill>
                  <a:srgbClr val="000000"/>
                </a:solidFill>
              </a:rPr>
              <a:t>Setting occultation</a:t>
            </a:r>
            <a:r>
              <a:rPr lang="en-GB" altLang="en-US" dirty="0">
                <a:solidFill>
                  <a:srgbClr val="000000"/>
                </a:solidFill>
              </a:rPr>
              <a:t>: as the LEO moves behind the earth we obtain a </a:t>
            </a:r>
            <a:r>
              <a:rPr lang="en-GB" altLang="en-US" b="1" dirty="0">
                <a:solidFill>
                  <a:srgbClr val="000000"/>
                </a:solidFill>
              </a:rPr>
              <a:t>profile</a:t>
            </a:r>
            <a:r>
              <a:rPr lang="en-GB" altLang="en-US" dirty="0">
                <a:solidFill>
                  <a:srgbClr val="000000"/>
                </a:solidFill>
              </a:rPr>
              <a:t> of bending angles, </a:t>
            </a:r>
            <a:r>
              <a:rPr lang="en-GB" altLang="en-US" b="1" u="sng" dirty="0">
                <a:latin typeface="Symbol" panose="05050102010706020507" pitchFamily="18" charset="2"/>
              </a:rPr>
              <a:t>a</a:t>
            </a:r>
            <a:r>
              <a:rPr lang="en-GB" altLang="en-US" dirty="0">
                <a:solidFill>
                  <a:srgbClr val="000000"/>
                </a:solidFill>
              </a:rPr>
              <a:t>, as a function of impact parameter, </a:t>
            </a:r>
            <a:r>
              <a:rPr lang="en-GB" altLang="en-US" b="1" u="sng" dirty="0"/>
              <a:t>a</a:t>
            </a:r>
            <a:r>
              <a:rPr lang="en-GB" altLang="en-US" dirty="0">
                <a:solidFill>
                  <a:srgbClr val="000000"/>
                </a:solidFill>
              </a:rPr>
              <a:t>.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solidFill>
                  <a:srgbClr val="3333CC"/>
                </a:solidFill>
              </a:rPr>
              <a:t>The impact parameter is the distance of closest  approach for the straight line path. </a:t>
            </a:r>
            <a:r>
              <a:rPr lang="en-GB" altLang="en-US" u="sng" dirty="0">
                <a:solidFill>
                  <a:srgbClr val="3333CC"/>
                </a:solidFill>
              </a:rPr>
              <a:t>It is directly analogous to angular momentum of a particle</a:t>
            </a:r>
            <a:r>
              <a:rPr lang="en-GB" altLang="en-US" dirty="0">
                <a:solidFill>
                  <a:srgbClr val="3333CC"/>
                </a:solidFill>
              </a:rPr>
              <a:t>.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18443" name="Text Box 36"/>
          <p:cNvSpPr txBox="1">
            <a:spLocks noChangeArrowheads="1"/>
          </p:cNvSpPr>
          <p:nvPr/>
        </p:nvSpPr>
        <p:spPr bwMode="auto">
          <a:xfrm>
            <a:off x="2212508" y="2060213"/>
            <a:ext cx="7381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00">
                <a:solidFill>
                  <a:srgbClr val="000000"/>
                </a:solidFill>
                <a:latin typeface="Arial" panose="020B0604020202020204" pitchFamily="34" charset="0"/>
              </a:rPr>
              <a:t>20,200km</a:t>
            </a:r>
          </a:p>
        </p:txBody>
      </p:sp>
      <p:sp>
        <p:nvSpPr>
          <p:cNvPr id="18444" name="Line 39"/>
          <p:cNvSpPr>
            <a:spLocks noChangeShapeType="1"/>
          </p:cNvSpPr>
          <p:nvPr/>
        </p:nvSpPr>
        <p:spPr bwMode="auto">
          <a:xfrm flipV="1">
            <a:off x="4955708" y="2212612"/>
            <a:ext cx="1676400" cy="762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5" name="Line 40"/>
          <p:cNvSpPr>
            <a:spLocks noChangeShapeType="1"/>
          </p:cNvSpPr>
          <p:nvPr/>
        </p:nvSpPr>
        <p:spPr bwMode="auto">
          <a:xfrm flipV="1">
            <a:off x="5793908" y="2212612"/>
            <a:ext cx="838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6" name="Text Box 41"/>
          <p:cNvSpPr txBox="1">
            <a:spLocks noChangeArrowheads="1"/>
          </p:cNvSpPr>
          <p:nvPr/>
        </p:nvSpPr>
        <p:spPr bwMode="auto">
          <a:xfrm>
            <a:off x="6022508" y="2365013"/>
            <a:ext cx="7381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00">
                <a:solidFill>
                  <a:srgbClr val="000000"/>
                </a:solidFill>
                <a:latin typeface="Arial" panose="020B0604020202020204" pitchFamily="34" charset="0"/>
              </a:rPr>
              <a:t>  800km</a:t>
            </a:r>
          </a:p>
        </p:txBody>
      </p:sp>
      <p:graphicFrame>
        <p:nvGraphicFramePr>
          <p:cNvPr id="18447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8554695"/>
              </p:ext>
            </p:extLst>
          </p:nvPr>
        </p:nvGraphicFramePr>
        <p:xfrm>
          <a:off x="5031908" y="1907812"/>
          <a:ext cx="2032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Equation" r:id="rId5" imgW="203024" imgH="203024" progId="Equation.3">
                  <p:embed/>
                </p:oleObj>
              </mc:Choice>
              <mc:Fallback>
                <p:oleObj name="Equation" r:id="rId5" imgW="203024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1908" y="1907812"/>
                        <a:ext cx="203200" cy="20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9" name="Text Box 44"/>
          <p:cNvSpPr txBox="1">
            <a:spLocks noChangeArrowheads="1"/>
          </p:cNvSpPr>
          <p:nvPr/>
        </p:nvSpPr>
        <p:spPr bwMode="auto">
          <a:xfrm>
            <a:off x="3660308" y="1907813"/>
            <a:ext cx="9540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00">
                <a:solidFill>
                  <a:srgbClr val="000000"/>
                </a:solidFill>
                <a:latin typeface="Arial" panose="020B0604020202020204" pitchFamily="34" charset="0"/>
              </a:rPr>
              <a:t>Tangent point</a:t>
            </a:r>
          </a:p>
        </p:txBody>
      </p:sp>
      <p:sp>
        <p:nvSpPr>
          <p:cNvPr id="18450" name="Line 45"/>
          <p:cNvSpPr>
            <a:spLocks noChangeShapeType="1"/>
          </p:cNvSpPr>
          <p:nvPr/>
        </p:nvSpPr>
        <p:spPr bwMode="auto">
          <a:xfrm>
            <a:off x="4574708" y="2060212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51" name="Text Box 47"/>
          <p:cNvSpPr txBox="1">
            <a:spLocks noChangeArrowheads="1"/>
          </p:cNvSpPr>
          <p:nvPr/>
        </p:nvSpPr>
        <p:spPr bwMode="auto">
          <a:xfrm>
            <a:off x="6784508" y="2593612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845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96" y="1134701"/>
            <a:ext cx="7575550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453" name="Straight Connector 3"/>
          <p:cNvCxnSpPr>
            <a:cxnSpLocks noChangeShapeType="1"/>
          </p:cNvCxnSpPr>
          <p:nvPr/>
        </p:nvCxnSpPr>
        <p:spPr bwMode="auto">
          <a:xfrm>
            <a:off x="2490321" y="1898287"/>
            <a:ext cx="4824412" cy="71120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54" name="TextBox 4"/>
          <p:cNvSpPr txBox="1">
            <a:spLocks noChangeArrowheads="1"/>
          </p:cNvSpPr>
          <p:nvPr/>
        </p:nvSpPr>
        <p:spPr bwMode="auto">
          <a:xfrm>
            <a:off x="6162208" y="2330088"/>
            <a:ext cx="361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2400" dirty="0">
                <a:latin typeface="Arial" panose="020B0604020202020204" pitchFamily="34" charset="0"/>
              </a:rPr>
              <a:t>α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  <p:cxnSp>
        <p:nvCxnSpPr>
          <p:cNvPr id="18455" name="Straight Connector 6"/>
          <p:cNvCxnSpPr>
            <a:cxnSpLocks noChangeShapeType="1"/>
          </p:cNvCxnSpPr>
          <p:nvPr/>
        </p:nvCxnSpPr>
        <p:spPr bwMode="auto">
          <a:xfrm flipH="1" flipV="1">
            <a:off x="5902652" y="2403112"/>
            <a:ext cx="1190626" cy="1031082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56" name="Straight Connector 8"/>
          <p:cNvCxnSpPr>
            <a:cxnSpLocks noChangeShapeType="1"/>
          </p:cNvCxnSpPr>
          <p:nvPr/>
        </p:nvCxnSpPr>
        <p:spPr bwMode="auto">
          <a:xfrm flipV="1">
            <a:off x="5190659" y="2329293"/>
            <a:ext cx="195262" cy="152638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845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147" y="3000013"/>
            <a:ext cx="20002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458" name="Straight Arrow Connector 3"/>
          <p:cNvCxnSpPr>
            <a:cxnSpLocks noChangeShapeType="1"/>
          </p:cNvCxnSpPr>
          <p:nvPr/>
        </p:nvCxnSpPr>
        <p:spPr bwMode="auto">
          <a:xfrm>
            <a:off x="7278222" y="3612788"/>
            <a:ext cx="73025" cy="360363"/>
          </a:xfrm>
          <a:prstGeom prst="straightConnector1">
            <a:avLst/>
          </a:prstGeom>
          <a:noFill/>
          <a:ln w="762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21</a:t>
            </a:fld>
            <a:endParaRPr lang="en-US" dirty="0"/>
          </a:p>
        </p:txBody>
      </p:sp>
      <p:cxnSp>
        <p:nvCxnSpPr>
          <p:cNvPr id="29" name="Straight Connector 8"/>
          <p:cNvCxnSpPr>
            <a:cxnSpLocks noChangeShapeType="1"/>
          </p:cNvCxnSpPr>
          <p:nvPr/>
        </p:nvCxnSpPr>
        <p:spPr bwMode="auto">
          <a:xfrm flipV="1">
            <a:off x="5452596" y="2338818"/>
            <a:ext cx="11906" cy="8811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Straight Connector 8"/>
          <p:cNvCxnSpPr>
            <a:cxnSpLocks noChangeShapeType="1"/>
          </p:cNvCxnSpPr>
          <p:nvPr/>
        </p:nvCxnSpPr>
        <p:spPr bwMode="auto">
          <a:xfrm>
            <a:off x="5376396" y="2410257"/>
            <a:ext cx="78581" cy="1190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9348320" y="1610087"/>
            <a:ext cx="2333091" cy="1754326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Remember the moon photos!</a:t>
            </a:r>
          </a:p>
          <a:p>
            <a:r>
              <a:rPr lang="en-GB" dirty="0"/>
              <a:t>The LEO tracks the ray as the GPS satellite sets below the horizon. </a:t>
            </a:r>
          </a:p>
        </p:txBody>
      </p:sp>
    </p:spTree>
    <p:extLst>
      <p:ext uri="{BB962C8B-B14F-4D97-AF65-F5344CB8AC3E}">
        <p14:creationId xmlns:p14="http://schemas.microsoft.com/office/powerpoint/2010/main" val="2410218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49605" y="344488"/>
            <a:ext cx="8229600" cy="1143000"/>
          </a:xfrm>
        </p:spPr>
        <p:txBody>
          <a:bodyPr/>
          <a:lstStyle/>
          <a:p>
            <a:pPr algn="ctr"/>
            <a:r>
              <a:rPr lang="en-GB" altLang="en-US" sz="3200" b="1" dirty="0">
                <a:solidFill>
                  <a:schemeClr val="tx2"/>
                </a:solidFill>
              </a:rPr>
              <a:t>GPS-RO characteristics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2192337" y="14874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918652" y="1386904"/>
            <a:ext cx="8921175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marL="185738" indent="-185738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altLang="en-US" b="1" dirty="0"/>
              <a:t>Good vertical resolution</a:t>
            </a:r>
            <a:r>
              <a:rPr lang="en-GB" altLang="en-US" dirty="0"/>
              <a:t>: 100m to 1km.</a:t>
            </a:r>
          </a:p>
          <a:p>
            <a:pPr marL="185738" indent="-185738">
              <a:spcBef>
                <a:spcPct val="0"/>
              </a:spcBef>
              <a:buFontTx/>
              <a:buNone/>
            </a:pPr>
            <a:endParaRPr lang="en-GB" altLang="en-US" dirty="0"/>
          </a:p>
          <a:p>
            <a:pPr marL="185738" indent="-185738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altLang="en-US" b="1" dirty="0"/>
              <a:t>Around 70% of the bending occurs over a ~450km section of ray-path</a:t>
            </a:r>
            <a:r>
              <a:rPr lang="en-GB" altLang="en-US" dirty="0"/>
              <a:t>, centred on the tangent point (point closest to surface) –</a:t>
            </a:r>
            <a:r>
              <a:rPr lang="en-GB" altLang="en-US" dirty="0">
                <a:solidFill>
                  <a:schemeClr val="accent2"/>
                </a:solidFill>
              </a:rPr>
              <a:t> </a:t>
            </a:r>
            <a:r>
              <a:rPr lang="en-GB" altLang="en-US" b="1" dirty="0">
                <a:solidFill>
                  <a:srgbClr val="C00000"/>
                </a:solidFill>
              </a:rPr>
              <a:t>it has a broad horizontal weighting function, with a ~Gaussian shape to first order!</a:t>
            </a:r>
          </a:p>
          <a:p>
            <a:pPr marL="185738" indent="-185738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altLang="en-US" dirty="0">
              <a:solidFill>
                <a:srgbClr val="FF0000"/>
              </a:solidFill>
            </a:endParaRPr>
          </a:p>
          <a:p>
            <a:pPr marL="185738" indent="-185738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altLang="en-US" b="1" dirty="0"/>
              <a:t>All weather capability</a:t>
            </a:r>
            <a:r>
              <a:rPr lang="en-GB" altLang="en-US" dirty="0"/>
              <a:t>: not affected by cloud</a:t>
            </a:r>
            <a:r>
              <a:rPr lang="en-GB" altLang="en-US" dirty="0">
                <a:solidFill>
                  <a:srgbClr val="FF0000"/>
                </a:solidFill>
              </a:rPr>
              <a:t> </a:t>
            </a:r>
            <a:r>
              <a:rPr lang="en-GB" altLang="en-US" dirty="0"/>
              <a:t>or rain (unlike many radiances).</a:t>
            </a:r>
          </a:p>
          <a:p>
            <a:pPr marL="185738" indent="-185738">
              <a:spcBef>
                <a:spcPct val="0"/>
              </a:spcBef>
              <a:buFontTx/>
              <a:buNone/>
            </a:pPr>
            <a:endParaRPr lang="en-GB" altLang="en-US" dirty="0"/>
          </a:p>
          <a:p>
            <a:pPr marL="185738" indent="-185738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altLang="en-US" dirty="0"/>
              <a:t>The bending is ~1-2 degree at the surface, falling exponentially with height. The scale-height of the decay is approximately the density scale-height (~6-7km).</a:t>
            </a:r>
          </a:p>
          <a:p>
            <a:pPr marL="185738" indent="-185738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altLang="en-US" dirty="0"/>
          </a:p>
          <a:p>
            <a:pPr marL="185738" indent="-185738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altLang="en-US" dirty="0"/>
              <a:t>A profile of bending angles from ~60km tangent height to the surface takes about 2 minutes. Tangent point drifts in the horizontal by ~200 km during the measurement.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E57F3E91-4295-4666-B01E-9B5719827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525" y="230787"/>
            <a:ext cx="3814150" cy="146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5869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062162" y="1871661"/>
            <a:ext cx="8229600" cy="1071563"/>
          </a:xfrm>
        </p:spPr>
        <p:txBody>
          <a:bodyPr/>
          <a:lstStyle/>
          <a:p>
            <a:pPr algn="ctr"/>
            <a:r>
              <a:rPr lang="en-GB" altLang="en-US" sz="3600" b="1" dirty="0"/>
              <a:t>RO processing and retrievals:</a:t>
            </a:r>
            <a:br>
              <a:rPr lang="en-GB" altLang="en-US" sz="3600" b="1" dirty="0"/>
            </a:br>
            <a:br>
              <a:rPr lang="en-GB" altLang="en-US" sz="3600" b="1" dirty="0"/>
            </a:br>
            <a:r>
              <a:rPr lang="en-GB" altLang="en-US" sz="3600" b="1" dirty="0"/>
              <a:t>How to get temperature profiles using the “classical” retrieval.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15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0725" y="393823"/>
            <a:ext cx="8229600" cy="1143000"/>
          </a:xfrm>
        </p:spPr>
        <p:txBody>
          <a:bodyPr/>
          <a:lstStyle/>
          <a:p>
            <a:pPr algn="ctr"/>
            <a:r>
              <a:rPr lang="en-GB" altLang="en-US" sz="3200" b="1" dirty="0">
                <a:solidFill>
                  <a:schemeClr val="tx2"/>
                </a:solidFill>
              </a:rPr>
              <a:t>How to get meaningful information?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2192337" y="14874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2132013" y="1213337"/>
            <a:ext cx="12844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marL="185738" indent="-185738">
              <a:spcBef>
                <a:spcPct val="0"/>
              </a:spcBef>
              <a:buFontTx/>
              <a:buNone/>
            </a:pPr>
            <a:r>
              <a:rPr lang="en-GB" altLang="en-US" dirty="0"/>
              <a:t>Process: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09637" y="1695152"/>
            <a:ext cx="1996185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marL="185738" indent="-185738" algn="ctr">
              <a:spcBef>
                <a:spcPct val="0"/>
              </a:spcBef>
              <a:buFontTx/>
              <a:buNone/>
            </a:pPr>
            <a:r>
              <a:rPr lang="en-GB" altLang="en-US" dirty="0"/>
              <a:t>Excess phase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09637" y="2336566"/>
            <a:ext cx="1996185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marL="185738" indent="-185738" algn="ctr">
              <a:spcBef>
                <a:spcPct val="0"/>
              </a:spcBef>
              <a:buFontTx/>
              <a:buNone/>
            </a:pPr>
            <a:r>
              <a:rPr lang="en-GB" altLang="en-US" dirty="0"/>
              <a:t>Doppler shift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139077" y="2977980"/>
            <a:ext cx="3338683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marL="185738" indent="-185738" algn="ctr">
              <a:spcBef>
                <a:spcPct val="0"/>
              </a:spcBef>
              <a:buFontTx/>
              <a:buNone/>
            </a:pPr>
            <a:r>
              <a:rPr lang="en-GB" altLang="en-US" dirty="0"/>
              <a:t>Bending angle (L1 and L2)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235782" y="3619394"/>
            <a:ext cx="3143895" cy="70788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marL="185738" indent="-185738" algn="ctr">
              <a:spcBef>
                <a:spcPct val="0"/>
              </a:spcBef>
              <a:buFontTx/>
              <a:buNone/>
            </a:pPr>
            <a:r>
              <a:rPr lang="en-GB" altLang="en-US" dirty="0" err="1"/>
              <a:t>Ionospherically</a:t>
            </a:r>
            <a:r>
              <a:rPr lang="en-GB" altLang="en-US" dirty="0"/>
              <a:t>-corrected bending angle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109340" y="4568584"/>
            <a:ext cx="3396779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marL="185738" indent="-185738" algn="ctr">
              <a:spcBef>
                <a:spcPct val="0"/>
              </a:spcBef>
              <a:buFontTx/>
              <a:buNone/>
            </a:pPr>
            <a:r>
              <a:rPr lang="en-GB" altLang="en-US" dirty="0"/>
              <a:t>Refractivity / refractive index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903160" y="5209999"/>
            <a:ext cx="1809139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marL="185738" indent="-185738" algn="ctr">
              <a:spcBef>
                <a:spcPct val="0"/>
              </a:spcBef>
              <a:buFontTx/>
              <a:buNone/>
            </a:pPr>
            <a:r>
              <a:rPr lang="en-GB" altLang="en-US" dirty="0"/>
              <a:t>Temperature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798410" y="2095262"/>
            <a:ext cx="0" cy="241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798410" y="2736676"/>
            <a:ext cx="0" cy="241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798410" y="3378090"/>
            <a:ext cx="0" cy="241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798410" y="4327280"/>
            <a:ext cx="0" cy="241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798410" y="4968694"/>
            <a:ext cx="0" cy="241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ight Brace 1">
            <a:extLst>
              <a:ext uri="{FF2B5EF4-FFF2-40B4-BE49-F238E27FC236}">
                <a16:creationId xmlns:a16="http://schemas.microsoft.com/office/drawing/2014/main" id="{3A125CCF-CBD7-46BF-87B2-4F425D7C1E70}"/>
              </a:ext>
            </a:extLst>
          </p:cNvPr>
          <p:cNvSpPr/>
          <p:nvPr/>
        </p:nvSpPr>
        <p:spPr>
          <a:xfrm>
            <a:off x="7213600" y="2214880"/>
            <a:ext cx="762000" cy="35560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Box 5">
            <a:extLst>
              <a:ext uri="{FF2B5EF4-FFF2-40B4-BE49-F238E27FC236}">
                <a16:creationId xmlns:a16="http://schemas.microsoft.com/office/drawing/2014/main" id="{AF20F34E-4392-4468-9A18-F5A94639C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7755" y="3638937"/>
            <a:ext cx="28260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marL="185738" indent="-185738">
              <a:spcBef>
                <a:spcPct val="0"/>
              </a:spcBef>
              <a:buFontTx/>
              <a:buNone/>
            </a:pPr>
            <a:r>
              <a:rPr lang="en-GB" altLang="en-US" dirty="0"/>
              <a:t>Assumptions are required at each step.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352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90725" y="188913"/>
            <a:ext cx="8229600" cy="1143000"/>
          </a:xfrm>
        </p:spPr>
        <p:txBody>
          <a:bodyPr/>
          <a:lstStyle/>
          <a:p>
            <a:pPr algn="ctr"/>
            <a:r>
              <a:rPr lang="en-GB" altLang="en-US" sz="3200" b="1" u="sng" dirty="0"/>
              <a:t>Ray Optics</a:t>
            </a:r>
            <a:r>
              <a:rPr lang="en-GB" altLang="en-US" sz="3200" dirty="0"/>
              <a:t> Processing of the GPS-RO Observations (1)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721360" y="1153647"/>
            <a:ext cx="11551920" cy="566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b="1" u="sng" dirty="0">
                <a:solidFill>
                  <a:srgbClr val="FF0000"/>
                </a:solidFill>
                <a:latin typeface="Arial" panose="020B0604020202020204" pitchFamily="34" charset="0"/>
              </a:rPr>
              <a:t>GPS receivers do not measure temperatures/ray bending directly!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1800" b="1" u="sng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Arial" panose="020B0604020202020204" pitchFamily="34" charset="0"/>
              </a:rPr>
              <a:t>The GPS receiver on the LEO satellite measures a time series of </a:t>
            </a:r>
            <a:r>
              <a:rPr lang="en-GB" altLang="en-US" sz="1800" u="sng" dirty="0">
                <a:latin typeface="Arial" panose="020B0604020202020204" pitchFamily="34" charset="0"/>
              </a:rPr>
              <a:t>phase-delays</a:t>
            </a:r>
            <a:r>
              <a:rPr lang="en-GB" altLang="en-US" sz="1800" dirty="0">
                <a:latin typeface="Arial" panose="020B0604020202020204" pitchFamily="34" charset="0"/>
              </a:rPr>
              <a:t> </a:t>
            </a:r>
            <a:r>
              <a:rPr lang="en-GB" altLang="en-US" sz="1800" dirty="0">
                <a:latin typeface="Symbol" panose="05050102010706020507" pitchFamily="18" charset="2"/>
              </a:rPr>
              <a:t>f</a:t>
            </a:r>
            <a:r>
              <a:rPr lang="en-GB" altLang="en-US" sz="1800" dirty="0">
                <a:latin typeface="Arial Unicode MS" panose="020B0604020202020204" pitchFamily="34" charset="-128"/>
              </a:rPr>
              <a:t>(</a:t>
            </a:r>
            <a:r>
              <a:rPr lang="en-GB" altLang="en-US" sz="1800" dirty="0">
                <a:latin typeface="Arial" panose="020B0604020202020204" pitchFamily="34" charset="0"/>
              </a:rPr>
              <a:t>i-1</a:t>
            </a:r>
            <a:r>
              <a:rPr lang="en-GB" altLang="en-US" sz="1800" dirty="0">
                <a:latin typeface="Arial Unicode MS" panose="020B0604020202020204" pitchFamily="34" charset="-128"/>
              </a:rPr>
              <a:t>), </a:t>
            </a:r>
            <a:r>
              <a:rPr lang="en-GB" altLang="en-US" sz="1800" dirty="0">
                <a:latin typeface="Symbol" panose="05050102010706020507" pitchFamily="18" charset="2"/>
              </a:rPr>
              <a:t>f</a:t>
            </a:r>
            <a:r>
              <a:rPr lang="en-GB" altLang="en-US" sz="1800" dirty="0">
                <a:latin typeface="Arial Unicode MS" panose="020B0604020202020204" pitchFamily="34" charset="-128"/>
              </a:rPr>
              <a:t>(</a:t>
            </a:r>
            <a:r>
              <a:rPr lang="en-GB" altLang="en-US" sz="1800" dirty="0" err="1">
                <a:latin typeface="Arial" panose="020B0604020202020204" pitchFamily="34" charset="0"/>
              </a:rPr>
              <a:t>i</a:t>
            </a:r>
            <a:r>
              <a:rPr lang="en-GB" altLang="en-US" sz="1800" dirty="0">
                <a:latin typeface="Arial Unicode MS" panose="020B0604020202020204" pitchFamily="34" charset="-128"/>
              </a:rPr>
              <a:t>),</a:t>
            </a:r>
            <a:r>
              <a:rPr lang="en-GB" altLang="en-US" sz="1800" dirty="0">
                <a:latin typeface="Symbol" panose="05050102010706020507" pitchFamily="18" charset="2"/>
              </a:rPr>
              <a:t> f</a:t>
            </a:r>
            <a:r>
              <a:rPr lang="en-GB" altLang="en-US" sz="1800" dirty="0">
                <a:latin typeface="Arial Unicode MS" panose="020B0604020202020204" pitchFamily="34" charset="-128"/>
              </a:rPr>
              <a:t>(</a:t>
            </a:r>
            <a:r>
              <a:rPr lang="en-GB" altLang="en-US" sz="1800" dirty="0">
                <a:latin typeface="Arial" panose="020B0604020202020204" pitchFamily="34" charset="0"/>
              </a:rPr>
              <a:t>i+1</a:t>
            </a:r>
            <a:r>
              <a:rPr lang="en-GB" altLang="en-US" sz="1800" dirty="0">
                <a:latin typeface="Arial Unicode MS" panose="020B0604020202020204" pitchFamily="34" charset="-128"/>
              </a:rPr>
              <a:t>),</a:t>
            </a:r>
            <a:r>
              <a:rPr lang="en-GB" altLang="en-US" sz="1800" dirty="0">
                <a:latin typeface="Arial" panose="020B0604020202020204" pitchFamily="34" charset="0"/>
              </a:rPr>
              <a:t>… at the two GPS frequencies: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b="1" dirty="0">
                <a:latin typeface="Arial" panose="020B0604020202020204" pitchFamily="34" charset="0"/>
              </a:rPr>
              <a:t>L1 = 1.57542 GHz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b="1" dirty="0">
                <a:latin typeface="Arial" panose="020B0604020202020204" pitchFamily="34" charset="0"/>
              </a:rPr>
              <a:t>L2 = 1.22760 GHz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Arial" panose="020B0604020202020204" pitchFamily="34" charset="0"/>
              </a:rPr>
              <a:t>The phase delays are “</a:t>
            </a:r>
            <a:r>
              <a:rPr lang="en-GB" altLang="en-US" sz="1800" b="1" dirty="0">
                <a:latin typeface="Arial" panose="020B0604020202020204" pitchFamily="34" charset="0"/>
              </a:rPr>
              <a:t>calibrated</a:t>
            </a:r>
            <a:r>
              <a:rPr lang="en-GB" altLang="en-US" sz="1800" dirty="0">
                <a:latin typeface="Arial" panose="020B0604020202020204" pitchFamily="34" charset="0"/>
              </a:rPr>
              <a:t>” to remove </a:t>
            </a:r>
            <a:r>
              <a:rPr lang="en-GB" altLang="en-US" sz="1800" b="1" dirty="0">
                <a:solidFill>
                  <a:srgbClr val="C00000"/>
                </a:solidFill>
                <a:latin typeface="Arial" panose="020B0604020202020204" pitchFamily="34" charset="0"/>
              </a:rPr>
              <a:t>special and general relativistic effects</a:t>
            </a:r>
            <a:r>
              <a:rPr lang="en-GB" altLang="en-US" sz="1800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dirty="0">
                <a:latin typeface="Arial" panose="020B0604020202020204" pitchFamily="34" charset="0"/>
              </a:rPr>
              <a:t>and to remove the GPS and LEO clock errors – calibration is referenced to </a:t>
            </a:r>
            <a:r>
              <a:rPr lang="en-GB" altLang="en-US" sz="1800" b="1" dirty="0">
                <a:latin typeface="Arial" panose="020B0604020202020204" pitchFamily="34" charset="0"/>
              </a:rPr>
              <a:t>atomic clocks</a:t>
            </a:r>
            <a:r>
              <a:rPr lang="en-GB" altLang="en-US" sz="1800" dirty="0">
                <a:latin typeface="Arial" panose="020B0604020202020204" pitchFamily="34" charset="0"/>
              </a:rPr>
              <a:t>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Arial" panose="020B0604020202020204" pitchFamily="34" charset="0"/>
              </a:rPr>
              <a:t>(“</a:t>
            </a:r>
            <a:r>
              <a:rPr lang="en-GB" altLang="en-US" sz="1800" b="1" dirty="0">
                <a:latin typeface="Arial" panose="020B0604020202020204" pitchFamily="34" charset="0"/>
              </a:rPr>
              <a:t>Differencing</a:t>
            </a:r>
            <a:r>
              <a:rPr lang="en-GB" altLang="en-US" sz="1800" dirty="0">
                <a:latin typeface="Arial" panose="020B0604020202020204" pitchFamily="34" charset="0"/>
              </a:rPr>
              <a:t>”, see Hajj et al. (2002), JASTP, </a:t>
            </a:r>
            <a:r>
              <a:rPr lang="en-GB" altLang="en-US" sz="1800" b="1" dirty="0">
                <a:latin typeface="Arial" panose="020B0604020202020204" pitchFamily="34" charset="0"/>
              </a:rPr>
              <a:t>64</a:t>
            </a:r>
            <a:r>
              <a:rPr lang="en-GB" altLang="en-US" sz="1800" dirty="0">
                <a:latin typeface="Arial" panose="020B0604020202020204" pitchFamily="34" charset="0"/>
              </a:rPr>
              <a:t>, 451 – 469).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b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Arial" panose="020B0604020202020204" pitchFamily="34" charset="0"/>
              </a:rPr>
              <a:t>We know accurately where the satellites are. Calculate </a:t>
            </a:r>
            <a:r>
              <a:rPr lang="en-GB" altLang="en-US" sz="1800" b="1" dirty="0">
                <a:latin typeface="Arial" panose="020B0604020202020204" pitchFamily="34" charset="0"/>
              </a:rPr>
              <a:t>Excess phase delays</a:t>
            </a:r>
            <a:r>
              <a:rPr lang="en-GB" altLang="en-US" sz="1800" dirty="0">
                <a:latin typeface="Arial" panose="020B0604020202020204" pitchFamily="34" charset="0"/>
              </a:rPr>
              <a:t>: remove straight line path delay, </a:t>
            </a:r>
            <a:r>
              <a:rPr lang="en-GB" altLang="en-US" sz="1800" dirty="0" err="1">
                <a:latin typeface="Symbol" panose="05050102010706020507" pitchFamily="18" charset="2"/>
              </a:rPr>
              <a:t>Df</a:t>
            </a:r>
            <a:r>
              <a:rPr lang="en-GB" altLang="en-US" sz="1800" dirty="0">
                <a:latin typeface="Arial Unicode MS" panose="020B0604020202020204" pitchFamily="34" charset="-128"/>
              </a:rPr>
              <a:t>(</a:t>
            </a:r>
            <a:r>
              <a:rPr lang="en-GB" altLang="en-US" sz="1800" dirty="0" err="1">
                <a:latin typeface="Arial Unicode MS" panose="020B0604020202020204" pitchFamily="34" charset="-128"/>
              </a:rPr>
              <a:t>i</a:t>
            </a:r>
            <a:r>
              <a:rPr lang="en-GB" altLang="en-US" sz="1800" dirty="0">
                <a:latin typeface="Arial Unicode MS" panose="020B0604020202020204" pitchFamily="34" charset="-128"/>
              </a:rPr>
              <a:t>).</a:t>
            </a:r>
            <a:r>
              <a:rPr lang="en-GB" altLang="en-US" sz="1800" dirty="0"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Arial" panose="020B0604020202020204" pitchFamily="34" charset="0"/>
              </a:rPr>
              <a:t>A time series of </a:t>
            </a:r>
            <a:r>
              <a:rPr lang="en-GB" altLang="en-US" sz="1800" b="1" dirty="0">
                <a:latin typeface="Arial" panose="020B0604020202020204" pitchFamily="34" charset="0"/>
              </a:rPr>
              <a:t>Doppler shifts</a:t>
            </a:r>
            <a:r>
              <a:rPr lang="en-GB" altLang="en-US" sz="1800" dirty="0">
                <a:latin typeface="Arial" panose="020B0604020202020204" pitchFamily="34" charset="0"/>
              </a:rPr>
              <a:t> at L1 and L2 are calculated by differentiating the </a:t>
            </a:r>
            <a:r>
              <a:rPr lang="en-GB" altLang="en-US" sz="1800" b="1" dirty="0">
                <a:latin typeface="Arial" panose="020B0604020202020204" pitchFamily="34" charset="0"/>
              </a:rPr>
              <a:t>excess phase delays</a:t>
            </a:r>
            <a:r>
              <a:rPr lang="en-GB" altLang="en-US" sz="1800" dirty="0">
                <a:latin typeface="Arial" panose="020B0604020202020204" pitchFamily="34" charset="0"/>
              </a:rPr>
              <a:t> with respect to time. 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>
              <a:latin typeface="Arial Unicode MS" panose="020B0604020202020204" pitchFamily="34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Arial Unicode MS" panose="020B0604020202020204" pitchFamily="34" charset="-128"/>
              </a:rPr>
              <a:t> </a:t>
            </a:r>
            <a:r>
              <a:rPr lang="en-GB" altLang="en-US" sz="1800" dirty="0">
                <a:latin typeface="Arial" panose="020B0604020202020204" pitchFamily="34" charset="0"/>
              </a:rPr>
              <a:t>  </a:t>
            </a:r>
          </a:p>
        </p:txBody>
      </p:sp>
      <p:grpSp>
        <p:nvGrpSpPr>
          <p:cNvPr id="21508" name="Group 9"/>
          <p:cNvGrpSpPr>
            <a:grpSpLocks/>
          </p:cNvGrpSpPr>
          <p:nvPr/>
        </p:nvGrpSpPr>
        <p:grpSpPr bwMode="auto">
          <a:xfrm>
            <a:off x="4941887" y="4941888"/>
            <a:ext cx="1728788" cy="576262"/>
            <a:chOff x="113" y="572"/>
            <a:chExt cx="1089" cy="363"/>
          </a:xfrm>
        </p:grpSpPr>
        <p:sp>
          <p:nvSpPr>
            <p:cNvPr id="21510" name="Freeform 4"/>
            <p:cNvSpPr>
              <a:spLocks/>
            </p:cNvSpPr>
            <p:nvPr/>
          </p:nvSpPr>
          <p:spPr bwMode="auto">
            <a:xfrm>
              <a:off x="204" y="618"/>
              <a:ext cx="953" cy="91"/>
            </a:xfrm>
            <a:custGeom>
              <a:avLst/>
              <a:gdLst>
                <a:gd name="T0" fmla="*/ 0 w 1680"/>
                <a:gd name="T1" fmla="*/ 0 h 191"/>
                <a:gd name="T2" fmla="*/ 1 w 1680"/>
                <a:gd name="T3" fmla="*/ 0 h 191"/>
                <a:gd name="T4" fmla="*/ 1 w 1680"/>
                <a:gd name="T5" fmla="*/ 0 h 191"/>
                <a:gd name="T6" fmla="*/ 0 60000 65536"/>
                <a:gd name="T7" fmla="*/ 0 60000 65536"/>
                <a:gd name="T8" fmla="*/ 0 60000 65536"/>
                <a:gd name="T9" fmla="*/ 0 w 1680"/>
                <a:gd name="T10" fmla="*/ 0 h 191"/>
                <a:gd name="T11" fmla="*/ 1680 w 1680"/>
                <a:gd name="T12" fmla="*/ 191 h 1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0" h="191">
                  <a:moveTo>
                    <a:pt x="0" y="0"/>
                  </a:moveTo>
                  <a:cubicBezTo>
                    <a:pt x="157" y="8"/>
                    <a:pt x="680" y="15"/>
                    <a:pt x="960" y="47"/>
                  </a:cubicBezTo>
                  <a:cubicBezTo>
                    <a:pt x="1240" y="79"/>
                    <a:pt x="1560" y="167"/>
                    <a:pt x="1680" y="191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1" name="Line 5"/>
            <p:cNvSpPr>
              <a:spLocks noChangeShapeType="1"/>
            </p:cNvSpPr>
            <p:nvPr/>
          </p:nvSpPr>
          <p:spPr bwMode="auto">
            <a:xfrm>
              <a:off x="204" y="618"/>
              <a:ext cx="952" cy="91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2" name="Oval 6"/>
            <p:cNvSpPr>
              <a:spLocks noChangeArrowheads="1"/>
            </p:cNvSpPr>
            <p:nvPr/>
          </p:nvSpPr>
          <p:spPr bwMode="auto">
            <a:xfrm>
              <a:off x="567" y="709"/>
              <a:ext cx="318" cy="22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  <p:sp>
          <p:nvSpPr>
            <p:cNvPr id="21513" name="Rectangle 7"/>
            <p:cNvSpPr>
              <a:spLocks noChangeArrowheads="1"/>
            </p:cNvSpPr>
            <p:nvPr/>
          </p:nvSpPr>
          <p:spPr bwMode="auto">
            <a:xfrm>
              <a:off x="1111" y="663"/>
              <a:ext cx="91" cy="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  <p:sp>
          <p:nvSpPr>
            <p:cNvPr id="21514" name="Rectangle 8"/>
            <p:cNvSpPr>
              <a:spLocks noChangeArrowheads="1"/>
            </p:cNvSpPr>
            <p:nvPr/>
          </p:nvSpPr>
          <p:spPr bwMode="auto">
            <a:xfrm>
              <a:off x="113" y="572"/>
              <a:ext cx="91" cy="9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2282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2800" b="1" dirty="0"/>
              <a:t>Processing of the GPS-RO observations (2)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846263" y="1412875"/>
            <a:ext cx="8410989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The ray bending that is caused by gradients in the atmosphere and </a:t>
            </a:r>
            <a:r>
              <a:rPr lang="en-GB" altLang="en-US" b="1" dirty="0">
                <a:latin typeface="Arial" panose="020B0604020202020204" pitchFamily="34" charset="0"/>
              </a:rPr>
              <a:t>ionosphere </a:t>
            </a:r>
            <a:r>
              <a:rPr lang="en-GB" altLang="en-US" dirty="0">
                <a:latin typeface="Arial" panose="020B0604020202020204" pitchFamily="34" charset="0"/>
              </a:rPr>
              <a:t>modify the L1 and L2 Doppler values, but </a:t>
            </a: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deriving the bending angles, </a:t>
            </a:r>
            <a:r>
              <a:rPr lang="en-GB" altLang="en-US" b="1" dirty="0">
                <a:solidFill>
                  <a:srgbClr val="C00000"/>
                </a:solidFill>
                <a:latin typeface="Symbol" panose="05050102010706020507" pitchFamily="18" charset="2"/>
              </a:rPr>
              <a:t>a</a:t>
            </a: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, from the Doppler values is an </a:t>
            </a:r>
            <a:r>
              <a:rPr lang="en-GB" altLang="en-US" b="1" u="sng" dirty="0">
                <a:solidFill>
                  <a:srgbClr val="C00000"/>
                </a:solidFill>
                <a:latin typeface="Arial" panose="020B0604020202020204" pitchFamily="34" charset="0"/>
              </a:rPr>
              <a:t>ill-posed problem</a:t>
            </a:r>
            <a:r>
              <a:rPr lang="en-GB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GB" altLang="en-US" b="1" dirty="0">
                <a:latin typeface="Arial" panose="020B0604020202020204" pitchFamily="34" charset="0"/>
              </a:rPr>
              <a:t>(</a:t>
            </a:r>
            <a:r>
              <a:rPr lang="en-GB" altLang="en-US" sz="1800" b="1" dirty="0">
                <a:latin typeface="Arial" panose="020B0604020202020204" pitchFamily="34" charset="0"/>
              </a:rPr>
              <a:t>an infinite set of bending angles could produce the same Doppler</a:t>
            </a:r>
            <a:r>
              <a:rPr lang="en-GB" altLang="en-US" b="1" dirty="0">
                <a:latin typeface="Arial" panose="020B0604020202020204" pitchFamily="34" charset="0"/>
              </a:rPr>
              <a:t>)</a:t>
            </a:r>
            <a:r>
              <a:rPr lang="en-GB" altLang="en-US" dirty="0">
                <a:latin typeface="Arial" panose="020B0604020202020204" pitchFamily="34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The problem is made well posed by </a:t>
            </a:r>
            <a:r>
              <a:rPr lang="en-GB" altLang="en-US" b="1" u="sng" dirty="0">
                <a:solidFill>
                  <a:schemeClr val="accent2"/>
                </a:solidFill>
                <a:latin typeface="Arial" panose="020B0604020202020204" pitchFamily="34" charset="0"/>
              </a:rPr>
              <a:t>assuming</a:t>
            </a:r>
            <a:r>
              <a:rPr lang="en-GB" altLang="en-US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en-GB" altLang="en-US" dirty="0">
                <a:latin typeface="Arial" panose="020B0604020202020204" pitchFamily="34" charset="0"/>
              </a:rPr>
              <a:t>the impact parameter,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given by </a:t>
            </a:r>
            <a:endParaRPr lang="en-GB" altLang="en-US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has the same value at both the satellites.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Given accurate position and velocity estimates for the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satellites, </a:t>
            </a: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and making the impact parameter assumption</a:t>
            </a:r>
            <a:r>
              <a:rPr lang="en-GB" altLang="en-US" dirty="0">
                <a:latin typeface="Arial" panose="020B0604020202020204" pitchFamily="34" charset="0"/>
              </a:rPr>
              <a:t>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the bending angle, </a:t>
            </a:r>
            <a:r>
              <a:rPr lang="en-GB" altLang="en-US" b="1" dirty="0">
                <a:solidFill>
                  <a:srgbClr val="C00000"/>
                </a:solidFill>
                <a:latin typeface="Symbol" panose="05050102010706020507" pitchFamily="18" charset="2"/>
              </a:rPr>
              <a:t>a</a:t>
            </a:r>
            <a:r>
              <a:rPr lang="en-GB" altLang="en-US" dirty="0">
                <a:latin typeface="Arial" panose="020B0604020202020204" pitchFamily="34" charset="0"/>
              </a:rPr>
              <a:t>, as a function of impact parameter </a:t>
            </a: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a</a:t>
            </a:r>
            <a:r>
              <a:rPr lang="en-GB" altLang="en-US" dirty="0">
                <a:latin typeface="Arial" panose="020B0604020202020204" pitchFamily="34" charset="0"/>
              </a:rPr>
              <a:t> can be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derived simultaneously from the Doppler shift.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   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9274176" y="3052763"/>
            <a:ext cx="2133600" cy="1511300"/>
            <a:chOff x="3787" y="2296"/>
            <a:chExt cx="1580" cy="1224"/>
          </a:xfrm>
        </p:grpSpPr>
        <p:sp>
          <p:nvSpPr>
            <p:cNvPr id="22535" name="Line 5"/>
            <p:cNvSpPr>
              <a:spLocks noChangeShapeType="1"/>
            </p:cNvSpPr>
            <p:nvPr/>
          </p:nvSpPr>
          <p:spPr bwMode="auto">
            <a:xfrm>
              <a:off x="4649" y="2341"/>
              <a:ext cx="454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536" name="Text Box 6"/>
            <p:cNvSpPr txBox="1">
              <a:spLocks noChangeArrowheads="1"/>
            </p:cNvSpPr>
            <p:nvPr/>
          </p:nvSpPr>
          <p:spPr bwMode="auto">
            <a:xfrm>
              <a:off x="4967" y="2296"/>
              <a:ext cx="400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400">
                  <a:latin typeface="Arial" panose="020B0604020202020204" pitchFamily="34" charset="0"/>
                </a:rPr>
                <a:t>LEO</a:t>
              </a:r>
            </a:p>
          </p:txBody>
        </p:sp>
        <p:grpSp>
          <p:nvGrpSpPr>
            <p:cNvPr id="22537" name="Group 7"/>
            <p:cNvGrpSpPr>
              <a:grpSpLocks/>
            </p:cNvGrpSpPr>
            <p:nvPr/>
          </p:nvGrpSpPr>
          <p:grpSpPr bwMode="auto">
            <a:xfrm>
              <a:off x="3787" y="2399"/>
              <a:ext cx="1407" cy="1121"/>
              <a:chOff x="3787" y="2399"/>
              <a:chExt cx="1407" cy="1121"/>
            </a:xfrm>
          </p:grpSpPr>
          <p:sp>
            <p:nvSpPr>
              <p:cNvPr id="22538" name="Line 8"/>
              <p:cNvSpPr>
                <a:spLocks noChangeShapeType="1"/>
              </p:cNvSpPr>
              <p:nvPr/>
            </p:nvSpPr>
            <p:spPr bwMode="auto">
              <a:xfrm flipV="1">
                <a:off x="4241" y="2523"/>
                <a:ext cx="862" cy="5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539" name="Rectangle 9"/>
              <p:cNvSpPr>
                <a:spLocks noChangeArrowheads="1"/>
              </p:cNvSpPr>
              <p:nvPr/>
            </p:nvSpPr>
            <p:spPr bwMode="auto">
              <a:xfrm>
                <a:off x="5103" y="2478"/>
                <a:ext cx="91" cy="136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Helvetica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Helvetica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GB" altLang="en-US" sz="2400">
                  <a:latin typeface="Arial" panose="020B0604020202020204" pitchFamily="34" charset="0"/>
                </a:endParaRPr>
              </a:p>
            </p:txBody>
          </p:sp>
          <p:sp>
            <p:nvSpPr>
              <p:cNvPr id="22540" name="Text Box 10"/>
              <p:cNvSpPr txBox="1">
                <a:spLocks noChangeArrowheads="1"/>
              </p:cNvSpPr>
              <p:nvPr/>
            </p:nvSpPr>
            <p:spPr bwMode="auto">
              <a:xfrm>
                <a:off x="4830" y="2399"/>
                <a:ext cx="226" cy="2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Helvetica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Helvetica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400">
                    <a:latin typeface="Symbol" panose="05050102010706020507" pitchFamily="18" charset="2"/>
                  </a:rPr>
                  <a:t>y</a:t>
                </a:r>
              </a:p>
            </p:txBody>
          </p:sp>
          <p:sp>
            <p:nvSpPr>
              <p:cNvPr id="22541" name="Text Box 11"/>
              <p:cNvSpPr txBox="1">
                <a:spLocks noChangeArrowheads="1"/>
              </p:cNvSpPr>
              <p:nvPr/>
            </p:nvSpPr>
            <p:spPr bwMode="auto">
              <a:xfrm>
                <a:off x="4682" y="2748"/>
                <a:ext cx="179" cy="2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Helvetica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Helvetica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400">
                    <a:latin typeface="Arial" panose="020B0604020202020204" pitchFamily="34" charset="0"/>
                  </a:rPr>
                  <a:t>r</a:t>
                </a:r>
              </a:p>
            </p:txBody>
          </p:sp>
          <p:sp>
            <p:nvSpPr>
              <p:cNvPr id="22542" name="Oval 12"/>
              <p:cNvSpPr>
                <a:spLocks noChangeArrowheads="1"/>
              </p:cNvSpPr>
              <p:nvPr/>
            </p:nvSpPr>
            <p:spPr bwMode="auto">
              <a:xfrm>
                <a:off x="3787" y="2704"/>
                <a:ext cx="907" cy="81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Helvetica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Helvetica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Helvetica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GB" altLang="en-US" sz="2400">
                  <a:latin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22533" name="Object 13"/>
          <p:cNvGraphicFramePr>
            <a:graphicFrameLocks noGrp="1" noChangeAspect="1"/>
          </p:cNvGraphicFramePr>
          <p:nvPr>
            <p:ph idx="4294967295"/>
          </p:nvPr>
        </p:nvGraphicFramePr>
        <p:xfrm>
          <a:off x="5157788" y="3556001"/>
          <a:ext cx="1871663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Equation" r:id="rId3" imgW="647700" imgH="190500" progId="Equation.3">
                  <p:embed/>
                </p:oleObj>
              </mc:Choice>
              <mc:Fallback>
                <p:oleObj name="Equation" r:id="rId3" imgW="647700" imgH="1905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788" y="3556001"/>
                        <a:ext cx="1871663" cy="5508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550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6584" y="350837"/>
            <a:ext cx="4773875" cy="1143000"/>
          </a:xfrm>
        </p:spPr>
        <p:txBody>
          <a:bodyPr/>
          <a:lstStyle/>
          <a:p>
            <a:pPr algn="ctr"/>
            <a:r>
              <a:rPr lang="en-GB" altLang="en-US" sz="2800" b="1" dirty="0">
                <a:solidFill>
                  <a:schemeClr val="tx2"/>
                </a:solidFill>
              </a:rPr>
              <a:t>The ionospheric correction</a:t>
            </a:r>
          </a:p>
        </p:txBody>
      </p:sp>
      <p:graphicFrame>
        <p:nvGraphicFramePr>
          <p:cNvPr id="23555" name="Object 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55305609"/>
              </p:ext>
            </p:extLst>
          </p:nvPr>
        </p:nvGraphicFramePr>
        <p:xfrm>
          <a:off x="3867786" y="3290095"/>
          <a:ext cx="4752975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" name="Equation" r:id="rId3" imgW="1600200" imgH="190500" progId="Equation.3">
                  <p:embed/>
                </p:oleObj>
              </mc:Choice>
              <mc:Fallback>
                <p:oleObj name="Equation" r:id="rId3" imgW="1600200" imgH="1905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7786" y="3290095"/>
                        <a:ext cx="4752975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2041525" y="14319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1249680" y="1314450"/>
            <a:ext cx="8969058" cy="2785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Every ray passes through the ionosphere!</a:t>
            </a:r>
          </a:p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We have to isolate the </a:t>
            </a:r>
            <a:r>
              <a:rPr lang="en-GB" altLang="en-US" b="1" dirty="0">
                <a:latin typeface="Arial" panose="020B0604020202020204" pitchFamily="34" charset="0"/>
              </a:rPr>
              <a:t>atmospheric</a:t>
            </a:r>
            <a:r>
              <a:rPr lang="en-GB" altLang="en-US" dirty="0">
                <a:latin typeface="Arial" panose="020B0604020202020204" pitchFamily="34" charset="0"/>
              </a:rPr>
              <a:t> component of the bending angle. </a:t>
            </a:r>
            <a:r>
              <a:rPr lang="en-GB" altLang="en-US" b="1" dirty="0">
                <a:latin typeface="Arial" panose="020B0604020202020204" pitchFamily="34" charset="0"/>
              </a:rPr>
              <a:t>The ionosphere is dispersive, but the neutral atmosphere is not</a:t>
            </a:r>
            <a:r>
              <a:rPr lang="en-GB" altLang="en-US" dirty="0">
                <a:latin typeface="Arial" panose="020B0604020202020204" pitchFamily="34" charset="0"/>
              </a:rPr>
              <a:t> and so we can take a linear combination of the L1 and L2 bending angles to obtain the “corrected” bending angle. See </a:t>
            </a:r>
            <a:r>
              <a:rPr lang="en-GB" altLang="en-US" dirty="0" err="1">
                <a:latin typeface="Arial" panose="020B0604020202020204" pitchFamily="34" charset="0"/>
              </a:rPr>
              <a:t>Vorob’ev</a:t>
            </a:r>
            <a:r>
              <a:rPr lang="en-GB" altLang="en-US" dirty="0">
                <a:latin typeface="Arial" panose="020B0604020202020204" pitchFamily="34" charset="0"/>
              </a:rPr>
              <a:t> + </a:t>
            </a:r>
            <a:r>
              <a:rPr lang="en-GB" altLang="en-US" dirty="0" err="1">
                <a:latin typeface="Arial" panose="020B0604020202020204" pitchFamily="34" charset="0"/>
              </a:rPr>
              <a:t>Krasil’nikov</a:t>
            </a:r>
            <a:r>
              <a:rPr lang="en-GB" altLang="en-US" dirty="0">
                <a:latin typeface="Arial" panose="020B0604020202020204" pitchFamily="34" charset="0"/>
              </a:rPr>
              <a:t>, (1994), Phys. Atmos. Ocean, </a:t>
            </a:r>
            <a:r>
              <a:rPr lang="en-GB" altLang="en-US" b="1" dirty="0">
                <a:latin typeface="Arial" panose="020B0604020202020204" pitchFamily="34" charset="0"/>
              </a:rPr>
              <a:t>29</a:t>
            </a:r>
            <a:r>
              <a:rPr lang="en-GB" altLang="en-US" dirty="0">
                <a:latin typeface="Arial" panose="020B0604020202020204" pitchFamily="34" charset="0"/>
              </a:rPr>
              <a:t>, 602-609.</a:t>
            </a:r>
          </a:p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859723" y="4298159"/>
            <a:ext cx="19907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“Corrected” bending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angles</a:t>
            </a: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 flipV="1">
            <a:off x="3651885" y="3866359"/>
            <a:ext cx="43180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133600" y="49418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6820535" y="3793334"/>
            <a:ext cx="43180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7160260" y="4053683"/>
            <a:ext cx="2036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Constant given in terms of the L1 and L2 frequencies. 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2225675" y="4962880"/>
            <a:ext cx="82089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How good is the correction? Does it introduce time varying biases that with solar cycle?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YES, the retrieved temperatures will be sensitive to this!</a:t>
            </a:r>
          </a:p>
        </p:txBody>
      </p:sp>
      <p:graphicFrame>
        <p:nvGraphicFramePr>
          <p:cNvPr id="2356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751011"/>
              </p:ext>
            </p:extLst>
          </p:nvPr>
        </p:nvGraphicFramePr>
        <p:xfrm>
          <a:off x="9228772" y="3553620"/>
          <a:ext cx="141605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9" name="Equation" r:id="rId5" imgW="927000" imgH="495000" progId="Equation.DSMT4">
                  <p:embed/>
                </p:oleObj>
              </mc:Choice>
              <mc:Fallback>
                <p:oleObj name="Equation" r:id="rId5" imgW="9270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8772" y="3553620"/>
                        <a:ext cx="1416050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C4300C4C-0525-4679-9858-A0ED7ACA5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525" y="230787"/>
            <a:ext cx="3814150" cy="146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383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2466" y="487364"/>
            <a:ext cx="10969943" cy="1143000"/>
          </a:xfrm>
        </p:spPr>
        <p:txBody>
          <a:bodyPr/>
          <a:lstStyle/>
          <a:p>
            <a:pPr algn="ctr"/>
            <a:r>
              <a:rPr lang="en-GB" altLang="en-US" sz="2800" b="1" dirty="0">
                <a:solidFill>
                  <a:schemeClr val="tx2"/>
                </a:solidFill>
              </a:rPr>
              <a:t>The ionospheric correction: a simulated example</a:t>
            </a:r>
          </a:p>
        </p:txBody>
      </p:sp>
      <p:pic>
        <p:nvPicPr>
          <p:cNvPr id="24579" name="Picture 3" descr="ion_ben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2" y="1700213"/>
            <a:ext cx="5238750" cy="385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5662613" y="1700214"/>
            <a:ext cx="504825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H="1">
            <a:off x="6454775" y="1557338"/>
            <a:ext cx="6477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426075" y="141128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L1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102475" y="1268413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L2</a:t>
            </a:r>
          </a:p>
        </p:txBody>
      </p:sp>
      <p:sp>
        <p:nvSpPr>
          <p:cNvPr id="24584" name="Text Box 11"/>
          <p:cNvSpPr txBox="1">
            <a:spLocks noChangeArrowheads="1"/>
          </p:cNvSpPr>
          <p:nvPr/>
        </p:nvSpPr>
        <p:spPr bwMode="auto">
          <a:xfrm>
            <a:off x="2617787" y="63277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24585" name="Text Box 13"/>
          <p:cNvSpPr txBox="1">
            <a:spLocks noChangeArrowheads="1"/>
          </p:cNvSpPr>
          <p:nvPr/>
        </p:nvSpPr>
        <p:spPr bwMode="auto">
          <a:xfrm>
            <a:off x="1846262" y="5084764"/>
            <a:ext cx="1271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F0000"/>
                </a:solidFill>
                <a:latin typeface="Arial" panose="020B0604020202020204" pitchFamily="34" charset="0"/>
              </a:rPr>
              <a:t>Log scale</a:t>
            </a:r>
          </a:p>
        </p:txBody>
      </p:sp>
      <p:sp>
        <p:nvSpPr>
          <p:cNvPr id="24586" name="Line 14"/>
          <p:cNvSpPr>
            <a:spLocks noChangeShapeType="1"/>
          </p:cNvSpPr>
          <p:nvPr/>
        </p:nvSpPr>
        <p:spPr bwMode="auto">
          <a:xfrm flipV="1">
            <a:off x="3070225" y="5157789"/>
            <a:ext cx="576262" cy="1428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7" name="Text Box 15"/>
          <p:cNvSpPr txBox="1">
            <a:spLocks noChangeArrowheads="1"/>
          </p:cNvSpPr>
          <p:nvPr/>
        </p:nvSpPr>
        <p:spPr bwMode="auto">
          <a:xfrm>
            <a:off x="4149725" y="5589588"/>
            <a:ext cx="396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Arial" panose="020B0604020202020204" pitchFamily="34" charset="0"/>
              </a:rPr>
              <a:t>The “correction” is very big! </a:t>
            </a:r>
          </a:p>
        </p:txBody>
      </p:sp>
      <p:cxnSp>
        <p:nvCxnSpPr>
          <p:cNvPr id="24588" name="Straight Connector 2"/>
          <p:cNvCxnSpPr>
            <a:cxnSpLocks noChangeShapeType="1"/>
          </p:cNvCxnSpPr>
          <p:nvPr/>
        </p:nvCxnSpPr>
        <p:spPr bwMode="auto">
          <a:xfrm>
            <a:off x="5230812" y="1716088"/>
            <a:ext cx="0" cy="3441700"/>
          </a:xfrm>
          <a:prstGeom prst="line">
            <a:avLst/>
          </a:prstGeom>
          <a:noFill/>
          <a:ln w="38100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9" name="TextBox 1"/>
          <p:cNvSpPr txBox="1">
            <a:spLocks noChangeArrowheads="1"/>
          </p:cNvSpPr>
          <p:nvPr/>
        </p:nvSpPr>
        <p:spPr bwMode="auto">
          <a:xfrm>
            <a:off x="3933825" y="2636838"/>
            <a:ext cx="12239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panose="020B0604020202020204" pitchFamily="34" charset="0"/>
              </a:rPr>
              <a:t>Assumed error above ~30 km</a:t>
            </a:r>
          </a:p>
        </p:txBody>
      </p:sp>
      <p:cxnSp>
        <p:nvCxnSpPr>
          <p:cNvPr id="24590" name="Straight Arrow Connector 3"/>
          <p:cNvCxnSpPr>
            <a:cxnSpLocks noChangeShapeType="1"/>
          </p:cNvCxnSpPr>
          <p:nvPr/>
        </p:nvCxnSpPr>
        <p:spPr bwMode="auto">
          <a:xfrm flipV="1">
            <a:off x="4725988" y="2238376"/>
            <a:ext cx="504825" cy="3984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388475" y="1881188"/>
            <a:ext cx="2333091" cy="341632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High up, the ionosphere dominates the L1 and L2 signals, </a:t>
            </a:r>
            <a:r>
              <a:rPr lang="en-GB" b="1" dirty="0"/>
              <a:t>but they are affected differently to each other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Low down, the atmospheric signal dominates and the lines overlap.</a:t>
            </a:r>
          </a:p>
        </p:txBody>
      </p:sp>
    </p:spTree>
    <p:extLst>
      <p:ext uri="{BB962C8B-B14F-4D97-AF65-F5344CB8AC3E}">
        <p14:creationId xmlns:p14="http://schemas.microsoft.com/office/powerpoint/2010/main" val="16551818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2800" dirty="0">
                <a:solidFill>
                  <a:schemeClr val="tx2"/>
                </a:solidFill>
              </a:rPr>
              <a:t>Deriving the refractive index profiles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990725" y="3524888"/>
            <a:ext cx="879919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5529263" algn="l"/>
              </a:tabLst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5529263" algn="l"/>
              </a:tabLst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5529263" algn="l"/>
              </a:tabLst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5529263" algn="l"/>
              </a:tabLst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5529263" algn="l"/>
              </a:tabLst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529263" algn="l"/>
              </a:tabLst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529263" algn="l"/>
              </a:tabLst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529263" algn="l"/>
              </a:tabLst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529263" algn="l"/>
              </a:tabLst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The inverse Abel transform can be used to obtain the bending angle profile for a given refractive index profile (i.e. the inversion).</a:t>
            </a: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2062163" y="1341439"/>
            <a:ext cx="786447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Arial" panose="020B0604020202020204" pitchFamily="34" charset="0"/>
              </a:rPr>
              <a:t>Assuming local spherical symmetry, we can</a:t>
            </a:r>
            <a:r>
              <a:rPr lang="en-GB" altLang="en-US"/>
              <a:t> use an </a:t>
            </a:r>
            <a:r>
              <a:rPr lang="en-GB" altLang="en-US" b="1"/>
              <a:t>Abel transform </a:t>
            </a:r>
            <a:r>
              <a:rPr lang="en-GB" altLang="en-US"/>
              <a:t>to retrieve a refractive index profile</a:t>
            </a: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6743701" y="5588000"/>
            <a:ext cx="23764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Convenient variable (</a:t>
            </a:r>
            <a:r>
              <a:rPr lang="en-GB" altLang="en-US" sz="1400">
                <a:latin typeface="Times New Roman" panose="02020603050405020304" pitchFamily="18" charset="0"/>
              </a:rPr>
              <a:t>x=nr</a:t>
            </a:r>
            <a:r>
              <a:rPr lang="en-GB" altLang="en-US" sz="1400">
                <a:latin typeface="Arial" panose="020B0604020202020204" pitchFamily="34" charset="0"/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(refractive index * radius)</a:t>
            </a:r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1990725" y="5227638"/>
            <a:ext cx="236154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>
                <a:latin typeface="Arial" panose="020B0604020202020204" pitchFamily="34" charset="0"/>
              </a:rPr>
              <a:t>Corrected Bending</a:t>
            </a:r>
            <a:r>
              <a:rPr lang="en-GB" altLang="en-US" sz="1400">
                <a:latin typeface="Arial" panose="020B0604020202020204" pitchFamily="34" charset="0"/>
              </a:rPr>
              <a:t> </a:t>
            </a:r>
            <a:r>
              <a:rPr lang="en-GB" altLang="en-US" sz="1400" b="1">
                <a:latin typeface="Arial" panose="020B0604020202020204" pitchFamily="34" charset="0"/>
              </a:rPr>
              <a:t>angle</a:t>
            </a:r>
            <a:r>
              <a:rPr lang="en-GB" altLang="en-US" sz="1400"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as a function of impact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parameter</a:t>
            </a:r>
          </a:p>
        </p:txBody>
      </p:sp>
      <p:sp>
        <p:nvSpPr>
          <p:cNvPr id="25607" name="Line 8"/>
          <p:cNvSpPr>
            <a:spLocks noChangeShapeType="1"/>
          </p:cNvSpPr>
          <p:nvPr/>
        </p:nvSpPr>
        <p:spPr bwMode="auto">
          <a:xfrm flipV="1">
            <a:off x="3575050" y="5084764"/>
            <a:ext cx="7921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08" name="Line 9"/>
          <p:cNvSpPr>
            <a:spLocks noChangeShapeType="1"/>
          </p:cNvSpPr>
          <p:nvPr/>
        </p:nvSpPr>
        <p:spPr bwMode="auto">
          <a:xfrm flipH="1" flipV="1">
            <a:off x="6022975" y="5300663"/>
            <a:ext cx="7921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09" name="Text Box 11"/>
          <p:cNvSpPr txBox="1">
            <a:spLocks noChangeArrowheads="1"/>
          </p:cNvSpPr>
          <p:nvPr/>
        </p:nvSpPr>
        <p:spPr bwMode="auto">
          <a:xfrm>
            <a:off x="6958012" y="1701801"/>
            <a:ext cx="35829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dirty="0">
                <a:solidFill>
                  <a:schemeClr val="accent2"/>
                </a:solidFill>
                <a:latin typeface="Arial" panose="020B0604020202020204" pitchFamily="34" charset="0"/>
              </a:rPr>
              <a:t>Note the upper-limit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dirty="0">
                <a:solidFill>
                  <a:schemeClr val="accent2"/>
                </a:solidFill>
                <a:latin typeface="Arial" panose="020B0604020202020204" pitchFamily="34" charset="0"/>
              </a:rPr>
              <a:t>of the integral! </a:t>
            </a:r>
            <a:r>
              <a:rPr lang="en-GB" altLang="en-US" sz="1600" b="1" u="sng" dirty="0">
                <a:solidFill>
                  <a:schemeClr val="accent2"/>
                </a:solidFill>
                <a:latin typeface="Arial" panose="020B0604020202020204" pitchFamily="34" charset="0"/>
              </a:rPr>
              <a:t>A priori </a:t>
            </a:r>
            <a:r>
              <a:rPr lang="en-GB" altLang="en-US" sz="1600" b="1" dirty="0">
                <a:solidFill>
                  <a:schemeClr val="accent2"/>
                </a:solidFill>
                <a:latin typeface="Arial" panose="020B0604020202020204" pitchFamily="34" charset="0"/>
              </a:rPr>
              <a:t>information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dirty="0">
                <a:solidFill>
                  <a:schemeClr val="accent2"/>
                </a:solidFill>
                <a:latin typeface="Arial" panose="020B0604020202020204" pitchFamily="34" charset="0"/>
              </a:rPr>
              <a:t>needed to extrapolate to infinity.  </a:t>
            </a:r>
          </a:p>
        </p:txBody>
      </p:sp>
      <p:sp>
        <p:nvSpPr>
          <p:cNvPr id="25610" name="Line 12"/>
          <p:cNvSpPr>
            <a:spLocks noChangeShapeType="1"/>
          </p:cNvSpPr>
          <p:nvPr/>
        </p:nvSpPr>
        <p:spPr bwMode="auto">
          <a:xfrm flipH="1">
            <a:off x="5589587" y="1917701"/>
            <a:ext cx="1296988" cy="631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25612" name="Object 7"/>
          <p:cNvGraphicFramePr>
            <a:graphicFrameLocks noChangeAspect="1"/>
          </p:cNvGraphicFramePr>
          <p:nvPr/>
        </p:nvGraphicFramePr>
        <p:xfrm>
          <a:off x="3751263" y="2514600"/>
          <a:ext cx="3495675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6" name="Equation" r:id="rId3" imgW="1815840" imgH="482400" progId="Equation.DSMT4">
                  <p:embed/>
                </p:oleObj>
              </mc:Choice>
              <mc:Fallback>
                <p:oleObj name="Equation" r:id="rId3" imgW="181584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1263" y="2514600"/>
                        <a:ext cx="3495675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3" name="Object 20"/>
          <p:cNvGraphicFramePr>
            <a:graphicFrameLocks noChangeAspect="1"/>
          </p:cNvGraphicFramePr>
          <p:nvPr/>
        </p:nvGraphicFramePr>
        <p:xfrm>
          <a:off x="4100512" y="4346576"/>
          <a:ext cx="2979738" cy="102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" name="Equation" r:id="rId5" imgW="1549080" imgH="533160" progId="Equation.DSMT4">
                  <p:embed/>
                </p:oleObj>
              </mc:Choice>
              <mc:Fallback>
                <p:oleObj name="Equation" r:id="rId5" imgW="154908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0512" y="4346576"/>
                        <a:ext cx="2979738" cy="1027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969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_2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5" b="5102"/>
          <a:stretch/>
        </p:blipFill>
        <p:spPr>
          <a:xfrm>
            <a:off x="2592721" y="356616"/>
            <a:ext cx="9585882" cy="650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09449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2637" y="139482"/>
            <a:ext cx="8229600" cy="719139"/>
          </a:xfrm>
        </p:spPr>
        <p:txBody>
          <a:bodyPr/>
          <a:lstStyle/>
          <a:p>
            <a:pPr algn="ctr"/>
            <a:r>
              <a:rPr lang="en-GB" altLang="en-US" sz="2800" b="1" dirty="0">
                <a:solidFill>
                  <a:schemeClr val="tx2"/>
                </a:solidFill>
              </a:rPr>
              <a:t>GPS-RO limitations – upper stratosphere</a:t>
            </a:r>
            <a:r>
              <a:rPr lang="en-GB" altLang="en-US" sz="28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766807" y="836613"/>
            <a:ext cx="9082007" cy="40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In order to derive refractivity the </a:t>
            </a:r>
            <a:r>
              <a:rPr lang="en-GB" altLang="en-US" b="1" dirty="0">
                <a:latin typeface="Arial" panose="020B0604020202020204" pitchFamily="34" charset="0"/>
              </a:rPr>
              <a:t>noisy</a:t>
            </a:r>
            <a:r>
              <a:rPr lang="en-GB" altLang="en-US" dirty="0">
                <a:latin typeface="Arial" panose="020B0604020202020204" pitchFamily="34" charset="0"/>
              </a:rPr>
              <a:t>, </a:t>
            </a:r>
            <a:r>
              <a:rPr lang="en-GB" altLang="en-US" b="1" dirty="0">
                <a:latin typeface="Arial" panose="020B0604020202020204" pitchFamily="34" charset="0"/>
              </a:rPr>
              <a:t>corrected</a:t>
            </a:r>
            <a:r>
              <a:rPr lang="en-GB" altLang="en-US" dirty="0">
                <a:latin typeface="Arial" panose="020B0604020202020204" pitchFamily="34" charset="0"/>
              </a:rPr>
              <a:t> bending angle profiles must be extrapolated to infinity – </a:t>
            </a: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i.e., we have to introduce a-priori simulated bending angles</a:t>
            </a:r>
            <a:r>
              <a:rPr lang="en-GB" altLang="en-US" dirty="0">
                <a:solidFill>
                  <a:srgbClr val="C00000"/>
                </a:solidFill>
                <a:latin typeface="Arial" panose="020B0604020202020204" pitchFamily="34" charset="0"/>
              </a:rPr>
              <a:t>.</a:t>
            </a:r>
            <a:r>
              <a:rPr lang="en-GB" altLang="en-US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This blending of the observed and simulated bending angles is called “</a:t>
            </a: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statistical optimisation</a:t>
            </a:r>
            <a:r>
              <a:rPr lang="en-GB" altLang="en-US" dirty="0">
                <a:latin typeface="Arial" panose="020B0604020202020204" pitchFamily="34" charset="0"/>
              </a:rPr>
              <a:t>”.  Consider the (</a:t>
            </a:r>
            <a:r>
              <a:rPr lang="en-GB" altLang="en-US" b="1" dirty="0">
                <a:latin typeface="Arial" panose="020B0604020202020204" pitchFamily="34" charset="0"/>
              </a:rPr>
              <a:t>matrix</a:t>
            </a:r>
            <a:r>
              <a:rPr lang="en-GB" altLang="en-US" dirty="0">
                <a:latin typeface="Arial" panose="020B0604020202020204" pitchFamily="34" charset="0"/>
              </a:rPr>
              <a:t>) equation: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2867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217692"/>
              </p:ext>
            </p:extLst>
          </p:nvPr>
        </p:nvGraphicFramePr>
        <p:xfrm>
          <a:off x="4298950" y="2746567"/>
          <a:ext cx="3376612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9" name="Equation" r:id="rId3" imgW="952087" imgH="228501" progId="Equation.3">
                  <p:embed/>
                </p:oleObj>
              </mc:Choice>
              <mc:Fallback>
                <p:oleObj name="Equation" r:id="rId3" imgW="952087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8950" y="2746567"/>
                        <a:ext cx="3376612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677" name="Straight Arrow Connector 3"/>
          <p:cNvCxnSpPr>
            <a:cxnSpLocks noChangeShapeType="1"/>
          </p:cNvCxnSpPr>
          <p:nvPr/>
        </p:nvCxnSpPr>
        <p:spPr bwMode="auto">
          <a:xfrm flipV="1">
            <a:off x="3200401" y="3295841"/>
            <a:ext cx="1087437" cy="431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8" name="TextBox 4"/>
          <p:cNvSpPr txBox="1">
            <a:spLocks noChangeArrowheads="1"/>
          </p:cNvSpPr>
          <p:nvPr/>
        </p:nvSpPr>
        <p:spPr bwMode="auto">
          <a:xfrm>
            <a:off x="1509713" y="3632392"/>
            <a:ext cx="30591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We use this “blended” profile in the Abel transform to get refractivity!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It’s a linear combination of simulated bending angles from a climatology model (e.g., MSIS)</a:t>
            </a:r>
          </a:p>
        </p:txBody>
      </p:sp>
      <p:sp>
        <p:nvSpPr>
          <p:cNvPr id="28679" name="TextBox 6"/>
          <p:cNvSpPr txBox="1">
            <a:spLocks noChangeArrowheads="1"/>
          </p:cNvSpPr>
          <p:nvPr/>
        </p:nvSpPr>
        <p:spPr bwMode="auto">
          <a:xfrm>
            <a:off x="4586288" y="3673666"/>
            <a:ext cx="2347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solidFill>
                  <a:srgbClr val="FF0000"/>
                </a:solidFill>
                <a:latin typeface="Arial" panose="020B0604020202020204" pitchFamily="34" charset="0"/>
              </a:rPr>
              <a:t>Model (e.g. MSIS)</a:t>
            </a:r>
          </a:p>
        </p:txBody>
      </p:sp>
      <p:cxnSp>
        <p:nvCxnSpPr>
          <p:cNvPr id="28680" name="Straight Arrow Connector 8"/>
          <p:cNvCxnSpPr>
            <a:cxnSpLocks noChangeShapeType="1"/>
          </p:cNvCxnSpPr>
          <p:nvPr/>
        </p:nvCxnSpPr>
        <p:spPr bwMode="auto">
          <a:xfrm flipV="1">
            <a:off x="5210175" y="3367279"/>
            <a:ext cx="196850" cy="4095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1" name="Straight Arrow Connector 12"/>
          <p:cNvCxnSpPr>
            <a:cxnSpLocks noChangeShapeType="1"/>
          </p:cNvCxnSpPr>
          <p:nvPr/>
        </p:nvCxnSpPr>
        <p:spPr bwMode="auto">
          <a:xfrm flipH="1" flipV="1">
            <a:off x="6659562" y="3295841"/>
            <a:ext cx="450850" cy="9271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6405563" y="4172141"/>
            <a:ext cx="172354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tx2"/>
                </a:solidFill>
              </a:rPr>
              <a:t>“Corrected” BA</a:t>
            </a:r>
          </a:p>
        </p:txBody>
      </p:sp>
      <p:sp>
        <p:nvSpPr>
          <p:cNvPr id="28683" name="TextBox 15"/>
          <p:cNvSpPr txBox="1">
            <a:spLocks noChangeArrowheads="1"/>
          </p:cNvSpPr>
          <p:nvPr/>
        </p:nvSpPr>
        <p:spPr bwMode="auto">
          <a:xfrm>
            <a:off x="4716463" y="4721225"/>
            <a:ext cx="59658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>
                <a:latin typeface="Arial" panose="020B0604020202020204" pitchFamily="34" charset="0"/>
              </a:rPr>
              <a:t>The gain matrix, </a:t>
            </a:r>
            <a:r>
              <a:rPr lang="en-GB" altLang="en-US" sz="2400" b="1" dirty="0">
                <a:latin typeface="Arial" panose="020B0604020202020204" pitchFamily="34" charset="0"/>
              </a:rPr>
              <a:t>K</a:t>
            </a:r>
            <a:r>
              <a:rPr lang="en-GB" altLang="en-US" sz="2400" dirty="0">
                <a:latin typeface="Arial" panose="020B0604020202020204" pitchFamily="34" charset="0"/>
              </a:rPr>
              <a:t>, determines the relative contribution of the model. </a:t>
            </a:r>
            <a:r>
              <a:rPr lang="en-GB" altLang="en-US" sz="2400" b="1" dirty="0">
                <a:solidFill>
                  <a:srgbClr val="C00000"/>
                </a:solidFill>
                <a:latin typeface="Arial" panose="020B0604020202020204" pitchFamily="34" charset="0"/>
              </a:rPr>
              <a:t>By ~60 km the merged profile is dominated by the model contribution.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9109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195024"/>
            <a:ext cx="10969943" cy="1143000"/>
          </a:xfrm>
        </p:spPr>
        <p:txBody>
          <a:bodyPr/>
          <a:lstStyle/>
          <a:p>
            <a:pPr algn="ctr"/>
            <a:r>
              <a:rPr lang="en-GB" altLang="en-US" sz="2800" dirty="0">
                <a:solidFill>
                  <a:schemeClr val="tx2"/>
                </a:solidFill>
              </a:rPr>
              <a:t>Determining profiles of density (dry atmosphere only)</a:t>
            </a:r>
          </a:p>
        </p:txBody>
      </p:sp>
      <p:pic>
        <p:nvPicPr>
          <p:cNvPr id="27651" name="Object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1" y="2506663"/>
            <a:ext cx="2605087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695182" y="1141968"/>
            <a:ext cx="906803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The refractive index (or refractivity) is related to the pressure, temperature and vapour pressure using two experimentally determined constants (</a:t>
            </a:r>
            <a:r>
              <a:rPr lang="en-GB" altLang="en-US" dirty="0">
                <a:solidFill>
                  <a:srgbClr val="C00000"/>
                </a:solidFill>
                <a:latin typeface="Arial" panose="020B0604020202020204" pitchFamily="34" charset="0"/>
              </a:rPr>
              <a:t>from the 1950’s and 1960’s!</a:t>
            </a:r>
            <a:r>
              <a:rPr lang="en-GB" altLang="en-US" dirty="0">
                <a:latin typeface="Arial" panose="020B0604020202020204" pitchFamily="34" charset="0"/>
              </a:rPr>
              <a:t>) 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133600" y="4613594"/>
            <a:ext cx="77962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If the water vapour is negligible, the 2</a:t>
            </a:r>
            <a:r>
              <a:rPr lang="en-GB" altLang="en-US" baseline="30000" dirty="0">
                <a:latin typeface="Arial" panose="020B0604020202020204" pitchFamily="34" charset="0"/>
              </a:rPr>
              <a:t>nd</a:t>
            </a:r>
            <a:r>
              <a:rPr lang="en-GB" altLang="en-US" dirty="0">
                <a:latin typeface="Arial" panose="020B0604020202020204" pitchFamily="34" charset="0"/>
              </a:rPr>
              <a:t> term = 0, and the refractivity is proportional to the density   </a:t>
            </a:r>
          </a:p>
        </p:txBody>
      </p:sp>
      <p:pic>
        <p:nvPicPr>
          <p:cNvPr id="27654" name="Object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048" y="5292289"/>
            <a:ext cx="2447925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 Box 13"/>
          <p:cNvSpPr txBox="1">
            <a:spLocks noChangeArrowheads="1"/>
          </p:cNvSpPr>
          <p:nvPr/>
        </p:nvSpPr>
        <p:spPr bwMode="auto">
          <a:xfrm>
            <a:off x="8133556" y="2341363"/>
            <a:ext cx="2616200" cy="20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This two term expression is probably the simplest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formulation for refractivity, but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it is widely used in  GPS-RO.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chemeClr val="tx2"/>
                </a:solidFill>
                <a:latin typeface="Arial" panose="020B0604020202020204" pitchFamily="34" charset="0"/>
              </a:rPr>
              <a:t>We now use an alternative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chemeClr val="tx2"/>
                </a:solidFill>
                <a:latin typeface="Arial" panose="020B0604020202020204" pitchFamily="34" charset="0"/>
              </a:rPr>
              <a:t>three term formulation, including non-ideal gas effects </a:t>
            </a:r>
          </a:p>
        </p:txBody>
      </p:sp>
      <p:sp>
        <p:nvSpPr>
          <p:cNvPr id="27656" name="Line 14"/>
          <p:cNvSpPr>
            <a:spLocks noChangeShapeType="1"/>
          </p:cNvSpPr>
          <p:nvPr/>
        </p:nvSpPr>
        <p:spPr bwMode="auto">
          <a:xfrm flipH="1" flipV="1">
            <a:off x="6437375" y="4176712"/>
            <a:ext cx="231711" cy="4026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57" name="Text Box 15"/>
          <p:cNvSpPr txBox="1">
            <a:spLocks noChangeArrowheads="1"/>
          </p:cNvSpPr>
          <p:nvPr/>
        </p:nvSpPr>
        <p:spPr bwMode="auto">
          <a:xfrm>
            <a:off x="7508260" y="5508189"/>
            <a:ext cx="2397125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C00000"/>
                </a:solidFill>
                <a:latin typeface="Arial" panose="020B0604020202020204" pitchFamily="34" charset="0"/>
              </a:rPr>
              <a:t>So we have retrieved 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C00000"/>
                </a:solidFill>
                <a:latin typeface="Arial" panose="020B0604020202020204" pitchFamily="34" charset="0"/>
              </a:rPr>
              <a:t>vertical profile of density!</a:t>
            </a:r>
            <a:r>
              <a:rPr lang="en-GB" altLang="en-US" sz="1400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7658" name="Right Arrow 11"/>
          <p:cNvSpPr>
            <a:spLocks noChangeArrowheads="1"/>
          </p:cNvSpPr>
          <p:nvPr/>
        </p:nvSpPr>
        <p:spPr bwMode="auto">
          <a:xfrm rot="10800000">
            <a:off x="6931998" y="5724090"/>
            <a:ext cx="504825" cy="144463"/>
          </a:xfrm>
          <a:prstGeom prst="rightArrow">
            <a:avLst>
              <a:gd name="adj1" fmla="val 50000"/>
              <a:gd name="adj2" fmla="val 49926"/>
            </a:avLst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27660" name="Text Box 13"/>
          <p:cNvSpPr txBox="1">
            <a:spLocks noChangeArrowheads="1"/>
          </p:cNvSpPr>
          <p:nvPr/>
        </p:nvSpPr>
        <p:spPr bwMode="auto">
          <a:xfrm>
            <a:off x="1532732" y="2332586"/>
            <a:ext cx="2220913" cy="22467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N= refractivity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n= refractive index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c1,c2 refractivity constants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P= pressure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T= Temperature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>
                <a:solidFill>
                  <a:schemeClr val="tx2"/>
                </a:solidFill>
                <a:latin typeface="Arial" panose="020B0604020202020204" pitchFamily="34" charset="0"/>
              </a:rPr>
              <a:t>Pw</a:t>
            </a:r>
            <a:r>
              <a:rPr lang="en-GB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= partial pressure of water vapour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l-GR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ρ</a:t>
            </a:r>
            <a:r>
              <a:rPr lang="en-GB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= density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R= gas constant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7213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907" y="176828"/>
            <a:ext cx="8696325" cy="569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456" y="3039091"/>
            <a:ext cx="436245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8" name="Rectangle 1"/>
          <p:cNvSpPr>
            <a:spLocks noChangeArrowheads="1"/>
          </p:cNvSpPr>
          <p:nvPr/>
        </p:nvSpPr>
        <p:spPr bwMode="auto">
          <a:xfrm>
            <a:off x="1640345" y="2267566"/>
            <a:ext cx="4537075" cy="647700"/>
          </a:xfrm>
          <a:prstGeom prst="rect">
            <a:avLst/>
          </a:prstGeom>
          <a:noFill/>
          <a:ln w="571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314199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2800" b="1" dirty="0">
                <a:solidFill>
                  <a:schemeClr val="tx2"/>
                </a:solidFill>
              </a:rPr>
              <a:t>Profiles of pressure (dry atmosphere only).</a:t>
            </a:r>
          </a:p>
        </p:txBody>
      </p:sp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1565329" y="1412875"/>
            <a:ext cx="9329979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>
                <a:latin typeface="Arial" panose="020B0604020202020204" pitchFamily="34" charset="0"/>
              </a:rPr>
              <a:t>The refractivity profile is retrieved from the </a:t>
            </a:r>
            <a:r>
              <a:rPr lang="en-GB" altLang="en-US" sz="2400" b="1" dirty="0">
                <a:solidFill>
                  <a:srgbClr val="C00000"/>
                </a:solidFill>
                <a:latin typeface="Arial" panose="020B0604020202020204" pitchFamily="34" charset="0"/>
              </a:rPr>
              <a:t>statistically optimised bending angles</a:t>
            </a:r>
            <a:r>
              <a:rPr lang="en-GB" altLang="en-US" sz="2400" dirty="0">
                <a:latin typeface="Arial" panose="020B0604020202020204" pitchFamily="34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2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>
                <a:latin typeface="Arial" panose="020B0604020202020204" pitchFamily="34" charset="0"/>
              </a:rPr>
              <a:t>But we also need to estimate the temperature on a pressure level to integrate the hydrostatic equation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2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sz="2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sz="2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sz="2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>
                <a:latin typeface="Arial" panose="020B0604020202020204" pitchFamily="34" charset="0"/>
              </a:rPr>
              <a:t>Overall, I would be sceptical about GPS-RO temperature retrievals above ~5 </a:t>
            </a:r>
            <a:r>
              <a:rPr lang="en-GB" altLang="en-US" sz="2400" dirty="0" err="1">
                <a:latin typeface="Arial" panose="020B0604020202020204" pitchFamily="34" charset="0"/>
              </a:rPr>
              <a:t>hPa</a:t>
            </a:r>
            <a:r>
              <a:rPr lang="en-GB" altLang="en-US" sz="2400" dirty="0">
                <a:latin typeface="Arial" panose="020B0604020202020204" pitchFamily="34" charset="0"/>
              </a:rPr>
              <a:t>. </a:t>
            </a:r>
            <a:r>
              <a:rPr lang="en-GB" altLang="en-US" sz="2400" b="1" dirty="0">
                <a:solidFill>
                  <a:srgbClr val="C00000"/>
                </a:solidFill>
                <a:latin typeface="Arial" panose="020B0604020202020204" pitchFamily="34" charset="0"/>
              </a:rPr>
              <a:t>Be aware that the temperature will be very sensitive to the a priori.</a:t>
            </a:r>
            <a:r>
              <a:rPr lang="en-GB" altLang="en-US" sz="2400" dirty="0">
                <a:solidFill>
                  <a:srgbClr val="C00000"/>
                </a:solidFill>
                <a:latin typeface="Arial" panose="020B0604020202020204" pitchFamily="34" charset="0"/>
              </a:rPr>
              <a:t>  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24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sz="2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sz="2400" dirty="0">
              <a:latin typeface="Arial" panose="020B0604020202020204" pitchFamily="34" charset="0"/>
            </a:endParaRPr>
          </a:p>
        </p:txBody>
      </p:sp>
      <p:pic>
        <p:nvPicPr>
          <p:cNvPr id="2970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776" y="3716338"/>
            <a:ext cx="4105275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7644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1990725" y="118759"/>
            <a:ext cx="8229600" cy="61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chemeClr val="tx2"/>
                </a:solidFill>
              </a:rPr>
              <a:t>“Dry temperature” retrieval</a:t>
            </a:r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2407601" y="2444453"/>
            <a:ext cx="784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/>
              <a:t>The temperature profile can then be derived with the ideal gas law:</a:t>
            </a:r>
          </a:p>
        </p:txBody>
      </p:sp>
      <p:graphicFrame>
        <p:nvGraphicFramePr>
          <p:cNvPr id="3072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735154"/>
              </p:ext>
            </p:extLst>
          </p:nvPr>
        </p:nvGraphicFramePr>
        <p:xfrm>
          <a:off x="5210175" y="2923147"/>
          <a:ext cx="17907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" name="Equation" r:id="rId3" imgW="1790700" imgH="787400" progId="Equation.3">
                  <p:embed/>
                </p:oleObj>
              </mc:Choice>
              <mc:Fallback>
                <p:oleObj name="Equation" r:id="rId3" imgW="1790700" imgH="787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0175" y="2923147"/>
                        <a:ext cx="17907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Text Box 7"/>
          <p:cNvSpPr txBox="1">
            <a:spLocks noChangeArrowheads="1"/>
          </p:cNvSpPr>
          <p:nvPr/>
        </p:nvSpPr>
        <p:spPr bwMode="auto">
          <a:xfrm>
            <a:off x="2525416" y="3903561"/>
            <a:ext cx="8153374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 dirty="0"/>
              <a:t>High up, the a priori strongly affects the retrieval. Low down, any water vapour will affect the accuracy.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b="1" dirty="0"/>
              <a:t>GPS/MET experiment (1996)</a:t>
            </a:r>
            <a:r>
              <a:rPr lang="en-GB" altLang="en-US" dirty="0"/>
              <a:t>: Groups from JPL and UCAR demonstrated that the retrievals agreed with co-located analyses and radiosondes to within 1K between ~5-25km.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/>
              <a:t>e.g., See </a:t>
            </a:r>
            <a:r>
              <a:rPr lang="en-GB" altLang="en-US" dirty="0" err="1"/>
              <a:t>Rocken</a:t>
            </a:r>
            <a:r>
              <a:rPr lang="en-GB" altLang="en-US" dirty="0"/>
              <a:t> et al, 1997, JGR, 102, D25, 29849-29866.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30726" name="Object 8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1122580204"/>
              </p:ext>
            </p:extLst>
          </p:nvPr>
        </p:nvGraphicFramePr>
        <p:xfrm>
          <a:off x="3821112" y="1330941"/>
          <a:ext cx="4752975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" name="Equation" r:id="rId5" imgW="2044700" imgH="469900" progId="Equation.3">
                  <p:embed/>
                </p:oleObj>
              </mc:Choice>
              <mc:Fallback>
                <p:oleObj name="Equation" r:id="rId5" imgW="2044700" imgH="4699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1112" y="1330941"/>
                        <a:ext cx="4752975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Text Box 10"/>
          <p:cNvSpPr txBox="1">
            <a:spLocks noChangeArrowheads="1"/>
          </p:cNvSpPr>
          <p:nvPr/>
        </p:nvSpPr>
        <p:spPr bwMode="auto">
          <a:xfrm>
            <a:off x="2401888" y="712729"/>
            <a:ext cx="84004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We can derive the pressure by integrating the </a:t>
            </a:r>
            <a:r>
              <a:rPr lang="en-GB" altLang="en-US" b="1" dirty="0">
                <a:latin typeface="Arial" panose="020B0604020202020204" pitchFamily="34" charset="0"/>
              </a:rPr>
              <a:t>hydrostatic equation:</a:t>
            </a:r>
          </a:p>
        </p:txBody>
      </p:sp>
      <p:sp>
        <p:nvSpPr>
          <p:cNvPr id="30728" name="Text Box 11"/>
          <p:cNvSpPr txBox="1">
            <a:spLocks noChangeArrowheads="1"/>
          </p:cNvSpPr>
          <p:nvPr/>
        </p:nvSpPr>
        <p:spPr bwMode="auto">
          <a:xfrm>
            <a:off x="5045074" y="1153142"/>
            <a:ext cx="7921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a priori</a:t>
            </a:r>
          </a:p>
        </p:txBody>
      </p:sp>
      <p:sp>
        <p:nvSpPr>
          <p:cNvPr id="30729" name="Line 12"/>
          <p:cNvSpPr>
            <a:spLocks noChangeShapeType="1"/>
          </p:cNvSpPr>
          <p:nvPr/>
        </p:nvSpPr>
        <p:spPr bwMode="auto">
          <a:xfrm flipH="1">
            <a:off x="5189536" y="1440480"/>
            <a:ext cx="2159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1947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79612" y="1600200"/>
            <a:ext cx="8229600" cy="4495800"/>
          </a:xfrm>
          <a:prstGeom prst="rect">
            <a:avLst/>
          </a:prstGeom>
        </p:spPr>
        <p:txBody>
          <a:bodyPr/>
          <a:lstStyle/>
          <a:p>
            <a:endParaRPr lang="en-GB" altLang="en-US"/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1990725" y="32732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chemeClr val="tx2"/>
                </a:solidFill>
              </a:rPr>
              <a:t>GPS/MET Temperature Sounding </a:t>
            </a:r>
            <a:br>
              <a:rPr lang="en-GB" altLang="en-US" sz="2800" b="1" dirty="0">
                <a:solidFill>
                  <a:schemeClr val="tx2"/>
                </a:solidFill>
              </a:rPr>
            </a:br>
            <a:r>
              <a:rPr lang="en-GB" altLang="en-US" dirty="0">
                <a:solidFill>
                  <a:schemeClr val="tx2"/>
                </a:solidFill>
              </a:rPr>
              <a:t>(</a:t>
            </a:r>
            <a:r>
              <a:rPr lang="en-GB" altLang="en-US" dirty="0" err="1">
                <a:solidFill>
                  <a:schemeClr val="tx2"/>
                </a:solidFill>
              </a:rPr>
              <a:t>Kursinski</a:t>
            </a:r>
            <a:r>
              <a:rPr lang="en-GB" altLang="en-US" dirty="0">
                <a:solidFill>
                  <a:schemeClr val="tx2"/>
                </a:solidFill>
              </a:rPr>
              <a:t> et al, 1996, Science, 271, 1107-1110, Fig2a)</a:t>
            </a:r>
            <a:r>
              <a:rPr lang="en-GB" altLang="en-US" sz="2800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31748" name="Picture 5" descr="kursinski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2" y="1371601"/>
            <a:ext cx="5638800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7831137" y="22494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7373938" y="2068514"/>
            <a:ext cx="291147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GPS/MET - </a:t>
            </a:r>
            <a:r>
              <a:rPr lang="en-GB" altLang="en-US" b="1" dirty="0">
                <a:latin typeface="Arial" panose="020B0604020202020204" pitchFamily="34" charset="0"/>
              </a:rPr>
              <a:t>thick solid.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Radiosonde – thin solid.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Dotted - ECMWF anal.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chemeClr val="tx2"/>
                </a:solidFill>
                <a:latin typeface="Arial" panose="020B0604020202020204" pitchFamily="34" charset="0"/>
              </a:rPr>
              <a:t>Results like this by JPL and UCAR in mid 1990’s got the subject moving.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7466012" y="5486401"/>
            <a:ext cx="30559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(Location 69N, 83W.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01.33 UT, 5</a:t>
            </a:r>
            <a:r>
              <a:rPr lang="en-GB" altLang="en-US" baseline="30000" dirty="0">
                <a:latin typeface="Arial" panose="020B0604020202020204" pitchFamily="34" charset="0"/>
              </a:rPr>
              <a:t>th</a:t>
            </a:r>
            <a:r>
              <a:rPr lang="en-GB" altLang="en-US" dirty="0">
                <a:latin typeface="Arial" panose="020B0604020202020204" pitchFamily="34" charset="0"/>
              </a:rPr>
              <a:t> May, 1995)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2475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062162" y="1871661"/>
            <a:ext cx="8229600" cy="1071563"/>
          </a:xfrm>
        </p:spPr>
        <p:txBody>
          <a:bodyPr/>
          <a:lstStyle/>
          <a:p>
            <a:pPr algn="ctr"/>
            <a:r>
              <a:rPr lang="en-GB" altLang="en-US" sz="3600" b="1" dirty="0"/>
              <a:t>Some complexities:</a:t>
            </a:r>
            <a:br>
              <a:rPr lang="en-GB" altLang="en-US" sz="3600" b="1" dirty="0"/>
            </a:br>
            <a:br>
              <a:rPr lang="en-GB" altLang="en-US" sz="3600" b="1" dirty="0"/>
            </a:br>
            <a:r>
              <a:rPr lang="en-GB" altLang="en-US" sz="3600" b="1" dirty="0"/>
              <a:t>Mostly lower-troposphere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0512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ctrTitle"/>
          </p:nvPr>
        </p:nvSpPr>
        <p:spPr>
          <a:xfrm>
            <a:off x="2422525" y="255078"/>
            <a:ext cx="7772400" cy="941898"/>
          </a:xfrm>
        </p:spPr>
        <p:txBody>
          <a:bodyPr/>
          <a:lstStyle/>
          <a:p>
            <a:r>
              <a:rPr lang="en-GB" altLang="en-US" sz="2800" dirty="0">
                <a:solidFill>
                  <a:schemeClr val="tx2"/>
                </a:solidFill>
              </a:rPr>
              <a:t>Some subtleties, limitations, complications …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6193" y="1196976"/>
            <a:ext cx="7485063" cy="5389805"/>
          </a:xfrm>
          <a:ln>
            <a:solidFill>
              <a:schemeClr val="bg1"/>
            </a:solidFill>
          </a:ln>
        </p:spPr>
        <p:txBody>
          <a:bodyPr/>
          <a:lstStyle/>
          <a:p>
            <a:pPr marL="342900" indent="-342900" algn="l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solidFill>
                  <a:schemeClr val="tx2"/>
                </a:solidFill>
              </a:rPr>
              <a:t>GPS-RO is useful data</a:t>
            </a:r>
            <a:r>
              <a:rPr lang="en-GB" sz="2000" dirty="0">
                <a:solidFill>
                  <a:schemeClr val="tx1"/>
                </a:solidFill>
              </a:rPr>
              <a:t>, BUT if you want to assimilate any new data, you have to think about the limitations of the technique in order to:</a:t>
            </a:r>
          </a:p>
          <a:p>
            <a:pPr marL="342900" indent="-342900" algn="l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 marL="800100" lvl="1" indent="-342900" algn="l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1"/>
                </a:solidFill>
              </a:rPr>
              <a:t>choose a reasonable assimilation strategy (</a:t>
            </a:r>
            <a:r>
              <a:rPr lang="en-GB" sz="2000" dirty="0">
                <a:solidFill>
                  <a:srgbClr val="C00000"/>
                </a:solidFill>
              </a:rPr>
              <a:t>e.g., </a:t>
            </a:r>
            <a:r>
              <a:rPr lang="en-GB" sz="2000" i="1" dirty="0">
                <a:solidFill>
                  <a:srgbClr val="C00000"/>
                </a:solidFill>
              </a:rPr>
              <a:t>noting again that GPS-RO does not </a:t>
            </a:r>
            <a:r>
              <a:rPr lang="en-GB" sz="2000" b="1" i="1" u="sng" dirty="0">
                <a:solidFill>
                  <a:srgbClr val="C00000"/>
                </a:solidFill>
              </a:rPr>
              <a:t>measure</a:t>
            </a:r>
            <a:r>
              <a:rPr lang="en-GB" sz="2000" i="1" dirty="0">
                <a:solidFill>
                  <a:srgbClr val="C00000"/>
                </a:solidFill>
              </a:rPr>
              <a:t> temperature directly</a:t>
            </a:r>
            <a:r>
              <a:rPr lang="en-GB" sz="2000" dirty="0">
                <a:solidFill>
                  <a:schemeClr val="tx1"/>
                </a:solidFill>
              </a:rPr>
              <a:t>). </a:t>
            </a:r>
          </a:p>
          <a:p>
            <a:pPr marL="800100" lvl="1" indent="-342900" algn="l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 marL="800100" lvl="1" indent="-342900" algn="l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1"/>
                </a:solidFill>
              </a:rPr>
              <a:t>obtain a realistic error covariance matrix estimate, </a:t>
            </a:r>
            <a:r>
              <a:rPr lang="en-GB" sz="2000" b="1" dirty="0">
                <a:solidFill>
                  <a:schemeClr val="tx1"/>
                </a:solidFill>
              </a:rPr>
              <a:t>R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 algn="l">
              <a:buClr>
                <a:schemeClr val="tx1"/>
              </a:buClr>
              <a:defRPr/>
            </a:pPr>
            <a:r>
              <a:rPr lang="en-GB" sz="2000" b="1" dirty="0">
                <a:solidFill>
                  <a:schemeClr val="tx1"/>
                </a:solidFill>
              </a:rPr>
              <a:t>Limitations:</a:t>
            </a:r>
            <a:r>
              <a:rPr lang="en-GB" sz="2000" dirty="0">
                <a:solidFill>
                  <a:schemeClr val="tx1"/>
                </a:solidFill>
              </a:rPr>
              <a:t> In GPS-RO we often talk about </a:t>
            </a:r>
            <a:r>
              <a:rPr lang="en-GB" sz="2000" b="1" dirty="0">
                <a:solidFill>
                  <a:schemeClr val="tx2"/>
                </a:solidFill>
              </a:rPr>
              <a:t>the core region </a:t>
            </a:r>
            <a:r>
              <a:rPr lang="en-GB" sz="2000" dirty="0">
                <a:solidFill>
                  <a:schemeClr val="tx2"/>
                </a:solidFill>
              </a:rPr>
              <a:t>- a vertical interval between ~8-35 km - where the GPS-RO information content is highest</a:t>
            </a:r>
            <a:r>
              <a:rPr lang="en-GB" sz="2000" dirty="0">
                <a:solidFill>
                  <a:schemeClr val="tx1"/>
                </a:solidFill>
              </a:rPr>
              <a:t>. The GPS-RO signal-to-noise falls outside this interval.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68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09441" y="187722"/>
            <a:ext cx="10969943" cy="1143000"/>
          </a:xfrm>
        </p:spPr>
        <p:txBody>
          <a:bodyPr/>
          <a:lstStyle/>
          <a:p>
            <a:pPr algn="ctr"/>
            <a:r>
              <a:rPr lang="en-GB" altLang="en-US" sz="2800" b="1" dirty="0">
                <a:solidFill>
                  <a:schemeClr val="tx2"/>
                </a:solidFill>
              </a:rPr>
              <a:t>Outside the core-region</a:t>
            </a:r>
            <a:br>
              <a:rPr lang="en-GB" altLang="en-US" sz="2800" b="1" dirty="0">
                <a:solidFill>
                  <a:schemeClr val="tx2"/>
                </a:solidFill>
              </a:rPr>
            </a:br>
            <a:r>
              <a:rPr lang="en-GB" altLang="en-US" sz="2800" b="1" dirty="0">
                <a:solidFill>
                  <a:schemeClr val="tx2"/>
                </a:solidFill>
              </a:rPr>
              <a:t>Troposphere: we can’t neglect water vapour </a:t>
            </a:r>
          </a:p>
        </p:txBody>
      </p:sp>
      <p:pic>
        <p:nvPicPr>
          <p:cNvPr id="33795" name="Picture 2" descr="ba_trop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104" y="977305"/>
            <a:ext cx="45720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3" descr="N_trop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681" y="2954846"/>
            <a:ext cx="4429125" cy="305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797" name="Straight Arrow Connector 5"/>
          <p:cNvCxnSpPr>
            <a:cxnSpLocks noChangeShapeType="1"/>
          </p:cNvCxnSpPr>
          <p:nvPr/>
        </p:nvCxnSpPr>
        <p:spPr bwMode="auto">
          <a:xfrm flipH="1" flipV="1">
            <a:off x="3236914" y="3714752"/>
            <a:ext cx="969326" cy="1113280"/>
          </a:xfrm>
          <a:prstGeom prst="straightConnector1">
            <a:avLst/>
          </a:prstGeom>
          <a:noFill/>
          <a:ln w="25400" algn="ctr">
            <a:solidFill>
              <a:srgbClr val="064E83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8" name="TextBox 6"/>
          <p:cNvSpPr txBox="1">
            <a:spLocks noChangeArrowheads="1"/>
          </p:cNvSpPr>
          <p:nvPr/>
        </p:nvSpPr>
        <p:spPr bwMode="auto">
          <a:xfrm>
            <a:off x="4112522" y="4549180"/>
            <a:ext cx="28225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Simulated ignoring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water vapour.</a:t>
            </a:r>
          </a:p>
        </p:txBody>
      </p:sp>
      <p:sp>
        <p:nvSpPr>
          <p:cNvPr id="33800" name="TextBox 11"/>
          <p:cNvSpPr txBox="1">
            <a:spLocks noChangeArrowheads="1"/>
          </p:cNvSpPr>
          <p:nvPr/>
        </p:nvSpPr>
        <p:spPr bwMode="auto">
          <a:xfrm>
            <a:off x="6987381" y="1610946"/>
            <a:ext cx="3470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Difference between the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lines show the impact of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water vapour.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844678" y="5397574"/>
            <a:ext cx="574800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>
                <a:solidFill>
                  <a:srgbClr val="C00000"/>
                </a:solidFill>
                <a:latin typeface="Arial" panose="020B0604020202020204" pitchFamily="34" charset="0"/>
              </a:rPr>
              <a:t>We need a </a:t>
            </a:r>
            <a:r>
              <a:rPr lang="en-GB" altLang="en-US" sz="2400" i="1" dirty="0" err="1">
                <a:solidFill>
                  <a:srgbClr val="C00000"/>
                </a:solidFill>
                <a:latin typeface="Arial" panose="020B0604020202020204" pitchFamily="34" charset="0"/>
              </a:rPr>
              <a:t>variational</a:t>
            </a:r>
            <a:r>
              <a:rPr lang="en-GB" altLang="en-US" sz="2400" dirty="0">
                <a:solidFill>
                  <a:srgbClr val="C00000"/>
                </a:solidFill>
                <a:latin typeface="Arial" panose="020B0604020202020204" pitchFamily="34" charset="0"/>
              </a:rPr>
              <a:t> system to reliably retrieve water vapour information.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38</a:t>
            </a:fld>
            <a:endParaRPr lang="en-US" dirty="0"/>
          </a:p>
        </p:txBody>
      </p:sp>
      <p:cxnSp>
        <p:nvCxnSpPr>
          <p:cNvPr id="17" name="Straight Arrow Connector 5"/>
          <p:cNvCxnSpPr>
            <a:cxnSpLocks noChangeShapeType="1"/>
          </p:cNvCxnSpPr>
          <p:nvPr/>
        </p:nvCxnSpPr>
        <p:spPr bwMode="auto">
          <a:xfrm flipV="1">
            <a:off x="6592681" y="5036224"/>
            <a:ext cx="2214562" cy="75272"/>
          </a:xfrm>
          <a:prstGeom prst="straightConnector1">
            <a:avLst/>
          </a:prstGeom>
          <a:noFill/>
          <a:ln w="25400" algn="ctr">
            <a:solidFill>
              <a:srgbClr val="064E83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2917090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n-GB" altLang="en-US" sz="2800" b="1" dirty="0">
                <a:solidFill>
                  <a:schemeClr val="tx2"/>
                </a:solidFill>
              </a:rPr>
              <a:t>Physical limitations in the lower troposphere</a:t>
            </a:r>
          </a:p>
        </p:txBody>
      </p:sp>
      <p:pic>
        <p:nvPicPr>
          <p:cNvPr id="34819" name="Object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150" y="5445126"/>
            <a:ext cx="194310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Object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2604" y="2986492"/>
            <a:ext cx="2085975" cy="1231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349501" y="1196976"/>
            <a:ext cx="77247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>
                <a:latin typeface="Arial" panose="020B0604020202020204" pitchFamily="34" charset="0"/>
              </a:rPr>
              <a:t>Atmospheric defocusing</a:t>
            </a:r>
            <a:r>
              <a:rPr lang="en-GB" altLang="en-US">
                <a:latin typeface="Arial" panose="020B0604020202020204" pitchFamily="34" charset="0"/>
              </a:rPr>
              <a:t>: If the bending angle changes rapidly with height, the signal reaching the receiver has less power </a:t>
            </a:r>
          </a:p>
        </p:txBody>
      </p:sp>
      <p:grpSp>
        <p:nvGrpSpPr>
          <p:cNvPr id="34822" name="Group 21"/>
          <p:cNvGrpSpPr>
            <a:grpSpLocks/>
          </p:cNvGrpSpPr>
          <p:nvPr/>
        </p:nvGrpSpPr>
        <p:grpSpPr bwMode="auto">
          <a:xfrm>
            <a:off x="4365625" y="1916114"/>
            <a:ext cx="4030662" cy="1800225"/>
            <a:chOff x="1655" y="1344"/>
            <a:chExt cx="2948" cy="1769"/>
          </a:xfrm>
        </p:grpSpPr>
        <p:grpSp>
          <p:nvGrpSpPr>
            <p:cNvPr id="34837" name="Group 16"/>
            <p:cNvGrpSpPr>
              <a:grpSpLocks/>
            </p:cNvGrpSpPr>
            <p:nvPr/>
          </p:nvGrpSpPr>
          <p:grpSpPr bwMode="auto">
            <a:xfrm>
              <a:off x="1655" y="1389"/>
              <a:ext cx="2722" cy="1179"/>
              <a:chOff x="884" y="1661"/>
              <a:chExt cx="2722" cy="1179"/>
            </a:xfrm>
          </p:grpSpPr>
          <p:sp>
            <p:nvSpPr>
              <p:cNvPr id="34842" name="Line 6"/>
              <p:cNvSpPr>
                <a:spLocks noChangeShapeType="1"/>
              </p:cNvSpPr>
              <p:nvPr/>
            </p:nvSpPr>
            <p:spPr bwMode="auto">
              <a:xfrm>
                <a:off x="884" y="1706"/>
                <a:ext cx="27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843" name="Line 7"/>
              <p:cNvSpPr>
                <a:spLocks noChangeShapeType="1"/>
              </p:cNvSpPr>
              <p:nvPr/>
            </p:nvSpPr>
            <p:spPr bwMode="auto">
              <a:xfrm flipV="1">
                <a:off x="2064" y="1661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844" name="Line 9"/>
              <p:cNvSpPr>
                <a:spLocks noChangeShapeType="1"/>
              </p:cNvSpPr>
              <p:nvPr/>
            </p:nvSpPr>
            <p:spPr bwMode="auto">
              <a:xfrm>
                <a:off x="884" y="1888"/>
                <a:ext cx="27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845" name="Line 10"/>
              <p:cNvSpPr>
                <a:spLocks noChangeShapeType="1"/>
              </p:cNvSpPr>
              <p:nvPr/>
            </p:nvSpPr>
            <p:spPr bwMode="auto">
              <a:xfrm>
                <a:off x="884" y="2069"/>
                <a:ext cx="15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846" name="Line 11"/>
              <p:cNvSpPr>
                <a:spLocks noChangeShapeType="1"/>
              </p:cNvSpPr>
              <p:nvPr/>
            </p:nvSpPr>
            <p:spPr bwMode="auto">
              <a:xfrm>
                <a:off x="2426" y="2069"/>
                <a:ext cx="118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847" name="Line 12"/>
              <p:cNvSpPr>
                <a:spLocks noChangeShapeType="1"/>
              </p:cNvSpPr>
              <p:nvPr/>
            </p:nvSpPr>
            <p:spPr bwMode="auto">
              <a:xfrm>
                <a:off x="884" y="2251"/>
                <a:ext cx="15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848" name="Line 13"/>
              <p:cNvSpPr>
                <a:spLocks noChangeShapeType="1"/>
              </p:cNvSpPr>
              <p:nvPr/>
            </p:nvSpPr>
            <p:spPr bwMode="auto">
              <a:xfrm>
                <a:off x="2426" y="2251"/>
                <a:ext cx="118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849" name="Line 14"/>
              <p:cNvSpPr>
                <a:spLocks noChangeShapeType="1"/>
              </p:cNvSpPr>
              <p:nvPr/>
            </p:nvSpPr>
            <p:spPr bwMode="auto">
              <a:xfrm>
                <a:off x="884" y="2432"/>
                <a:ext cx="15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850" name="Line 15"/>
              <p:cNvSpPr>
                <a:spLocks noChangeShapeType="1"/>
              </p:cNvSpPr>
              <p:nvPr/>
            </p:nvSpPr>
            <p:spPr bwMode="auto">
              <a:xfrm>
                <a:off x="2426" y="2432"/>
                <a:ext cx="118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4838" name="Line 17"/>
            <p:cNvSpPr>
              <a:spLocks noChangeShapeType="1"/>
            </p:cNvSpPr>
            <p:nvPr/>
          </p:nvSpPr>
          <p:spPr bwMode="auto">
            <a:xfrm>
              <a:off x="1655" y="2341"/>
              <a:ext cx="15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839" name="Line 18"/>
            <p:cNvSpPr>
              <a:spLocks noChangeShapeType="1"/>
            </p:cNvSpPr>
            <p:nvPr/>
          </p:nvSpPr>
          <p:spPr bwMode="auto">
            <a:xfrm>
              <a:off x="3198" y="2341"/>
              <a:ext cx="1179" cy="7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840" name="Rectangle 19"/>
            <p:cNvSpPr>
              <a:spLocks noChangeArrowheads="1"/>
            </p:cNvSpPr>
            <p:nvPr/>
          </p:nvSpPr>
          <p:spPr bwMode="auto">
            <a:xfrm>
              <a:off x="4422" y="1344"/>
              <a:ext cx="181" cy="13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  <p:sp>
          <p:nvSpPr>
            <p:cNvPr id="34841" name="Line 20"/>
            <p:cNvSpPr>
              <a:spLocks noChangeShapeType="1"/>
            </p:cNvSpPr>
            <p:nvPr/>
          </p:nvSpPr>
          <p:spPr bwMode="auto">
            <a:xfrm>
              <a:off x="4513" y="1480"/>
              <a:ext cx="0" cy="22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4823" name="Oval 22"/>
          <p:cNvSpPr>
            <a:spLocks noChangeArrowheads="1"/>
          </p:cNvSpPr>
          <p:nvPr/>
        </p:nvSpPr>
        <p:spPr bwMode="auto">
          <a:xfrm>
            <a:off x="5446713" y="3068638"/>
            <a:ext cx="1584325" cy="1295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34824" name="Text Box 23"/>
          <p:cNvSpPr txBox="1">
            <a:spLocks noChangeArrowheads="1"/>
          </p:cNvSpPr>
          <p:nvPr/>
        </p:nvSpPr>
        <p:spPr bwMode="auto">
          <a:xfrm>
            <a:off x="2503488" y="4437064"/>
            <a:ext cx="7364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>
                <a:latin typeface="Arial" panose="020B0604020202020204" pitchFamily="34" charset="0"/>
              </a:rPr>
              <a:t>Atmospheric ducting: </a:t>
            </a:r>
            <a:r>
              <a:rPr lang="en-GB" altLang="en-US">
                <a:latin typeface="Arial" panose="020B0604020202020204" pitchFamily="34" charset="0"/>
              </a:rPr>
              <a:t>if the refractive index gradient exceeds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Arial" panose="020B0604020202020204" pitchFamily="34" charset="0"/>
              </a:rPr>
              <a:t>a critical value the signal is lost </a:t>
            </a:r>
            <a:endParaRPr lang="en-GB" altLang="en-US" b="1">
              <a:latin typeface="Arial" panose="020B0604020202020204" pitchFamily="34" charset="0"/>
            </a:endParaRPr>
          </a:p>
        </p:txBody>
      </p:sp>
      <p:sp>
        <p:nvSpPr>
          <p:cNvPr id="34825" name="Text Box 26"/>
          <p:cNvSpPr txBox="1">
            <a:spLocks noChangeArrowheads="1"/>
          </p:cNvSpPr>
          <p:nvPr/>
        </p:nvSpPr>
        <p:spPr bwMode="auto">
          <a:xfrm>
            <a:off x="9028778" y="2265767"/>
            <a:ext cx="240296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latin typeface="Arial" panose="020B0604020202020204" pitchFamily="34" charset="0"/>
              </a:rPr>
              <a:t>A tube of rays is spread out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latin typeface="Arial" panose="020B0604020202020204" pitchFamily="34" charset="0"/>
              </a:rPr>
              <a:t>by the ray bending and the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  <a:latin typeface="Arial" panose="020B0604020202020204" pitchFamily="34" charset="0"/>
              </a:rPr>
              <a:t>signal to noise</a:t>
            </a:r>
            <a:r>
              <a:rPr lang="en-GB" altLang="en-US" sz="1400" dirty="0">
                <a:latin typeface="Arial" panose="020B0604020202020204" pitchFamily="34" charset="0"/>
              </a:rPr>
              <a:t> </a:t>
            </a:r>
            <a:r>
              <a:rPr lang="en-GB" altLang="en-US" sz="1400" b="1" dirty="0">
                <a:solidFill>
                  <a:srgbClr val="FF0000"/>
                </a:solidFill>
                <a:latin typeface="Arial" panose="020B0604020202020204" pitchFamily="34" charset="0"/>
              </a:rPr>
              <a:t>falls</a:t>
            </a:r>
            <a:r>
              <a:rPr lang="en-GB" altLang="en-US" sz="1400" dirty="0">
                <a:latin typeface="Arial" panose="020B0604020202020204" pitchFamily="34" charset="0"/>
              </a:rPr>
              <a:t>.  </a:t>
            </a:r>
          </a:p>
        </p:txBody>
      </p:sp>
      <p:sp>
        <p:nvSpPr>
          <p:cNvPr id="34826" name="Oval 27"/>
          <p:cNvSpPr>
            <a:spLocks noChangeArrowheads="1"/>
          </p:cNvSpPr>
          <p:nvPr/>
        </p:nvSpPr>
        <p:spPr bwMode="auto">
          <a:xfrm>
            <a:off x="8255000" y="5373688"/>
            <a:ext cx="1008062" cy="79216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34827" name="Line 28"/>
          <p:cNvSpPr>
            <a:spLocks noChangeShapeType="1"/>
          </p:cNvSpPr>
          <p:nvPr/>
        </p:nvSpPr>
        <p:spPr bwMode="auto">
          <a:xfrm>
            <a:off x="7534276" y="5229225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28" name="Line 29"/>
          <p:cNvSpPr>
            <a:spLocks noChangeShapeType="1"/>
          </p:cNvSpPr>
          <p:nvPr/>
        </p:nvSpPr>
        <p:spPr bwMode="auto">
          <a:xfrm>
            <a:off x="8615362" y="5229226"/>
            <a:ext cx="2159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29" name="Rectangle 30"/>
          <p:cNvSpPr>
            <a:spLocks noChangeArrowheads="1"/>
          </p:cNvSpPr>
          <p:nvPr/>
        </p:nvSpPr>
        <p:spPr bwMode="auto">
          <a:xfrm>
            <a:off x="9623426" y="5229226"/>
            <a:ext cx="142875" cy="144463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34830" name="Line 31"/>
          <p:cNvSpPr>
            <a:spLocks noChangeShapeType="1"/>
          </p:cNvSpPr>
          <p:nvPr/>
        </p:nvSpPr>
        <p:spPr bwMode="auto">
          <a:xfrm>
            <a:off x="9694862" y="5373689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31" name="Line 32"/>
          <p:cNvSpPr>
            <a:spLocks noChangeShapeType="1"/>
          </p:cNvSpPr>
          <p:nvPr/>
        </p:nvSpPr>
        <p:spPr bwMode="auto">
          <a:xfrm flipV="1">
            <a:off x="6238875" y="2781300"/>
            <a:ext cx="0" cy="9350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4832" name="Object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7" y="2997201"/>
            <a:ext cx="1857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3" name="Object 4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275" y="3213101"/>
            <a:ext cx="176212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4" name="TextBox 33"/>
          <p:cNvSpPr txBox="1">
            <a:spLocks noChangeArrowheads="1"/>
          </p:cNvSpPr>
          <p:nvPr/>
        </p:nvSpPr>
        <p:spPr bwMode="auto">
          <a:xfrm>
            <a:off x="1522412" y="5516564"/>
            <a:ext cx="33480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u="sng" dirty="0">
                <a:solidFill>
                  <a:srgbClr val="FF0000"/>
                </a:solidFill>
                <a:latin typeface="Arial" panose="020B0604020202020204" pitchFamily="34" charset="0"/>
              </a:rPr>
              <a:t>Not affected by clouds?</a:t>
            </a:r>
            <a:r>
              <a:rPr lang="en-GB" altLang="en-US" sz="1400" u="sng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400" b="1" dirty="0">
                <a:solidFill>
                  <a:srgbClr val="FF0000"/>
                </a:solidFill>
                <a:latin typeface="Arial" panose="020B0604020202020204" pitchFamily="34" charset="0"/>
              </a:rPr>
              <a:t>But we often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  <a:latin typeface="Arial" panose="020B0604020202020204" pitchFamily="34" charset="0"/>
              </a:rPr>
              <a:t>get ducting conditions near the top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rgbClr val="FF0000"/>
                </a:solidFill>
                <a:latin typeface="Arial" panose="020B0604020202020204" pitchFamily="34" charset="0"/>
              </a:rPr>
              <a:t>of stratocumulus clouds</a:t>
            </a:r>
          </a:p>
        </p:txBody>
      </p:sp>
      <p:sp>
        <p:nvSpPr>
          <p:cNvPr id="34835" name="Right Arrow 34"/>
          <p:cNvSpPr>
            <a:spLocks noChangeArrowheads="1"/>
          </p:cNvSpPr>
          <p:nvPr/>
        </p:nvSpPr>
        <p:spPr bwMode="auto">
          <a:xfrm>
            <a:off x="4941888" y="5732464"/>
            <a:ext cx="504825" cy="217487"/>
          </a:xfrm>
          <a:prstGeom prst="rightArrow">
            <a:avLst>
              <a:gd name="adj1" fmla="val 50000"/>
              <a:gd name="adj2" fmla="val 49744"/>
            </a:avLst>
          </a:prstGeom>
          <a:solidFill>
            <a:schemeClr val="bg2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817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_3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02" b="6556"/>
          <a:stretch/>
        </p:blipFill>
        <p:spPr>
          <a:xfrm>
            <a:off x="2702448" y="466344"/>
            <a:ext cx="9486203" cy="6406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2471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b="1"/>
              <a:t>Maximum bending angle value</a:t>
            </a:r>
            <a:br>
              <a:rPr lang="en-GB" altLang="en-US" b="1"/>
            </a:br>
            <a:r>
              <a:rPr lang="en-GB" altLang="en-US" b="1"/>
              <a:t>(related to defocusing)</a:t>
            </a:r>
          </a:p>
        </p:txBody>
      </p:sp>
      <p:sp>
        <p:nvSpPr>
          <p:cNvPr id="35843" name="Oval 8"/>
          <p:cNvSpPr>
            <a:spLocks noChangeArrowheads="1"/>
          </p:cNvSpPr>
          <p:nvPr/>
        </p:nvSpPr>
        <p:spPr bwMode="auto">
          <a:xfrm>
            <a:off x="4870451" y="2852739"/>
            <a:ext cx="2447925" cy="2016125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cxnSp>
        <p:nvCxnSpPr>
          <p:cNvPr id="35844" name="Straight Connector 10"/>
          <p:cNvCxnSpPr>
            <a:cxnSpLocks noChangeShapeType="1"/>
          </p:cNvCxnSpPr>
          <p:nvPr/>
        </p:nvCxnSpPr>
        <p:spPr bwMode="auto">
          <a:xfrm>
            <a:off x="4149726" y="2276475"/>
            <a:ext cx="223202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5" name="Straight Connector 13"/>
          <p:cNvCxnSpPr>
            <a:cxnSpLocks noChangeShapeType="1"/>
          </p:cNvCxnSpPr>
          <p:nvPr/>
        </p:nvCxnSpPr>
        <p:spPr bwMode="auto">
          <a:xfrm rot="16200000" flipH="1">
            <a:off x="6201569" y="2456657"/>
            <a:ext cx="1728788" cy="13684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846" name="Group 24"/>
          <p:cNvGrpSpPr>
            <a:grpSpLocks/>
          </p:cNvGrpSpPr>
          <p:nvPr/>
        </p:nvGrpSpPr>
        <p:grpSpPr bwMode="auto">
          <a:xfrm>
            <a:off x="7534275" y="3068638"/>
            <a:ext cx="360362" cy="576262"/>
            <a:chOff x="6156176" y="2564904"/>
            <a:chExt cx="360040" cy="576064"/>
          </a:xfrm>
        </p:grpSpPr>
        <p:sp>
          <p:nvSpPr>
            <p:cNvPr id="35851" name="Rectangle 16"/>
            <p:cNvSpPr>
              <a:spLocks noChangeArrowheads="1"/>
            </p:cNvSpPr>
            <p:nvPr/>
          </p:nvSpPr>
          <p:spPr bwMode="auto">
            <a:xfrm>
              <a:off x="6156176" y="2564904"/>
              <a:ext cx="360040" cy="144016"/>
            </a:xfrm>
            <a:prstGeom prst="rect">
              <a:avLst/>
            </a:prstGeom>
            <a:solidFill>
              <a:schemeClr val="bg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  <p:sp>
          <p:nvSpPr>
            <p:cNvPr id="35852" name="Down Arrow 23"/>
            <p:cNvSpPr>
              <a:spLocks noChangeArrowheads="1"/>
            </p:cNvSpPr>
            <p:nvPr/>
          </p:nvSpPr>
          <p:spPr bwMode="auto">
            <a:xfrm flipH="1">
              <a:off x="6228183" y="2708920"/>
              <a:ext cx="216024" cy="43204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</p:grpSp>
      <p:sp>
        <p:nvSpPr>
          <p:cNvPr id="35847" name="TextBox 25"/>
          <p:cNvSpPr txBox="1">
            <a:spLocks noChangeArrowheads="1"/>
          </p:cNvSpPr>
          <p:nvPr/>
        </p:nvSpPr>
        <p:spPr bwMode="auto">
          <a:xfrm>
            <a:off x="2349500" y="4941888"/>
            <a:ext cx="75612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Arial" panose="020B0604020202020204" pitchFamily="34" charset="0"/>
              </a:rPr>
              <a:t>Seems obvious </a:t>
            </a:r>
            <a:r>
              <a:rPr lang="en-GB" altLang="en-US" sz="2400">
                <a:latin typeface="Arial" panose="020B0604020202020204" pitchFamily="34" charset="0"/>
              </a:rPr>
              <a:t>but the receiver has to be measuring a long time to see the large bending angle values. We rarely see an observed bending above ~0.05 rads.</a:t>
            </a:r>
          </a:p>
        </p:txBody>
      </p:sp>
      <p:cxnSp>
        <p:nvCxnSpPr>
          <p:cNvPr id="35848" name="Straight Connector 27"/>
          <p:cNvCxnSpPr>
            <a:cxnSpLocks noChangeShapeType="1"/>
          </p:cNvCxnSpPr>
          <p:nvPr/>
        </p:nvCxnSpPr>
        <p:spPr bwMode="auto">
          <a:xfrm>
            <a:off x="4149726" y="2060575"/>
            <a:ext cx="223202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9" name="Straight Arrow Connector 29"/>
          <p:cNvCxnSpPr>
            <a:cxnSpLocks noChangeShapeType="1"/>
          </p:cNvCxnSpPr>
          <p:nvPr/>
        </p:nvCxnSpPr>
        <p:spPr bwMode="auto">
          <a:xfrm>
            <a:off x="6381750" y="2060575"/>
            <a:ext cx="1441450" cy="647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4236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b="1"/>
              <a:t>Limitations – lower troposphere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2114550" y="1766889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837479" y="1074576"/>
            <a:ext cx="9677932" cy="523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b="1" u="sng" dirty="0">
                <a:solidFill>
                  <a:srgbClr val="000000"/>
                </a:solidFill>
                <a:latin typeface="Arial" panose="020B0604020202020204" pitchFamily="34" charset="0"/>
              </a:rPr>
              <a:t>Atmospheric Multipath</a:t>
            </a:r>
            <a:r>
              <a:rPr lang="en-GB" altLang="en-US" u="sng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processing – more than one ray is measured by the receiver at a given time:</a:t>
            </a:r>
          </a:p>
          <a:p>
            <a:pPr>
              <a:spcBef>
                <a:spcPct val="0"/>
              </a:spcBef>
            </a:pPr>
            <a:endParaRPr lang="en-GB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The amplitude of the signal can fluctuate rapidly. </a:t>
            </a:r>
          </a:p>
          <a:p>
            <a:pPr>
              <a:spcBef>
                <a:spcPct val="0"/>
              </a:spcBef>
            </a:pPr>
            <a:endParaRPr lang="en-GB" alt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Wave optics retrievals – </a:t>
            </a: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these are elegant co-ordinate transforms. Without these, we would not be able to make good use of GPS-RO in the troposphere. 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These still assume spherical symmetry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en-GB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e.g</a:t>
            </a: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GB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Full Spectral Inversion</a:t>
            </a: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  <a:r>
              <a:rPr lang="en-GB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Jensen et al 2003, Rad. Sci., </a:t>
            </a:r>
            <a:r>
              <a:rPr lang="en-GB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38</a:t>
            </a:r>
            <a:r>
              <a:rPr lang="en-GB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, 10.1029/2002RS002763</a:t>
            </a: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  <a:r>
              <a:rPr lang="en-GB" altLang="en-US" sz="1800" b="1" dirty="0">
                <a:solidFill>
                  <a:schemeClr val="tx2"/>
                </a:solidFill>
                <a:latin typeface="Arial" panose="020B0604020202020204" pitchFamily="34" charset="0"/>
              </a:rPr>
              <a:t>Canonical transforms, </a:t>
            </a:r>
            <a:r>
              <a:rPr lang="en-GB" altLang="en-US" sz="1600" b="1" dirty="0" err="1">
                <a:solidFill>
                  <a:schemeClr val="tx2"/>
                </a:solidFill>
                <a:latin typeface="Arial" panose="020B0604020202020204" pitchFamily="34" charset="0"/>
              </a:rPr>
              <a:t>Gorbunov</a:t>
            </a:r>
            <a:r>
              <a:rPr lang="en-GB" altLang="en-US" sz="1600" b="1" dirty="0">
                <a:solidFill>
                  <a:schemeClr val="tx2"/>
                </a:solidFill>
                <a:latin typeface="Arial" panose="020B0604020202020204" pitchFamily="34" charset="0"/>
              </a:rPr>
              <a:t> and </a:t>
            </a:r>
            <a:r>
              <a:rPr lang="en-GB" altLang="en-US" sz="1600" b="1" dirty="0" err="1">
                <a:solidFill>
                  <a:schemeClr val="tx2"/>
                </a:solidFill>
                <a:latin typeface="Arial" panose="020B0604020202020204" pitchFamily="34" charset="0"/>
              </a:rPr>
              <a:t>Lauritsen</a:t>
            </a:r>
            <a:r>
              <a:rPr lang="en-GB" altLang="en-US" sz="1600" b="1" dirty="0">
                <a:solidFill>
                  <a:schemeClr val="tx2"/>
                </a:solidFill>
                <a:latin typeface="Arial" panose="020B0604020202020204" pitchFamily="34" charset="0"/>
              </a:rPr>
              <a:t>, 2004, Rad. Sci., 39, RS4010, doi:10.1029/2003RS002971</a:t>
            </a:r>
          </a:p>
          <a:p>
            <a:pPr>
              <a:spcBef>
                <a:spcPct val="0"/>
              </a:spcBef>
            </a:pPr>
            <a:endParaRPr lang="en-GB" alt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Improved GPS receiver software:</a:t>
            </a: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Open-loop processing.  </a:t>
            </a:r>
          </a:p>
        </p:txBody>
      </p:sp>
      <p:grpSp>
        <p:nvGrpSpPr>
          <p:cNvPr id="36869" name="Group 2"/>
          <p:cNvGrpSpPr>
            <a:grpSpLocks/>
          </p:cNvGrpSpPr>
          <p:nvPr/>
        </p:nvGrpSpPr>
        <p:grpSpPr bwMode="auto">
          <a:xfrm>
            <a:off x="4376737" y="1844675"/>
            <a:ext cx="5824538" cy="1562100"/>
            <a:chOff x="3708400" y="3451225"/>
            <a:chExt cx="5825181" cy="1562100"/>
          </a:xfrm>
          <a:solidFill>
            <a:schemeClr val="bg1">
              <a:lumMod val="50000"/>
            </a:schemeClr>
          </a:solidFill>
        </p:grpSpPr>
        <p:sp>
          <p:nvSpPr>
            <p:cNvPr id="36871" name="Oval 7"/>
            <p:cNvSpPr>
              <a:spLocks noChangeArrowheads="1"/>
            </p:cNvSpPr>
            <p:nvPr/>
          </p:nvSpPr>
          <p:spPr bwMode="auto">
            <a:xfrm>
              <a:off x="3851275" y="4149725"/>
              <a:ext cx="1152525" cy="86360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GB" altLang="en-US" sz="2400">
                <a:solidFill>
                  <a:srgbClr val="B2B2B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6872" name="Line 9"/>
            <p:cNvSpPr>
              <a:spLocks noChangeShapeType="1"/>
            </p:cNvSpPr>
            <p:nvPr/>
          </p:nvSpPr>
          <p:spPr bwMode="auto">
            <a:xfrm>
              <a:off x="3708400" y="4005263"/>
              <a:ext cx="71913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GB"/>
            </a:p>
          </p:txBody>
        </p:sp>
        <p:sp>
          <p:nvSpPr>
            <p:cNvPr id="36873" name="Line 10"/>
            <p:cNvSpPr>
              <a:spLocks noChangeShapeType="1"/>
            </p:cNvSpPr>
            <p:nvPr/>
          </p:nvSpPr>
          <p:spPr bwMode="auto">
            <a:xfrm>
              <a:off x="4427538" y="4005263"/>
              <a:ext cx="865187" cy="14446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endParaRPr lang="en-GB"/>
            </a:p>
          </p:txBody>
        </p:sp>
        <p:sp>
          <p:nvSpPr>
            <p:cNvPr id="36874" name="Line 11"/>
            <p:cNvSpPr>
              <a:spLocks noChangeShapeType="1"/>
            </p:cNvSpPr>
            <p:nvPr/>
          </p:nvSpPr>
          <p:spPr bwMode="auto">
            <a:xfrm>
              <a:off x="3708400" y="3860800"/>
              <a:ext cx="792163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GB"/>
            </a:p>
          </p:txBody>
        </p:sp>
        <p:sp>
          <p:nvSpPr>
            <p:cNvPr id="36875" name="Line 12"/>
            <p:cNvSpPr>
              <a:spLocks noChangeShapeType="1"/>
            </p:cNvSpPr>
            <p:nvPr/>
          </p:nvSpPr>
          <p:spPr bwMode="auto">
            <a:xfrm>
              <a:off x="4500563" y="3860800"/>
              <a:ext cx="792162" cy="288925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endParaRPr lang="en-GB"/>
            </a:p>
          </p:txBody>
        </p:sp>
        <p:sp>
          <p:nvSpPr>
            <p:cNvPr id="36876" name="Line 13"/>
            <p:cNvSpPr>
              <a:spLocks noChangeShapeType="1"/>
            </p:cNvSpPr>
            <p:nvPr/>
          </p:nvSpPr>
          <p:spPr bwMode="auto">
            <a:xfrm>
              <a:off x="3708400" y="3716338"/>
              <a:ext cx="86360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GB"/>
            </a:p>
          </p:txBody>
        </p:sp>
        <p:sp>
          <p:nvSpPr>
            <p:cNvPr id="36877" name="Line 14"/>
            <p:cNvSpPr>
              <a:spLocks noChangeShapeType="1"/>
            </p:cNvSpPr>
            <p:nvPr/>
          </p:nvSpPr>
          <p:spPr bwMode="auto">
            <a:xfrm>
              <a:off x="4572000" y="3716338"/>
              <a:ext cx="720725" cy="433387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endParaRPr lang="en-GB"/>
            </a:p>
          </p:txBody>
        </p:sp>
        <p:sp>
          <p:nvSpPr>
            <p:cNvPr id="36878" name="Rectangle 17"/>
            <p:cNvSpPr>
              <a:spLocks noChangeArrowheads="1"/>
            </p:cNvSpPr>
            <p:nvPr/>
          </p:nvSpPr>
          <p:spPr bwMode="auto">
            <a:xfrm>
              <a:off x="5292725" y="4076700"/>
              <a:ext cx="215900" cy="144463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GB" altLang="en-US" sz="2400">
                <a:solidFill>
                  <a:srgbClr val="B2B2B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6879" name="Line 18"/>
            <p:cNvSpPr>
              <a:spLocks noChangeShapeType="1"/>
            </p:cNvSpPr>
            <p:nvPr/>
          </p:nvSpPr>
          <p:spPr bwMode="auto">
            <a:xfrm>
              <a:off x="5364163" y="4221163"/>
              <a:ext cx="0" cy="14446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endParaRPr lang="en-GB"/>
            </a:p>
          </p:txBody>
        </p:sp>
        <p:sp>
          <p:nvSpPr>
            <p:cNvPr id="36880" name="Text Box 19"/>
            <p:cNvSpPr txBox="1">
              <a:spLocks noChangeArrowheads="1"/>
            </p:cNvSpPr>
            <p:nvPr/>
          </p:nvSpPr>
          <p:spPr bwMode="auto">
            <a:xfrm>
              <a:off x="5703888" y="3954463"/>
              <a:ext cx="2859087" cy="457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Multipath:</a:t>
              </a:r>
              <a:r>
                <a:rPr lang="en-GB" altLang="en-US" sz="1200" dirty="0">
                  <a:solidFill>
                    <a:srgbClr val="000000"/>
                  </a:solidFill>
                  <a:latin typeface="Arial" panose="020B0604020202020204" pitchFamily="34" charset="0"/>
                </a:rPr>
                <a:t> More than one ray arrives at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200" dirty="0">
                  <a:solidFill>
                    <a:srgbClr val="000000"/>
                  </a:solidFill>
                  <a:latin typeface="Arial" panose="020B0604020202020204" pitchFamily="34" charset="0"/>
                </a:rPr>
                <a:t>the receiver. They interfere.</a:t>
              </a:r>
            </a:p>
          </p:txBody>
        </p:sp>
        <p:sp>
          <p:nvSpPr>
            <p:cNvPr id="36881" name="Line 20"/>
            <p:cNvSpPr>
              <a:spLocks noChangeShapeType="1"/>
            </p:cNvSpPr>
            <p:nvPr/>
          </p:nvSpPr>
          <p:spPr bwMode="auto">
            <a:xfrm>
              <a:off x="3708400" y="3573463"/>
              <a:ext cx="1584325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endParaRPr lang="en-GB"/>
            </a:p>
          </p:txBody>
        </p:sp>
        <p:sp>
          <p:nvSpPr>
            <p:cNvPr id="36882" name="Rectangle 21"/>
            <p:cNvSpPr>
              <a:spLocks noChangeArrowheads="1"/>
            </p:cNvSpPr>
            <p:nvPr/>
          </p:nvSpPr>
          <p:spPr bwMode="auto">
            <a:xfrm>
              <a:off x="5292725" y="3500438"/>
              <a:ext cx="215900" cy="14446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GB" altLang="en-US" sz="2400">
                <a:solidFill>
                  <a:srgbClr val="B2B2B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6883" name="Line 22"/>
            <p:cNvSpPr>
              <a:spLocks noChangeShapeType="1"/>
            </p:cNvSpPr>
            <p:nvPr/>
          </p:nvSpPr>
          <p:spPr bwMode="auto">
            <a:xfrm>
              <a:off x="5364163" y="3644900"/>
              <a:ext cx="0" cy="144463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endParaRPr lang="en-GB"/>
            </a:p>
          </p:txBody>
        </p:sp>
        <p:sp>
          <p:nvSpPr>
            <p:cNvPr id="36884" name="Text Box 23"/>
            <p:cNvSpPr txBox="1">
              <a:spLocks noChangeArrowheads="1"/>
            </p:cNvSpPr>
            <p:nvPr/>
          </p:nvSpPr>
          <p:spPr bwMode="auto">
            <a:xfrm>
              <a:off x="5724525" y="3451225"/>
              <a:ext cx="3809056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200" dirty="0">
                  <a:solidFill>
                    <a:srgbClr val="000000"/>
                  </a:solidFill>
                  <a:latin typeface="Arial" panose="020B0604020202020204" pitchFamily="34" charset="0"/>
                </a:rPr>
                <a:t>Single ray region – geometric ray optics approach ok!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5790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1979612" y="152400"/>
            <a:ext cx="8229600" cy="1143000"/>
          </a:xfrm>
        </p:spPr>
        <p:txBody>
          <a:bodyPr/>
          <a:lstStyle/>
          <a:p>
            <a:pPr algn="ctr"/>
            <a:r>
              <a:rPr lang="en-GB" altLang="en-US" b="1"/>
              <a:t>Example of amplitude at the receiver. </a:t>
            </a:r>
          </a:p>
        </p:txBody>
      </p:sp>
      <p:pic>
        <p:nvPicPr>
          <p:cNvPr id="37891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7563" y="1093788"/>
            <a:ext cx="5965825" cy="4495800"/>
          </a:xfrm>
          <a:prstGeom prst="rect">
            <a:avLst/>
          </a:prstGeom>
        </p:spPr>
      </p:pic>
      <p:pic>
        <p:nvPicPr>
          <p:cNvPr id="3789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275" y="3860800"/>
            <a:ext cx="36576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893" name="Straight Arrow Connector 6"/>
          <p:cNvCxnSpPr>
            <a:cxnSpLocks noChangeShapeType="1"/>
          </p:cNvCxnSpPr>
          <p:nvPr/>
        </p:nvCxnSpPr>
        <p:spPr bwMode="auto">
          <a:xfrm flipH="1">
            <a:off x="6742113" y="4527550"/>
            <a:ext cx="684213" cy="21590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4" name="Straight Arrow Connector 9"/>
          <p:cNvCxnSpPr>
            <a:cxnSpLocks noChangeShapeType="1"/>
          </p:cNvCxnSpPr>
          <p:nvPr/>
        </p:nvCxnSpPr>
        <p:spPr bwMode="auto">
          <a:xfrm flipH="1">
            <a:off x="6670675" y="4029075"/>
            <a:ext cx="1439862" cy="84138"/>
          </a:xfrm>
          <a:prstGeom prst="straightConnector1">
            <a:avLst/>
          </a:prstGeom>
          <a:noFill/>
          <a:ln w="9525" algn="ctr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895" name="TextBox 4"/>
          <p:cNvSpPr txBox="1">
            <a:spLocks noChangeArrowheads="1"/>
          </p:cNvSpPr>
          <p:nvPr/>
        </p:nvSpPr>
        <p:spPr bwMode="auto">
          <a:xfrm>
            <a:off x="5662612" y="1738313"/>
            <a:ext cx="25860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Standard atmospheric defocusing</a:t>
            </a:r>
          </a:p>
        </p:txBody>
      </p:sp>
      <p:cxnSp>
        <p:nvCxnSpPr>
          <p:cNvPr id="37896" name="Straight Arrow Connector 7"/>
          <p:cNvCxnSpPr>
            <a:cxnSpLocks noChangeShapeType="1"/>
          </p:cNvCxnSpPr>
          <p:nvPr/>
        </p:nvCxnSpPr>
        <p:spPr bwMode="auto">
          <a:xfrm>
            <a:off x="6886575" y="2236788"/>
            <a:ext cx="1079500" cy="4000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7" name="Straight Arrow Connector 10"/>
          <p:cNvCxnSpPr>
            <a:cxnSpLocks noChangeShapeType="1"/>
          </p:cNvCxnSpPr>
          <p:nvPr/>
        </p:nvCxnSpPr>
        <p:spPr bwMode="auto">
          <a:xfrm flipV="1">
            <a:off x="5662613" y="5589588"/>
            <a:ext cx="360363" cy="3603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898" name="TextBox 11"/>
          <p:cNvSpPr txBox="1">
            <a:spLocks noChangeArrowheads="1"/>
          </p:cNvSpPr>
          <p:nvPr/>
        </p:nvSpPr>
        <p:spPr bwMode="auto">
          <a:xfrm>
            <a:off x="4900613" y="5800726"/>
            <a:ext cx="2252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Arial" panose="020B0604020202020204" pitchFamily="34" charset="0"/>
              </a:rPr>
              <a:t>Basically ~time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4691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985962" y="90488"/>
            <a:ext cx="8229600" cy="1143000"/>
          </a:xfrm>
        </p:spPr>
        <p:txBody>
          <a:bodyPr/>
          <a:lstStyle/>
          <a:p>
            <a:pPr algn="ctr"/>
            <a:r>
              <a:rPr lang="en-GB" altLang="en-US" b="1"/>
              <a:t>Horizontal gradient errors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06625" y="963613"/>
            <a:ext cx="8229600" cy="44958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  <a:defRPr/>
            </a:pPr>
            <a:r>
              <a:rPr lang="en-GB" sz="2400" dirty="0">
                <a:solidFill>
                  <a:schemeClr val="tx1"/>
                </a:solidFill>
              </a:rPr>
              <a:t>The impact parameter – </a:t>
            </a:r>
            <a:r>
              <a:rPr lang="en-GB" sz="2400" b="1" dirty="0">
                <a:solidFill>
                  <a:schemeClr val="tx1"/>
                </a:solidFill>
              </a:rPr>
              <a:t>that we assume is constant</a:t>
            </a:r>
            <a:r>
              <a:rPr lang="en-GB" sz="2400" dirty="0">
                <a:solidFill>
                  <a:schemeClr val="tx1"/>
                </a:solidFill>
              </a:rPr>
              <a:t> – actually varies along the ray-path.  </a:t>
            </a:r>
          </a:p>
          <a:p>
            <a:pPr>
              <a:defRPr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891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0" y="1781176"/>
            <a:ext cx="4832350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Box 6"/>
          <p:cNvSpPr txBox="1">
            <a:spLocks noChangeArrowheads="1"/>
          </p:cNvSpPr>
          <p:nvPr/>
        </p:nvSpPr>
        <p:spPr bwMode="auto">
          <a:xfrm>
            <a:off x="1773238" y="4652963"/>
            <a:ext cx="3097213" cy="12001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We can assign the wrong height to the “measurement!</a:t>
            </a:r>
          </a:p>
        </p:txBody>
      </p:sp>
      <p:graphicFrame>
        <p:nvGraphicFramePr>
          <p:cNvPr id="38919" name="Object 7"/>
          <p:cNvGraphicFramePr>
            <a:graphicFrameLocks noChangeAspect="1"/>
          </p:cNvGraphicFramePr>
          <p:nvPr/>
        </p:nvGraphicFramePr>
        <p:xfrm>
          <a:off x="2182812" y="3211514"/>
          <a:ext cx="2986088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4" name="Equation" r:id="rId4" imgW="1625400" imgH="457200" progId="Equation.DSMT4">
                  <p:embed/>
                </p:oleObj>
              </mc:Choice>
              <mc:Fallback>
                <p:oleObj name="Equation" r:id="rId4" imgW="16254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2812" y="3211514"/>
                        <a:ext cx="2986088" cy="83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TextBox 8"/>
          <p:cNvSpPr txBox="1">
            <a:spLocks noChangeArrowheads="1"/>
          </p:cNvSpPr>
          <p:nvPr/>
        </p:nvSpPr>
        <p:spPr bwMode="auto">
          <a:xfrm>
            <a:off x="5589588" y="4768851"/>
            <a:ext cx="8350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/>
              <a:t>GPS</a:t>
            </a:r>
          </a:p>
        </p:txBody>
      </p:sp>
      <p:sp>
        <p:nvSpPr>
          <p:cNvPr id="38921" name="TextBox 13"/>
          <p:cNvSpPr txBox="1">
            <a:spLocks noChangeArrowheads="1"/>
          </p:cNvSpPr>
          <p:nvPr/>
        </p:nvSpPr>
        <p:spPr bwMode="auto">
          <a:xfrm>
            <a:off x="9626601" y="4779964"/>
            <a:ext cx="801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/>
              <a:t>LEO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9907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062162" y="1773238"/>
            <a:ext cx="8229600" cy="1143000"/>
          </a:xfrm>
        </p:spPr>
        <p:txBody>
          <a:bodyPr/>
          <a:lstStyle/>
          <a:p>
            <a:pPr algn="ctr"/>
            <a:r>
              <a:rPr lang="en-GB" altLang="en-US" sz="3200" b="1" dirty="0"/>
              <a:t>Assimilation of GPS-RO data:</a:t>
            </a:r>
            <a:br>
              <a:rPr lang="en-GB" altLang="en-US" sz="3200" b="1" dirty="0"/>
            </a:br>
            <a:br>
              <a:rPr lang="en-GB" altLang="en-US" sz="3200" b="1" dirty="0"/>
            </a:br>
            <a:r>
              <a:rPr lang="en-GB" altLang="en-US" sz="3200" b="1" dirty="0"/>
              <a:t>What observations are available?</a:t>
            </a:r>
            <a:br>
              <a:rPr lang="en-GB" altLang="en-US" sz="3200" b="1" dirty="0"/>
            </a:br>
            <a:br>
              <a:rPr lang="en-GB" altLang="en-US" sz="3200" b="1" dirty="0"/>
            </a:br>
            <a:r>
              <a:rPr lang="en-GB" altLang="en-US" sz="3200" b="1" dirty="0"/>
              <a:t>How do we use them?</a:t>
            </a:r>
            <a:br>
              <a:rPr lang="en-GB" altLang="en-US" sz="3200" b="1" dirty="0"/>
            </a:br>
            <a:br>
              <a:rPr lang="en-GB" altLang="en-US" sz="3200" b="1" dirty="0"/>
            </a:br>
            <a:r>
              <a:rPr lang="en-GB" altLang="en-US" sz="3200" b="1" dirty="0"/>
              <a:t>Pros and cons.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2162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976095" y="254275"/>
            <a:ext cx="10029600" cy="369332"/>
          </a:xfrm>
        </p:spPr>
        <p:txBody>
          <a:bodyPr/>
          <a:lstStyle/>
          <a:p>
            <a:pPr algn="ctr"/>
            <a:r>
              <a:rPr lang="en-GB" altLang="en-US" b="1" dirty="0"/>
              <a:t>Data availability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9125" y="797942"/>
            <a:ext cx="10895161" cy="5399657"/>
          </a:xfrm>
          <a:prstGeom prst="rect">
            <a:avLst/>
          </a:prstGeo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GB" altLang="en-US" sz="1600" b="1" dirty="0">
                <a:solidFill>
                  <a:schemeClr val="tx1"/>
                </a:solidFill>
              </a:rPr>
              <a:t>The “proof of concept” GPS/MET mission in 1996 was a major success. </a:t>
            </a:r>
            <a:r>
              <a:rPr lang="en-GB" altLang="en-US" sz="1600" dirty="0">
                <a:solidFill>
                  <a:schemeClr val="tx1"/>
                </a:solidFill>
              </a:rPr>
              <a:t>This led to a number of missions of opportunity, proposals for a constellation of LEO satellites and first dedicated operational instruments. </a:t>
            </a:r>
          </a:p>
          <a:p>
            <a:pPr>
              <a:buClr>
                <a:schemeClr val="tx1"/>
              </a:buClr>
            </a:pPr>
            <a:endParaRPr lang="en-GB" altLang="en-US" sz="16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</a:rPr>
              <a:t>Current status (~2700 profiles per day):</a:t>
            </a:r>
          </a:p>
          <a:p>
            <a:pPr lvl="1">
              <a:spcAft>
                <a:spcPts val="600"/>
              </a:spcAft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</a:rPr>
              <a:t>Missions of opportunity: </a:t>
            </a:r>
            <a:r>
              <a:rPr lang="en-GB" altLang="en-US" sz="1600" b="1" dirty="0" err="1">
                <a:solidFill>
                  <a:schemeClr val="tx1"/>
                </a:solidFill>
              </a:rPr>
              <a:t>TerraSAR</a:t>
            </a:r>
            <a:r>
              <a:rPr lang="en-GB" altLang="en-US" sz="1600" b="1" dirty="0">
                <a:solidFill>
                  <a:schemeClr val="tx1"/>
                </a:solidFill>
              </a:rPr>
              <a:t>-X and Tandem-X</a:t>
            </a:r>
            <a:r>
              <a:rPr lang="en-GB" altLang="en-US" sz="1600" dirty="0">
                <a:solidFill>
                  <a:schemeClr val="tx1"/>
                </a:solidFill>
              </a:rPr>
              <a:t>.</a:t>
            </a:r>
          </a:p>
          <a:p>
            <a:pPr lvl="1">
              <a:spcAft>
                <a:spcPts val="600"/>
              </a:spcAft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</a:rPr>
              <a:t>The </a:t>
            </a:r>
            <a:r>
              <a:rPr lang="en-GB" altLang="en-US" sz="1600" b="1" dirty="0">
                <a:solidFill>
                  <a:schemeClr val="tx1"/>
                </a:solidFill>
              </a:rPr>
              <a:t>COSMIC</a:t>
            </a:r>
            <a:r>
              <a:rPr lang="en-GB" altLang="en-US" sz="1600" dirty="0">
                <a:solidFill>
                  <a:schemeClr val="tx1"/>
                </a:solidFill>
              </a:rPr>
              <a:t> constellation of (originally) 6 LEO satellites was launched 2006. Now, only satellite number 6 is regularly providing data.  </a:t>
            </a:r>
          </a:p>
          <a:p>
            <a:pPr lvl="1">
              <a:spcAft>
                <a:spcPts val="600"/>
              </a:spcAft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</a:rPr>
              <a:t>The </a:t>
            </a:r>
            <a:r>
              <a:rPr lang="en-GB" altLang="en-US" sz="1600" b="1" dirty="0">
                <a:solidFill>
                  <a:schemeClr val="tx1"/>
                </a:solidFill>
              </a:rPr>
              <a:t>GRAS</a:t>
            </a:r>
            <a:r>
              <a:rPr lang="en-GB" altLang="en-US" sz="1600" dirty="0">
                <a:solidFill>
                  <a:schemeClr val="tx1"/>
                </a:solidFill>
              </a:rPr>
              <a:t> instruments on </a:t>
            </a:r>
            <a:r>
              <a:rPr lang="en-GB" altLang="en-US" sz="1600" dirty="0" err="1">
                <a:solidFill>
                  <a:schemeClr val="tx1"/>
                </a:solidFill>
              </a:rPr>
              <a:t>Metop</a:t>
            </a:r>
            <a:r>
              <a:rPr lang="en-GB" altLang="en-US" sz="1600" dirty="0">
                <a:solidFill>
                  <a:schemeClr val="tx1"/>
                </a:solidFill>
              </a:rPr>
              <a:t>-A, </a:t>
            </a:r>
            <a:r>
              <a:rPr lang="en-GB" altLang="en-US" sz="1600" dirty="0" err="1">
                <a:solidFill>
                  <a:schemeClr val="tx1"/>
                </a:solidFill>
              </a:rPr>
              <a:t>Metop</a:t>
            </a:r>
            <a:r>
              <a:rPr lang="en-GB" altLang="en-US" sz="1600" dirty="0">
                <a:solidFill>
                  <a:schemeClr val="tx1"/>
                </a:solidFill>
              </a:rPr>
              <a:t>-B and </a:t>
            </a:r>
            <a:r>
              <a:rPr lang="en-GB" altLang="en-US" sz="1600" dirty="0" err="1">
                <a:solidFill>
                  <a:schemeClr val="tx1"/>
                </a:solidFill>
              </a:rPr>
              <a:t>Metop</a:t>
            </a:r>
            <a:r>
              <a:rPr lang="en-GB" altLang="en-US" sz="1600" dirty="0">
                <a:solidFill>
                  <a:schemeClr val="tx1"/>
                </a:solidFill>
              </a:rPr>
              <a:t>-C (</a:t>
            </a:r>
            <a:r>
              <a:rPr lang="en-GB" altLang="en-US" sz="1600" b="1" dirty="0">
                <a:solidFill>
                  <a:schemeClr val="tx1"/>
                </a:solidFill>
              </a:rPr>
              <a:t>assimilated since 14</a:t>
            </a:r>
            <a:r>
              <a:rPr lang="en-GB" altLang="en-US" sz="1600" b="1" baseline="30000" dirty="0">
                <a:solidFill>
                  <a:schemeClr val="tx1"/>
                </a:solidFill>
              </a:rPr>
              <a:t>th</a:t>
            </a:r>
            <a:r>
              <a:rPr lang="en-GB" altLang="en-US" sz="1600" b="1" dirty="0">
                <a:solidFill>
                  <a:schemeClr val="tx1"/>
                </a:solidFill>
              </a:rPr>
              <a:t> March 2019</a:t>
            </a:r>
            <a:r>
              <a:rPr lang="en-GB" altLang="en-US" sz="1600" dirty="0">
                <a:solidFill>
                  <a:schemeClr val="tx1"/>
                </a:solidFill>
              </a:rPr>
              <a:t>) provides 3x~600 profiles per day.  </a:t>
            </a:r>
            <a:r>
              <a:rPr lang="en-GB" altLang="en-US" sz="1600" b="1" dirty="0">
                <a:solidFill>
                  <a:schemeClr val="tx2"/>
                </a:solidFill>
              </a:rPr>
              <a:t>GRAS is the only fully operational instrument</a:t>
            </a:r>
            <a:r>
              <a:rPr lang="en-GB" altLang="en-US" sz="1600" b="1" dirty="0">
                <a:solidFill>
                  <a:schemeClr val="tx1"/>
                </a:solidFill>
              </a:rPr>
              <a:t>. </a:t>
            </a:r>
          </a:p>
          <a:p>
            <a:pPr lvl="1">
              <a:spcAft>
                <a:spcPts val="600"/>
              </a:spcAft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</a:rPr>
              <a:t>The </a:t>
            </a:r>
            <a:r>
              <a:rPr lang="en-GB" altLang="en-US" sz="1600" b="1" dirty="0">
                <a:solidFill>
                  <a:schemeClr val="tx1"/>
                </a:solidFill>
              </a:rPr>
              <a:t>GNOS</a:t>
            </a:r>
            <a:r>
              <a:rPr lang="en-GB" altLang="en-US" sz="1600" dirty="0">
                <a:solidFill>
                  <a:schemeClr val="tx1"/>
                </a:solidFill>
              </a:rPr>
              <a:t> instrument on the Chinese satellite FY-3C has been assimilated </a:t>
            </a:r>
            <a:r>
              <a:rPr lang="en-GB" altLang="en-US" sz="1600" b="1" dirty="0">
                <a:solidFill>
                  <a:schemeClr val="tx2"/>
                </a:solidFill>
              </a:rPr>
              <a:t>since March 2018</a:t>
            </a:r>
            <a:r>
              <a:rPr lang="en-GB" altLang="en-US" sz="1600" b="1" dirty="0">
                <a:solidFill>
                  <a:schemeClr val="tx1"/>
                </a:solidFill>
              </a:rPr>
              <a:t>. </a:t>
            </a:r>
            <a:r>
              <a:rPr lang="en-GB" altLang="en-US" sz="1600" dirty="0">
                <a:solidFill>
                  <a:schemeClr val="tx1"/>
                </a:solidFill>
              </a:rPr>
              <a:t>Data from FY-3D are also available.</a:t>
            </a:r>
          </a:p>
          <a:p>
            <a:pPr>
              <a:spcAft>
                <a:spcPts val="600"/>
              </a:spcAft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</a:rPr>
              <a:t>Near future</a:t>
            </a:r>
          </a:p>
          <a:p>
            <a:pPr lvl="1">
              <a:spcAft>
                <a:spcPts val="600"/>
              </a:spcAft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</a:rPr>
              <a:t>COSMIC-2 is a tropical constellation of 6 satellites. Due to be launched in May 2019.</a:t>
            </a:r>
          </a:p>
          <a:p>
            <a:pPr lvl="1">
              <a:spcAft>
                <a:spcPts val="600"/>
              </a:spcAft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</a:rPr>
              <a:t>GRACE Follow-On.</a:t>
            </a:r>
          </a:p>
          <a:p>
            <a:pPr lvl="1">
              <a:spcAft>
                <a:spcPts val="600"/>
              </a:spcAft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</a:rPr>
              <a:t>KOMPSAT-5 is operating but data are not available to NWP centres yet.</a:t>
            </a:r>
          </a:p>
          <a:p>
            <a:pPr lvl="1">
              <a:spcAft>
                <a:spcPts val="600"/>
              </a:spcAft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</a:rPr>
              <a:t>Commercial companies (Spire, </a:t>
            </a:r>
            <a:r>
              <a:rPr lang="en-GB" altLang="en-US" sz="1600" dirty="0" err="1">
                <a:solidFill>
                  <a:schemeClr val="tx1"/>
                </a:solidFill>
              </a:rPr>
              <a:t>PlanetIQ</a:t>
            </a:r>
            <a:r>
              <a:rPr lang="en-GB" altLang="en-US" sz="1600" dirty="0">
                <a:solidFill>
                  <a:schemeClr val="tx1"/>
                </a:solidFill>
              </a:rPr>
              <a:t>, </a:t>
            </a:r>
            <a:r>
              <a:rPr lang="en-GB" altLang="en-US" sz="1600" dirty="0" err="1">
                <a:solidFill>
                  <a:schemeClr val="tx1"/>
                </a:solidFill>
              </a:rPr>
              <a:t>GeoOptics</a:t>
            </a:r>
            <a:r>
              <a:rPr lang="en-GB" altLang="en-US" sz="1600" dirty="0">
                <a:solidFill>
                  <a:schemeClr val="tx1"/>
                </a:solidFill>
              </a:rPr>
              <a:t>,…) have begun to launch satellites with RO instruments.</a:t>
            </a:r>
          </a:p>
          <a:p>
            <a:pPr lvl="1">
              <a:spcAft>
                <a:spcPts val="600"/>
              </a:spcAft>
              <a:buClr>
                <a:schemeClr val="tx1"/>
              </a:buClr>
            </a:pPr>
            <a:endParaRPr lang="en-GB" altLang="en-US" sz="16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2163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3BA3D4-B74C-43ED-8458-91C2F9BD2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215" y="74592"/>
            <a:ext cx="9765102" cy="616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9926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ChangeArrowheads="1"/>
          </p:cNvSpPr>
          <p:nvPr/>
        </p:nvSpPr>
        <p:spPr bwMode="auto">
          <a:xfrm>
            <a:off x="1979613" y="381000"/>
            <a:ext cx="85074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rgbClr val="C00000"/>
                </a:solidFill>
              </a:rPr>
              <a:t>Why are GPS-RO observations useful for NWP given that we already have millions of radiance measurements?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400" b="1" dirty="0">
              <a:solidFill>
                <a:srgbClr val="C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tx2"/>
                </a:solidFill>
              </a:rPr>
              <a:t>GPS-RO complements the radiances!</a:t>
            </a:r>
          </a:p>
        </p:txBody>
      </p:sp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987553" y="1319784"/>
            <a:ext cx="10917936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marL="263525" indent="-263525"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 marL="263525" indent="-263525"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 marL="263525" indent="-263525">
              <a:spcBef>
                <a:spcPct val="0"/>
              </a:spcBef>
              <a:buFontTx/>
              <a:buNone/>
            </a:pPr>
            <a:r>
              <a:rPr lang="en-GB" altLang="en-US" dirty="0">
                <a:solidFill>
                  <a:schemeClr val="tx2"/>
                </a:solidFill>
                <a:latin typeface="Arial" panose="020B0604020202020204" pitchFamily="34" charset="0"/>
              </a:rPr>
              <a:t>Observations are useful if they provide </a:t>
            </a:r>
            <a:r>
              <a:rPr lang="en-GB" altLang="en-US" b="1" dirty="0">
                <a:solidFill>
                  <a:schemeClr val="tx2"/>
                </a:solidFill>
                <a:latin typeface="Arial" panose="020B0604020202020204" pitchFamily="34" charset="0"/>
              </a:rPr>
              <a:t>new</a:t>
            </a:r>
            <a:r>
              <a:rPr lang="en-GB" altLang="en-US" dirty="0">
                <a:solidFill>
                  <a:schemeClr val="tx2"/>
                </a:solidFill>
                <a:latin typeface="Arial" panose="020B0604020202020204" pitchFamily="34" charset="0"/>
              </a:rPr>
              <a:t> information.</a:t>
            </a:r>
          </a:p>
          <a:p>
            <a:pPr marL="263525" indent="-263525">
              <a:spcBef>
                <a:spcPct val="0"/>
              </a:spcBef>
              <a:buFontTx/>
              <a:buNone/>
            </a:pPr>
            <a:endParaRPr lang="en-GB" altLang="en-US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 marL="263525" indent="-263525">
              <a:spcBef>
                <a:spcPct val="0"/>
              </a:spcBef>
              <a:buFontTx/>
              <a:buAutoNum type="arabicParenR"/>
            </a:pPr>
            <a:r>
              <a:rPr lang="en-GB" altLang="en-US" dirty="0">
                <a:latin typeface="Arial" panose="020B0604020202020204" pitchFamily="34" charset="0"/>
              </a:rPr>
              <a:t>RO can be assimilated </a:t>
            </a:r>
            <a:r>
              <a:rPr lang="en-GB" altLang="en-US" b="1" dirty="0">
                <a:latin typeface="Arial" panose="020B0604020202020204" pitchFamily="34" charset="0"/>
              </a:rPr>
              <a:t>without bias correction</a:t>
            </a:r>
            <a:r>
              <a:rPr lang="en-GB" altLang="en-US" dirty="0">
                <a:latin typeface="Arial" panose="020B0604020202020204" pitchFamily="34" charset="0"/>
              </a:rPr>
              <a:t>. The observations are good for highlighting model errors/biases. Most satellite radiance observations require bias correction to the model. GPS-RO measurements </a:t>
            </a:r>
            <a:r>
              <a:rPr lang="en-GB" altLang="en-US" b="1" dirty="0">
                <a:solidFill>
                  <a:schemeClr val="tx2"/>
                </a:solidFill>
                <a:latin typeface="Arial" panose="020B0604020202020204" pitchFamily="34" charset="0"/>
              </a:rPr>
              <a:t>anchor the bias correction of radiance measurements</a:t>
            </a:r>
            <a:r>
              <a:rPr lang="en-GB" altLang="en-US" dirty="0">
                <a:latin typeface="Arial" panose="020B0604020202020204" pitchFamily="34" charset="0"/>
              </a:rPr>
              <a:t>. </a:t>
            </a:r>
          </a:p>
          <a:p>
            <a:pPr marL="263525" indent="-263525">
              <a:spcBef>
                <a:spcPct val="0"/>
              </a:spcBef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 marL="263525" indent="-263525">
              <a:spcBef>
                <a:spcPct val="0"/>
              </a:spcBef>
              <a:buFontTx/>
              <a:buNone/>
            </a:pPr>
            <a:r>
              <a:rPr lang="en-GB" altLang="en-US" dirty="0">
                <a:solidFill>
                  <a:srgbClr val="C00000"/>
                </a:solidFill>
                <a:latin typeface="Arial" panose="020B0604020202020204" pitchFamily="34" charset="0"/>
              </a:rPr>
              <a:t>Importance of anchor measurements in weak constraint 4D-Var.</a:t>
            </a:r>
            <a:r>
              <a:rPr lang="en-GB" altLang="en-US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en-GB" altLang="en-US" dirty="0">
                <a:latin typeface="Arial" panose="020B0604020202020204" pitchFamily="34" charset="0"/>
              </a:rPr>
              <a:t>(Climate/reanalysis applications). More on this tomorrow.</a:t>
            </a:r>
          </a:p>
          <a:p>
            <a:pPr marL="263525" indent="-263525"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 marL="263525" indent="-263525"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2) GPS-RO (limb sounders in general) have </a:t>
            </a:r>
            <a:r>
              <a:rPr lang="en-GB" altLang="en-US" b="1" dirty="0">
                <a:latin typeface="Arial" panose="020B0604020202020204" pitchFamily="34" charset="0"/>
              </a:rPr>
              <a:t>sharper weighting functions in the vertical</a:t>
            </a:r>
            <a:r>
              <a:rPr lang="en-GB" altLang="en-US" dirty="0">
                <a:latin typeface="Arial" panose="020B0604020202020204" pitchFamily="34" charset="0"/>
              </a:rPr>
              <a:t> compared to radiances and therefore have good vertical resolution properties. The GPS-RO measurements can “see” vertical structures that are in the </a:t>
            </a:r>
            <a:r>
              <a:rPr lang="en-GB" altLang="en-US" u="sng" dirty="0">
                <a:latin typeface="Arial" panose="020B0604020202020204" pitchFamily="34" charset="0"/>
              </a:rPr>
              <a:t>“</a:t>
            </a:r>
            <a:r>
              <a:rPr lang="en-GB" altLang="en-US" b="1" u="sng" dirty="0">
                <a:latin typeface="Arial" panose="020B0604020202020204" pitchFamily="34" charset="0"/>
              </a:rPr>
              <a:t>null space</a:t>
            </a:r>
            <a:r>
              <a:rPr lang="en-GB" altLang="en-US" u="sng" dirty="0">
                <a:latin typeface="Arial" panose="020B0604020202020204" pitchFamily="34" charset="0"/>
              </a:rPr>
              <a:t>” </a:t>
            </a:r>
            <a:r>
              <a:rPr lang="en-GB" altLang="en-US" dirty="0">
                <a:latin typeface="Arial" panose="020B0604020202020204" pitchFamily="34" charset="0"/>
              </a:rPr>
              <a:t>of the satellite radiances. </a:t>
            </a:r>
          </a:p>
          <a:p>
            <a:pPr marL="263525" indent="-263525"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 marL="263525" indent="-263525"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9561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2800" b="1" dirty="0"/>
              <a:t>Use of GPS-RO in NWP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90457" y="1265315"/>
            <a:ext cx="9008686" cy="4495800"/>
          </a:xfrm>
          <a:prstGeom prst="rect">
            <a:avLst/>
          </a:prstGeo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</a:rPr>
              <a:t>NWP centres assimilate either bending angle (</a:t>
            </a:r>
            <a:r>
              <a:rPr lang="en-GB" altLang="en-US" sz="2000" b="1" dirty="0">
                <a:solidFill>
                  <a:schemeClr val="tx1"/>
                </a:solidFill>
              </a:rPr>
              <a:t>most!</a:t>
            </a:r>
            <a:r>
              <a:rPr lang="en-GB" altLang="en-US" sz="2000" dirty="0">
                <a:solidFill>
                  <a:schemeClr val="tx1"/>
                </a:solidFill>
              </a:rPr>
              <a:t>) or refractivity. </a:t>
            </a:r>
          </a:p>
          <a:p>
            <a:pPr>
              <a:buClr>
                <a:schemeClr val="tx1"/>
              </a:buClr>
            </a:pPr>
            <a:endParaRPr lang="en-GB" altLang="en-US" sz="20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</a:rPr>
              <a:t>The classical retrieval is very useful for understanding the basic physics of the measurement, but it is </a:t>
            </a:r>
            <a:r>
              <a:rPr lang="en-GB" altLang="en-US" sz="2000" b="1" dirty="0">
                <a:solidFill>
                  <a:srgbClr val="C00000"/>
                </a:solidFill>
              </a:rPr>
              <a:t>not recommended for use in NWP</a:t>
            </a:r>
            <a:r>
              <a:rPr lang="en-GB" altLang="en-US" sz="2000" dirty="0">
                <a:solidFill>
                  <a:schemeClr val="tx1"/>
                </a:solidFill>
              </a:rPr>
              <a:t>. </a:t>
            </a:r>
          </a:p>
          <a:p>
            <a:pPr lvl="1">
              <a:buClr>
                <a:schemeClr val="tx1"/>
              </a:buClr>
            </a:pPr>
            <a:endParaRPr lang="en-GB" altLang="en-US" sz="2000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</a:rPr>
              <a:t>The pre-processing steps and a-priori information required to </a:t>
            </a:r>
            <a:r>
              <a:rPr lang="en-GB" altLang="en-US" sz="2000" u="sng" dirty="0">
                <a:solidFill>
                  <a:schemeClr val="tx1"/>
                </a:solidFill>
              </a:rPr>
              <a:t>retrieve</a:t>
            </a:r>
            <a:r>
              <a:rPr lang="en-GB" altLang="en-US" sz="2000" dirty="0">
                <a:solidFill>
                  <a:schemeClr val="tx1"/>
                </a:solidFill>
              </a:rPr>
              <a:t> temperature complicate the error statistics by introducing </a:t>
            </a:r>
            <a:r>
              <a:rPr lang="en-GB" altLang="en-US" sz="2000" b="1" dirty="0">
                <a:solidFill>
                  <a:schemeClr val="tx1"/>
                </a:solidFill>
              </a:rPr>
              <a:t>error correlations</a:t>
            </a:r>
            <a:r>
              <a:rPr lang="en-GB" altLang="en-US" sz="2000" dirty="0">
                <a:solidFill>
                  <a:schemeClr val="tx1"/>
                </a:solidFill>
              </a:rPr>
              <a:t>. </a:t>
            </a:r>
          </a:p>
          <a:p>
            <a:pPr lvl="1"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</a:rPr>
              <a:t>Bending angles do not have significant vertical error correlations, but </a:t>
            </a:r>
            <a:r>
              <a:rPr lang="en-GB" altLang="en-US" sz="2000" dirty="0" err="1">
                <a:solidFill>
                  <a:schemeClr val="tx1"/>
                </a:solidFill>
              </a:rPr>
              <a:t>refractivities</a:t>
            </a:r>
            <a:r>
              <a:rPr lang="en-GB" altLang="en-US" sz="2000" dirty="0">
                <a:solidFill>
                  <a:schemeClr val="tx1"/>
                </a:solidFill>
              </a:rPr>
              <a:t> do!</a:t>
            </a:r>
          </a:p>
          <a:p>
            <a:pPr>
              <a:buClr>
                <a:schemeClr val="tx1"/>
              </a:buClr>
            </a:pPr>
            <a:endParaRPr lang="en-GB" altLang="en-US" sz="20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</a:rPr>
              <a:t>We can test 1D bending angle and refractivity observation operators in 1D-Var retrievals to estimate the </a:t>
            </a:r>
            <a:r>
              <a:rPr lang="en-GB" altLang="en-US" sz="2000" b="1" dirty="0">
                <a:solidFill>
                  <a:schemeClr val="tx2"/>
                </a:solidFill>
              </a:rPr>
              <a:t>information content </a:t>
            </a:r>
            <a:r>
              <a:rPr lang="en-GB" altLang="en-US" sz="2000" dirty="0">
                <a:solidFill>
                  <a:schemeClr val="tx1"/>
                </a:solidFill>
              </a:rPr>
              <a:t>and </a:t>
            </a:r>
            <a:r>
              <a:rPr lang="en-GB" altLang="en-US" sz="2000" b="1" dirty="0">
                <a:solidFill>
                  <a:schemeClr val="tx2"/>
                </a:solidFill>
              </a:rPr>
              <a:t>vertical resolution</a:t>
            </a:r>
            <a:r>
              <a:rPr lang="en-GB" altLang="en-US" sz="2000" dirty="0">
                <a:solidFill>
                  <a:schemeClr val="tx2"/>
                </a:solidFill>
              </a:rPr>
              <a:t> </a:t>
            </a:r>
            <a:r>
              <a:rPr lang="en-GB" altLang="en-US" sz="2000" dirty="0">
                <a:solidFill>
                  <a:schemeClr val="tx1"/>
                </a:solidFill>
              </a:rPr>
              <a:t>of the measurements.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1624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3200" b="1" dirty="0">
                <a:solidFill>
                  <a:schemeClr val="tx2"/>
                </a:solidFill>
              </a:rPr>
              <a:t>1D forward model – key steps (more detail later)</a:t>
            </a: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2092322" y="1759445"/>
            <a:ext cx="54248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First, calculate the refractivity on model levels:</a:t>
            </a:r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3950492" y="5965831"/>
            <a:ext cx="4287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See Healy &amp; </a:t>
            </a:r>
            <a:r>
              <a:rPr lang="en-GB" altLang="en-US" sz="1600" dirty="0" err="1">
                <a:latin typeface="Arial" panose="020B0604020202020204" pitchFamily="34" charset="0"/>
              </a:rPr>
              <a:t>Thépaut</a:t>
            </a:r>
            <a:r>
              <a:rPr lang="en-GB" altLang="en-US" sz="1600" dirty="0">
                <a:latin typeface="Arial" panose="020B0604020202020204" pitchFamily="34" charset="0"/>
              </a:rPr>
              <a:t>, 2006 for more details.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49</a:t>
            </a:fld>
            <a:endParaRPr lang="en-US" dirty="0"/>
          </a:p>
        </p:txBody>
      </p:sp>
      <p:graphicFrame>
        <p:nvGraphicFramePr>
          <p:cNvPr id="9" name="Object 20">
            <a:extLst>
              <a:ext uri="{FF2B5EF4-FFF2-40B4-BE49-F238E27FC236}">
                <a16:creationId xmlns:a16="http://schemas.microsoft.com/office/drawing/2014/main" id="{5D498C87-B2A7-48F2-8E6B-E3DF9A487C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368354"/>
              </p:ext>
            </p:extLst>
          </p:nvPr>
        </p:nvGraphicFramePr>
        <p:xfrm>
          <a:off x="4206875" y="4885162"/>
          <a:ext cx="2979738" cy="102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6" name="Equation" r:id="rId3" imgW="1549080" imgH="533160" progId="Equation.DSMT4">
                  <p:embed/>
                </p:oleObj>
              </mc:Choice>
              <mc:Fallback>
                <p:oleObj name="Equation" r:id="rId3" imgW="1549080" imgH="533160" progId="Equation.DSMT4">
                  <p:embed/>
                  <p:pic>
                    <p:nvPicPr>
                      <p:cNvPr id="25613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75" y="4885162"/>
                        <a:ext cx="2979738" cy="1027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0">
            <a:extLst>
              <a:ext uri="{FF2B5EF4-FFF2-40B4-BE49-F238E27FC236}">
                <a16:creationId xmlns:a16="http://schemas.microsoft.com/office/drawing/2014/main" id="{DBE08E1F-D050-4E8F-8783-95862C21E5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466292"/>
              </p:ext>
            </p:extLst>
          </p:nvPr>
        </p:nvGraphicFramePr>
        <p:xfrm>
          <a:off x="4230688" y="2181225"/>
          <a:ext cx="2954337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7" name="Equation" r:id="rId5" imgW="1536480" imgH="419040" progId="Equation.DSMT4">
                  <p:embed/>
                </p:oleObj>
              </mc:Choice>
              <mc:Fallback>
                <p:oleObj name="Equation" r:id="rId5" imgW="1536480" imgH="419040" progId="Equation.DSMT4">
                  <p:embed/>
                  <p:pic>
                    <p:nvPicPr>
                      <p:cNvPr id="9" name="Object 20">
                        <a:extLst>
                          <a:ext uri="{FF2B5EF4-FFF2-40B4-BE49-F238E27FC236}">
                            <a16:creationId xmlns:a16="http://schemas.microsoft.com/office/drawing/2014/main" id="{5D498C87-B2A7-48F2-8E6B-E3DF9A487C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0688" y="2181225"/>
                        <a:ext cx="2954337" cy="80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0">
            <a:extLst>
              <a:ext uri="{FF2B5EF4-FFF2-40B4-BE49-F238E27FC236}">
                <a16:creationId xmlns:a16="http://schemas.microsoft.com/office/drawing/2014/main" id="{3B294A5E-340A-4BA5-BB45-9EB2504B09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5264316"/>
              </p:ext>
            </p:extLst>
          </p:nvPr>
        </p:nvGraphicFramePr>
        <p:xfrm>
          <a:off x="4206875" y="3673554"/>
          <a:ext cx="2319338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8" name="Equation" r:id="rId7" imgW="1206360" imgH="228600" progId="Equation.DSMT4">
                  <p:embed/>
                </p:oleObj>
              </mc:Choice>
              <mc:Fallback>
                <p:oleObj name="Equation" r:id="rId7" imgW="1206360" imgH="228600" progId="Equation.DSMT4">
                  <p:embed/>
                  <p:pic>
                    <p:nvPicPr>
                      <p:cNvPr id="11" name="Object 20">
                        <a:extLst>
                          <a:ext uri="{FF2B5EF4-FFF2-40B4-BE49-F238E27FC236}">
                            <a16:creationId xmlns:a16="http://schemas.microsoft.com/office/drawing/2014/main" id="{DBE08E1F-D050-4E8F-8783-95862C21E5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75" y="3673554"/>
                        <a:ext cx="2319338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4">
            <a:extLst>
              <a:ext uri="{FF2B5EF4-FFF2-40B4-BE49-F238E27FC236}">
                <a16:creationId xmlns:a16="http://schemas.microsoft.com/office/drawing/2014/main" id="{2EF58D00-4B4C-477C-82FF-494C3CB10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2322" y="3017583"/>
            <a:ext cx="32447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Convert to refractive index:</a:t>
            </a:r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7A4E1804-EA77-464A-9ED7-252F51DE9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2322" y="4249845"/>
            <a:ext cx="673671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Use Abel transform to calculate bending angle (assuming ~exponential variation of N(x) between model levels):</a:t>
            </a: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D694457A-1DC3-4439-A96D-CC029A63C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2322" y="923835"/>
            <a:ext cx="933767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Assume that a </a:t>
            </a:r>
            <a:r>
              <a:rPr lang="en-GB" altLang="en-US" b="1" dirty="0">
                <a:latin typeface="Arial" panose="020B0604020202020204" pitchFamily="34" charset="0"/>
              </a:rPr>
              <a:t>single model column </a:t>
            </a:r>
            <a:r>
              <a:rPr lang="en-GB" altLang="en-US" dirty="0">
                <a:latin typeface="Arial" panose="020B0604020202020204" pitchFamily="34" charset="0"/>
              </a:rPr>
              <a:t>represents the entire portion of atmosphere traversed by the ray.</a:t>
            </a:r>
          </a:p>
        </p:txBody>
      </p:sp>
      <p:sp>
        <p:nvSpPr>
          <p:cNvPr id="16" name="Line 5">
            <a:extLst>
              <a:ext uri="{FF2B5EF4-FFF2-40B4-BE49-F238E27FC236}">
                <a16:creationId xmlns:a16="http://schemas.microsoft.com/office/drawing/2014/main" id="{7C41434F-A8CB-4A7E-A389-D6F76912FE5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517205" y="5277486"/>
            <a:ext cx="147890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51810F4A-1CD2-43F0-B5F6-214A24D90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6108" y="4962652"/>
            <a:ext cx="28301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I.e. we simulate the bending angles from the model fields.</a:t>
            </a:r>
          </a:p>
        </p:txBody>
      </p:sp>
    </p:spTree>
    <p:extLst>
      <p:ext uri="{BB962C8B-B14F-4D97-AF65-F5344CB8AC3E}">
        <p14:creationId xmlns:p14="http://schemas.microsoft.com/office/powerpoint/2010/main" val="1700636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_4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03" b="7756"/>
          <a:stretch/>
        </p:blipFill>
        <p:spPr>
          <a:xfrm>
            <a:off x="2787972" y="548640"/>
            <a:ext cx="9471015" cy="63244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63188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3200" b="1" dirty="0">
                <a:solidFill>
                  <a:schemeClr val="tx2"/>
                </a:solidFill>
              </a:rPr>
              <a:t>1D-Var retrieval </a:t>
            </a: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2092323" y="1325562"/>
            <a:ext cx="56562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The 1D-Var retrieval minimises the cost function:</a:t>
            </a:r>
          </a:p>
        </p:txBody>
      </p:sp>
      <p:sp>
        <p:nvSpPr>
          <p:cNvPr id="45060" name="Line 5"/>
          <p:cNvSpPr>
            <a:spLocks noChangeShapeType="1"/>
          </p:cNvSpPr>
          <p:nvPr/>
        </p:nvSpPr>
        <p:spPr bwMode="auto">
          <a:xfrm flipH="1" flipV="1">
            <a:off x="9148508" y="2492372"/>
            <a:ext cx="534988" cy="3148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9148508" y="2719706"/>
            <a:ext cx="29083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The </a:t>
            </a:r>
            <a:r>
              <a:rPr lang="en-GB" altLang="en-US" sz="1600" b="1" dirty="0">
                <a:latin typeface="Arial" panose="020B0604020202020204" pitchFamily="34" charset="0"/>
              </a:rPr>
              <a:t>observation operator </a:t>
            </a:r>
            <a:r>
              <a:rPr lang="en-GB" altLang="en-US" sz="1600" dirty="0">
                <a:latin typeface="Arial" panose="020B0604020202020204" pitchFamily="34" charset="0"/>
              </a:rPr>
              <a:t>-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simulating </a:t>
            </a:r>
            <a:r>
              <a:rPr lang="en-GB" altLang="en-US" sz="1600" b="1" dirty="0">
                <a:latin typeface="Arial" panose="020B0604020202020204" pitchFamily="34" charset="0"/>
              </a:rPr>
              <a:t>bending angles</a:t>
            </a:r>
            <a:r>
              <a:rPr lang="en-GB" altLang="en-US" sz="1600" dirty="0">
                <a:latin typeface="Arial" panose="020B0604020202020204" pitchFamily="34" charset="0"/>
              </a:rPr>
              <a:t> or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dirty="0">
                <a:latin typeface="Arial" panose="020B0604020202020204" pitchFamily="34" charset="0"/>
              </a:rPr>
              <a:t>refractivity</a:t>
            </a:r>
            <a:r>
              <a:rPr lang="en-GB" altLang="en-US" sz="1600" dirty="0">
                <a:latin typeface="Arial" panose="020B0604020202020204" pitchFamily="34" charset="0"/>
              </a:rPr>
              <a:t> from the forecast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state.  </a:t>
            </a:r>
          </a:p>
        </p:txBody>
      </p:sp>
      <p:sp>
        <p:nvSpPr>
          <p:cNvPr id="45062" name="Text Box 8"/>
          <p:cNvSpPr txBox="1">
            <a:spLocks noChangeArrowheads="1"/>
          </p:cNvSpPr>
          <p:nvPr/>
        </p:nvSpPr>
        <p:spPr bwMode="auto">
          <a:xfrm>
            <a:off x="2092322" y="3929552"/>
            <a:ext cx="948706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The 1D-Var approach provides a framework for testing observation operators that we might use in 3D/4D-Var assimilation.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The information is partitioned between increments in temperature, humidity and surface pressure, according to their relative uncertainties.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We can also investigate various </a:t>
            </a:r>
            <a:r>
              <a:rPr lang="en-GB" altLang="en-US" b="1" dirty="0">
                <a:latin typeface="Arial" panose="020B0604020202020204" pitchFamily="34" charset="0"/>
              </a:rPr>
              <a:t>information content</a:t>
            </a:r>
            <a:r>
              <a:rPr lang="en-GB" altLang="en-US" dirty="0">
                <a:latin typeface="Arial" panose="020B0604020202020204" pitchFamily="34" charset="0"/>
              </a:rPr>
              <a:t> measures.  </a:t>
            </a:r>
            <a:endParaRPr lang="en-GB" altLang="en-US" sz="2400" dirty="0">
              <a:latin typeface="Arial" panose="020B0604020202020204" pitchFamily="34" charset="0"/>
            </a:endParaRPr>
          </a:p>
        </p:txBody>
      </p:sp>
      <p:graphicFrame>
        <p:nvGraphicFramePr>
          <p:cNvPr id="4506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113981"/>
              </p:ext>
            </p:extLst>
          </p:nvPr>
        </p:nvGraphicFramePr>
        <p:xfrm>
          <a:off x="2092322" y="1927225"/>
          <a:ext cx="77189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0" name="Equation" r:id="rId3" imgW="3987720" imgH="393480" progId="Equation.DSMT4">
                  <p:embed/>
                </p:oleObj>
              </mc:Choice>
              <mc:Fallback>
                <p:oleObj name="Equation" r:id="rId3" imgW="39877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2322" y="1927225"/>
                        <a:ext cx="771891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7570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58926" y="314325"/>
            <a:ext cx="8893175" cy="1143000"/>
          </a:xfrm>
        </p:spPr>
        <p:txBody>
          <a:bodyPr/>
          <a:lstStyle/>
          <a:p>
            <a:pPr algn="ctr"/>
            <a:r>
              <a:rPr lang="en-GB" altLang="en-US" dirty="0">
                <a:solidFill>
                  <a:schemeClr val="tx2"/>
                </a:solidFill>
              </a:rPr>
              <a:t>1D bending angle Jacobian (weighting function) for temperature</a:t>
            </a:r>
            <a:br>
              <a:rPr lang="en-GB" altLang="en-US" dirty="0">
                <a:solidFill>
                  <a:schemeClr val="tx2"/>
                </a:solidFill>
              </a:rPr>
            </a:br>
            <a:r>
              <a:rPr lang="en-GB" altLang="en-US" sz="2000" dirty="0">
                <a:solidFill>
                  <a:schemeClr val="tx2"/>
                </a:solidFill>
              </a:rPr>
              <a:t>(Normalised with the peak value)</a:t>
            </a:r>
            <a:r>
              <a:rPr lang="en-GB" altLang="en-US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46083" name="Picture 3" descr="weighting_fun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2" y="1261872"/>
            <a:ext cx="5029200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284412" y="5486401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731963" y="5282185"/>
            <a:ext cx="94214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 dirty="0">
                <a:latin typeface="Arial" panose="020B0604020202020204" pitchFamily="34" charset="0"/>
              </a:rPr>
              <a:t>Very sharp weighting function in the vertical – we can resolve structures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b="1" dirty="0">
                <a:latin typeface="Arial" panose="020B0604020202020204" pitchFamily="34" charset="0"/>
              </a:rPr>
              <a:t>that nadir sounders cannot!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b="1" dirty="0">
                <a:latin typeface="Arial" panose="020B0604020202020204" pitchFamily="34" charset="0"/>
              </a:rPr>
              <a:t>The refractivity Jacobian is even sharper, but vertical correlations are larger.</a:t>
            </a:r>
          </a:p>
        </p:txBody>
      </p:sp>
      <p:graphicFrame>
        <p:nvGraphicFramePr>
          <p:cNvPr id="46086" name="Object 6"/>
          <p:cNvGraphicFramePr>
            <a:graphicFrameLocks noChangeAspect="1"/>
          </p:cNvGraphicFramePr>
          <p:nvPr/>
        </p:nvGraphicFramePr>
        <p:xfrm>
          <a:off x="9798050" y="833438"/>
          <a:ext cx="654050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" name="Equation" r:id="rId4" imgW="558558" imgH="622030" progId="Equation.3">
                  <p:embed/>
                </p:oleObj>
              </mc:Choice>
              <mc:Fallback>
                <p:oleObj name="Equation" r:id="rId4" imgW="558558" imgH="62203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8050" y="833438"/>
                        <a:ext cx="654050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2208212" y="4751832"/>
            <a:ext cx="4267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(See also Eyre,  ECMWF Tech Memo. 199.) </a:t>
            </a:r>
          </a:p>
        </p:txBody>
      </p:sp>
      <p:sp>
        <p:nvSpPr>
          <p:cNvPr id="46088" name="Text Box 9"/>
          <p:cNvSpPr txBox="1">
            <a:spLocks noChangeArrowheads="1"/>
          </p:cNvSpPr>
          <p:nvPr/>
        </p:nvSpPr>
        <p:spPr bwMode="auto">
          <a:xfrm>
            <a:off x="7770812" y="2133600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600">
              <a:latin typeface="Arial" panose="020B0604020202020204" pitchFamily="34" charset="0"/>
            </a:endParaRPr>
          </a:p>
        </p:txBody>
      </p:sp>
      <p:sp>
        <p:nvSpPr>
          <p:cNvPr id="46089" name="Text Box 11"/>
          <p:cNvSpPr txBox="1">
            <a:spLocks noChangeArrowheads="1"/>
          </p:cNvSpPr>
          <p:nvPr/>
        </p:nvSpPr>
        <p:spPr bwMode="auto">
          <a:xfrm>
            <a:off x="6780212" y="1280160"/>
            <a:ext cx="35052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Weighting function peaks at the pressure levels above and below the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ray tangent point. Bending related to </a:t>
            </a:r>
            <a:r>
              <a:rPr lang="en-GB" altLang="en-US" sz="1600" b="1" dirty="0">
                <a:latin typeface="Arial" panose="020B0604020202020204" pitchFamily="34" charset="0"/>
              </a:rPr>
              <a:t>vertical gradient of refractivity</a:t>
            </a:r>
            <a:r>
              <a:rPr lang="en-GB" altLang="en-US" sz="1600" dirty="0">
                <a:latin typeface="Arial" panose="020B0604020202020204" pitchFamily="34" charset="0"/>
              </a:rPr>
              <a:t>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46090" name="Text Box 15"/>
          <p:cNvSpPr txBox="1">
            <a:spLocks noChangeArrowheads="1"/>
          </p:cNvSpPr>
          <p:nvPr/>
        </p:nvSpPr>
        <p:spPr bwMode="auto">
          <a:xfrm>
            <a:off x="6856412" y="3331465"/>
            <a:ext cx="35052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solidFill>
                  <a:schemeClr val="tx2"/>
                </a:solidFill>
                <a:latin typeface="Arial" panose="020B0604020202020204" pitchFamily="34" charset="0"/>
              </a:rPr>
              <a:t>Increase the T on the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dirty="0">
                <a:solidFill>
                  <a:schemeClr val="tx2"/>
                </a:solidFill>
                <a:latin typeface="Arial" panose="020B0604020202020204" pitchFamily="34" charset="0"/>
              </a:rPr>
              <a:t>lower level</a:t>
            </a:r>
            <a:r>
              <a:rPr lang="en-GB" altLang="en-US" sz="1600" dirty="0">
                <a:solidFill>
                  <a:schemeClr val="tx2"/>
                </a:solidFill>
                <a:latin typeface="Arial" panose="020B0604020202020204" pitchFamily="34" charset="0"/>
              </a:rPr>
              <a:t> – reduce the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solidFill>
                  <a:schemeClr val="tx2"/>
                </a:solidFill>
                <a:latin typeface="Arial" panose="020B0604020202020204" pitchFamily="34" charset="0"/>
              </a:rPr>
              <a:t>N gradient – less bending!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6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solidFill>
                  <a:schemeClr val="accent2"/>
                </a:solidFill>
                <a:latin typeface="Arial" panose="020B0604020202020204" pitchFamily="34" charset="0"/>
              </a:rPr>
              <a:t>Increase the T on the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dirty="0">
                <a:solidFill>
                  <a:schemeClr val="accent2"/>
                </a:solidFill>
                <a:latin typeface="Arial" panose="020B0604020202020204" pitchFamily="34" charset="0"/>
              </a:rPr>
              <a:t>upper  level</a:t>
            </a:r>
            <a:r>
              <a:rPr lang="en-GB" altLang="en-US" sz="1600" dirty="0">
                <a:solidFill>
                  <a:schemeClr val="accent2"/>
                </a:solidFill>
                <a:latin typeface="Arial" panose="020B0604020202020204" pitchFamily="34" charset="0"/>
              </a:rPr>
              <a:t> – increase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solidFill>
                  <a:schemeClr val="accent2"/>
                </a:solidFill>
                <a:latin typeface="Arial" panose="020B0604020202020204" pitchFamily="34" charset="0"/>
              </a:rPr>
              <a:t>N gradient more bending</a:t>
            </a:r>
            <a:r>
              <a:rPr lang="en-GB" alt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!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4609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825382"/>
              </p:ext>
            </p:extLst>
          </p:nvPr>
        </p:nvGraphicFramePr>
        <p:xfrm>
          <a:off x="7566596" y="2435352"/>
          <a:ext cx="14224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7" name="Equation" r:id="rId6" imgW="1422400" imgH="825500" progId="Equation.3">
                  <p:embed/>
                </p:oleObj>
              </mc:Choice>
              <mc:Fallback>
                <p:oleObj name="Equation" r:id="rId6" imgW="1422400" imgH="825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6596" y="2435352"/>
                        <a:ext cx="14224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092" name="Straight Arrow Connector 12"/>
          <p:cNvCxnSpPr>
            <a:cxnSpLocks noChangeShapeType="1"/>
          </p:cNvCxnSpPr>
          <p:nvPr/>
        </p:nvCxnSpPr>
        <p:spPr bwMode="auto">
          <a:xfrm>
            <a:off x="3286125" y="2708275"/>
            <a:ext cx="1152525" cy="4333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093" name="TextBox 17"/>
          <p:cNvSpPr txBox="1">
            <a:spLocks noChangeArrowheads="1"/>
          </p:cNvSpPr>
          <p:nvPr/>
        </p:nvSpPr>
        <p:spPr bwMode="auto">
          <a:xfrm>
            <a:off x="2422525" y="2276476"/>
            <a:ext cx="1738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Sharp structure near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the tangent point </a:t>
            </a:r>
          </a:p>
        </p:txBody>
      </p:sp>
      <p:sp>
        <p:nvSpPr>
          <p:cNvPr id="46094" name="TextBox 18"/>
          <p:cNvSpPr txBox="1">
            <a:spLocks noChangeArrowheads="1"/>
          </p:cNvSpPr>
          <p:nvPr/>
        </p:nvSpPr>
        <p:spPr bwMode="auto">
          <a:xfrm>
            <a:off x="4725988" y="3789364"/>
            <a:ext cx="1279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chemeClr val="tx2"/>
                </a:solidFill>
                <a:latin typeface="Arial" panose="020B0604020202020204" pitchFamily="34" charset="0"/>
              </a:rPr>
              <a:t>hydrostatic tail</a:t>
            </a:r>
          </a:p>
        </p:txBody>
      </p:sp>
      <p:cxnSp>
        <p:nvCxnSpPr>
          <p:cNvPr id="46095" name="Straight Arrow Connector 22"/>
          <p:cNvCxnSpPr>
            <a:cxnSpLocks noChangeShapeType="1"/>
            <a:stCxn id="46094" idx="1"/>
          </p:cNvCxnSpPr>
          <p:nvPr/>
        </p:nvCxnSpPr>
        <p:spPr bwMode="auto">
          <a:xfrm rot="10800000" flipV="1">
            <a:off x="4438651" y="3927475"/>
            <a:ext cx="287337" cy="6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8912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473988"/>
            <a:ext cx="10969943" cy="792999"/>
          </a:xfrm>
        </p:spPr>
        <p:txBody>
          <a:bodyPr/>
          <a:lstStyle/>
          <a:p>
            <a:pPr algn="ctr"/>
            <a:r>
              <a:rPr lang="en-GB" altLang="en-US" sz="2800" b="1" dirty="0">
                <a:solidFill>
                  <a:schemeClr val="tx2"/>
                </a:solidFill>
              </a:rPr>
              <a:t>Useful 1D-Var diagnostics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6875" y="1557338"/>
            <a:ext cx="4414137" cy="4495800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GB" altLang="en-US" sz="1800" dirty="0">
                <a:solidFill>
                  <a:schemeClr val="tx1"/>
                </a:solidFill>
              </a:rPr>
              <a:t>1D-Var provides an estimate of the solution error covariance matrix. </a:t>
            </a:r>
          </a:p>
          <a:p>
            <a:pPr>
              <a:buClr>
                <a:schemeClr val="tx1"/>
              </a:buClr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GB" altLang="en-US" sz="1800" b="1" dirty="0">
                <a:solidFill>
                  <a:schemeClr val="tx1"/>
                </a:solidFill>
              </a:rPr>
              <a:t>Information content</a:t>
            </a:r>
            <a:r>
              <a:rPr lang="en-GB" altLang="en-US" sz="1800" dirty="0">
                <a:solidFill>
                  <a:schemeClr val="tx1"/>
                </a:solidFill>
              </a:rPr>
              <a:t>: related to the uncertainty before and after the measurement is made. </a:t>
            </a:r>
          </a:p>
          <a:p>
            <a:pPr>
              <a:buClr>
                <a:schemeClr val="tx1"/>
              </a:buClr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GB" altLang="en-US" sz="1800" dirty="0">
                <a:solidFill>
                  <a:schemeClr val="tx1"/>
                </a:solidFill>
              </a:rPr>
              <a:t>It also gives </a:t>
            </a:r>
            <a:r>
              <a:rPr lang="en-GB" altLang="en-US" sz="1800" b="1" dirty="0">
                <a:solidFill>
                  <a:schemeClr val="tx1"/>
                </a:solidFill>
              </a:rPr>
              <a:t>vertical resolution</a:t>
            </a:r>
            <a:r>
              <a:rPr lang="en-GB" altLang="en-US" sz="1800" dirty="0">
                <a:solidFill>
                  <a:schemeClr val="tx1"/>
                </a:solidFill>
              </a:rPr>
              <a:t> diagnostics – the averaging kernel. </a:t>
            </a:r>
          </a:p>
          <a:p>
            <a:pPr>
              <a:buClr>
                <a:schemeClr val="tx1"/>
              </a:buClr>
            </a:pPr>
            <a:endParaRPr lang="en-GB" altLang="en-US" sz="1800" dirty="0">
              <a:solidFill>
                <a:schemeClr val="tx1"/>
              </a:solidFill>
            </a:endParaRPr>
          </a:p>
        </p:txBody>
      </p:sp>
      <p:graphicFrame>
        <p:nvGraphicFramePr>
          <p:cNvPr id="47108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558917195"/>
              </p:ext>
            </p:extLst>
          </p:nvPr>
        </p:nvGraphicFramePr>
        <p:xfrm>
          <a:off x="6719323" y="2020134"/>
          <a:ext cx="3087687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" name="Equation" r:id="rId3" imgW="1409700" imgH="228600" progId="Equation.3">
                  <p:embed/>
                </p:oleObj>
              </mc:Choice>
              <mc:Fallback>
                <p:oleObj name="Equation" r:id="rId3" imgW="1409700" imgH="228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9323" y="2020134"/>
                        <a:ext cx="3087687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9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035806927"/>
              </p:ext>
            </p:extLst>
          </p:nvPr>
        </p:nvGraphicFramePr>
        <p:xfrm>
          <a:off x="6287523" y="4612521"/>
          <a:ext cx="4319587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9" name="Equation" r:id="rId5" imgW="1968500" imgH="228600" progId="Equation.3">
                  <p:embed/>
                </p:oleObj>
              </mc:Choice>
              <mc:Fallback>
                <p:oleObj name="Equation" r:id="rId5" imgW="1968500" imgH="228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7523" y="4612521"/>
                        <a:ext cx="4319587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0" name="Line 8"/>
          <p:cNvSpPr>
            <a:spLocks noChangeShapeType="1"/>
          </p:cNvSpPr>
          <p:nvPr/>
        </p:nvSpPr>
        <p:spPr bwMode="auto">
          <a:xfrm flipH="1">
            <a:off x="7006659" y="2451935"/>
            <a:ext cx="43338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111" name="Text Box 9"/>
          <p:cNvSpPr txBox="1">
            <a:spLocks noChangeArrowheads="1"/>
          </p:cNvSpPr>
          <p:nvPr/>
        </p:nvSpPr>
        <p:spPr bwMode="auto">
          <a:xfrm>
            <a:off x="6287523" y="2955172"/>
            <a:ext cx="196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Assumed background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error cov. Matrix.</a:t>
            </a:r>
          </a:p>
        </p:txBody>
      </p:sp>
      <p:sp>
        <p:nvSpPr>
          <p:cNvPr id="47112" name="Line 10"/>
          <p:cNvSpPr>
            <a:spLocks noChangeShapeType="1"/>
          </p:cNvSpPr>
          <p:nvPr/>
        </p:nvSpPr>
        <p:spPr bwMode="auto">
          <a:xfrm flipH="1" flipV="1">
            <a:off x="8879910" y="2451934"/>
            <a:ext cx="14287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113" name="Text Box 11"/>
          <p:cNvSpPr txBox="1">
            <a:spLocks noChangeArrowheads="1"/>
          </p:cNvSpPr>
          <p:nvPr/>
        </p:nvSpPr>
        <p:spPr bwMode="auto">
          <a:xfrm>
            <a:off x="8643373" y="2882147"/>
            <a:ext cx="1906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Assumed observation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error cov. matrix</a:t>
            </a:r>
          </a:p>
        </p:txBody>
      </p:sp>
      <p:sp>
        <p:nvSpPr>
          <p:cNvPr id="47114" name="Line 12"/>
          <p:cNvSpPr>
            <a:spLocks noChangeShapeType="1"/>
          </p:cNvSpPr>
          <p:nvPr/>
        </p:nvSpPr>
        <p:spPr bwMode="auto">
          <a:xfrm flipV="1">
            <a:off x="9311709" y="1588335"/>
            <a:ext cx="28733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115" name="Text Box 13"/>
          <p:cNvSpPr txBox="1">
            <a:spLocks noChangeArrowheads="1"/>
          </p:cNvSpPr>
          <p:nvPr/>
        </p:nvSpPr>
        <p:spPr bwMode="auto">
          <a:xfrm>
            <a:off x="9311709" y="1083509"/>
            <a:ext cx="131799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Linearised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forward model</a:t>
            </a:r>
          </a:p>
        </p:txBody>
      </p:sp>
      <p:sp>
        <p:nvSpPr>
          <p:cNvPr id="47116" name="Text Box 14"/>
          <p:cNvSpPr txBox="1">
            <a:spLocks noChangeArrowheads="1"/>
          </p:cNvSpPr>
          <p:nvPr/>
        </p:nvSpPr>
        <p:spPr bwMode="auto">
          <a:xfrm>
            <a:off x="6143059" y="1515310"/>
            <a:ext cx="2160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Solution error cov. matrix</a:t>
            </a:r>
          </a:p>
        </p:txBody>
      </p:sp>
      <p:sp>
        <p:nvSpPr>
          <p:cNvPr id="47117" name="Line 15"/>
          <p:cNvSpPr>
            <a:spLocks noChangeShapeType="1"/>
          </p:cNvSpPr>
          <p:nvPr/>
        </p:nvSpPr>
        <p:spPr bwMode="auto">
          <a:xfrm>
            <a:off x="6719323" y="1804234"/>
            <a:ext cx="14287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2738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 bwMode="auto">
          <a:xfrm>
            <a:off x="6237287" y="795984"/>
            <a:ext cx="4356100" cy="5072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1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 bwMode="auto">
          <a:xfrm>
            <a:off x="1606550" y="1653234"/>
            <a:ext cx="4608512" cy="42148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1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GB"/>
          </a:p>
        </p:txBody>
      </p:sp>
      <p:sp>
        <p:nvSpPr>
          <p:cNvPr id="48132" name="Title 1"/>
          <p:cNvSpPr>
            <a:spLocks noGrp="1"/>
          </p:cNvSpPr>
          <p:nvPr>
            <p:ph type="title"/>
          </p:nvPr>
        </p:nvSpPr>
        <p:spPr>
          <a:xfrm>
            <a:off x="2000250" y="142875"/>
            <a:ext cx="8229600" cy="1143000"/>
          </a:xfrm>
        </p:spPr>
        <p:txBody>
          <a:bodyPr/>
          <a:lstStyle/>
          <a:p>
            <a:r>
              <a:rPr lang="en-GB" altLang="en-US" dirty="0">
                <a:solidFill>
                  <a:schemeClr val="tx2"/>
                </a:solidFill>
                <a:latin typeface="Arial Black" panose="020B0A04020102020204" pitchFamily="34" charset="0"/>
              </a:rPr>
              <a:t>GPS-RO and IASI: 1D-Var simulations</a:t>
            </a:r>
          </a:p>
        </p:txBody>
      </p:sp>
      <p:pic>
        <p:nvPicPr>
          <p:cNvPr id="48133" name="Picture 6" descr="Fig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8" b="49419"/>
          <a:stretch>
            <a:fillRect/>
          </a:stretch>
        </p:blipFill>
        <p:spPr bwMode="auto">
          <a:xfrm>
            <a:off x="1698625" y="2367609"/>
            <a:ext cx="444341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3" descr="Fig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8" r="2975" b="32224"/>
          <a:stretch>
            <a:fillRect/>
          </a:stretch>
        </p:blipFill>
        <p:spPr bwMode="auto">
          <a:xfrm>
            <a:off x="6353175" y="1551635"/>
            <a:ext cx="4157662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TextBox 5"/>
          <p:cNvSpPr txBox="1">
            <a:spLocks noChangeArrowheads="1"/>
          </p:cNvSpPr>
          <p:nvPr/>
        </p:nvSpPr>
        <p:spPr bwMode="auto">
          <a:xfrm>
            <a:off x="4594225" y="4286896"/>
            <a:ext cx="1378904" cy="36317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GB" altLang="en-US" sz="1600" b="1">
                <a:latin typeface="Arial" panose="020B0604020202020204" pitchFamily="34" charset="0"/>
                <a:ea typeface="ＭＳ Ｐゴシック" panose="020B0600070205080204" pitchFamily="34" charset="-128"/>
              </a:rPr>
              <a:t>Background</a:t>
            </a:r>
          </a:p>
        </p:txBody>
      </p:sp>
      <p:sp>
        <p:nvSpPr>
          <p:cNvPr id="48136" name="TextBox 6"/>
          <p:cNvSpPr txBox="1">
            <a:spLocks noChangeArrowheads="1"/>
          </p:cNvSpPr>
          <p:nvPr/>
        </p:nvSpPr>
        <p:spPr bwMode="auto">
          <a:xfrm>
            <a:off x="3867151" y="4666309"/>
            <a:ext cx="923651" cy="4985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GB" altLang="en-US" sz="1600" b="1">
                <a:latin typeface="Arial" panose="020B0604020202020204" pitchFamily="34" charset="0"/>
                <a:ea typeface="ＭＳ Ｐゴシック" panose="020B0600070205080204" pitchFamily="34" charset="-128"/>
              </a:rPr>
              <a:t>IASI</a:t>
            </a:r>
            <a:r>
              <a:rPr lang="en-GB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    </a:t>
            </a:r>
          </a:p>
        </p:txBody>
      </p:sp>
      <p:sp>
        <p:nvSpPr>
          <p:cNvPr id="48137" name="TextBox 7"/>
          <p:cNvSpPr txBox="1">
            <a:spLocks noChangeArrowheads="1"/>
          </p:cNvSpPr>
          <p:nvPr/>
        </p:nvSpPr>
        <p:spPr bwMode="auto">
          <a:xfrm>
            <a:off x="2832101" y="4153546"/>
            <a:ext cx="889987" cy="4985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GB" altLang="en-US" sz="1600" b="1">
                <a:latin typeface="Arial" panose="020B0604020202020204" pitchFamily="34" charset="0"/>
                <a:ea typeface="ＭＳ Ｐゴシック" panose="020B0600070205080204" pitchFamily="34" charset="-128"/>
              </a:rPr>
              <a:t>RO</a:t>
            </a:r>
            <a:r>
              <a:rPr lang="en-GB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GB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    </a:t>
            </a:r>
          </a:p>
        </p:txBody>
      </p:sp>
      <p:sp>
        <p:nvSpPr>
          <p:cNvPr id="48138" name="TextBox 8"/>
          <p:cNvSpPr txBox="1">
            <a:spLocks noChangeArrowheads="1"/>
          </p:cNvSpPr>
          <p:nvPr/>
        </p:nvSpPr>
        <p:spPr bwMode="auto">
          <a:xfrm>
            <a:off x="2652713" y="3166121"/>
            <a:ext cx="1011815" cy="36317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GB" altLang="en-US" sz="1600" b="1">
                <a:latin typeface="Arial" panose="020B0604020202020204" pitchFamily="34" charset="0"/>
                <a:ea typeface="ＭＳ Ｐゴシック" panose="020B0600070205080204" pitchFamily="34" charset="-128"/>
              </a:rPr>
              <a:t>RO+IASI</a:t>
            </a:r>
            <a:endParaRPr lang="en-GB" altLang="en-US" sz="2400" b="1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8139" name="TextBox 9"/>
          <p:cNvSpPr txBox="1">
            <a:spLocks noChangeArrowheads="1"/>
          </p:cNvSpPr>
          <p:nvPr/>
        </p:nvSpPr>
        <p:spPr bwMode="auto">
          <a:xfrm>
            <a:off x="9451976" y="3724921"/>
            <a:ext cx="889987" cy="4985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GB" altLang="en-US" sz="1600" b="1">
                <a:latin typeface="Arial" panose="020B0604020202020204" pitchFamily="34" charset="0"/>
                <a:ea typeface="ＭＳ Ｐゴシック" panose="020B0600070205080204" pitchFamily="34" charset="-128"/>
              </a:rPr>
              <a:t>RO </a:t>
            </a:r>
            <a:r>
              <a:rPr lang="en-GB" altLang="en-US" sz="2400" b="1">
                <a:latin typeface="Arial" panose="020B0604020202020204" pitchFamily="34" charset="0"/>
                <a:ea typeface="ＭＳ Ｐゴシック" panose="020B0600070205080204" pitchFamily="34" charset="-128"/>
              </a:rPr>
              <a:t>  </a:t>
            </a:r>
            <a:r>
              <a:rPr lang="en-GB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  </a:t>
            </a:r>
          </a:p>
        </p:txBody>
      </p:sp>
      <p:sp>
        <p:nvSpPr>
          <p:cNvPr id="48140" name="TextBox 10"/>
          <p:cNvSpPr txBox="1">
            <a:spLocks noChangeArrowheads="1"/>
          </p:cNvSpPr>
          <p:nvPr/>
        </p:nvSpPr>
        <p:spPr bwMode="auto">
          <a:xfrm>
            <a:off x="9409113" y="1724671"/>
            <a:ext cx="923651" cy="4985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GB" altLang="en-US" sz="1600" b="1">
                <a:latin typeface="Arial" panose="020B0604020202020204" pitchFamily="34" charset="0"/>
                <a:ea typeface="ＭＳ Ｐゴシック" panose="020B0600070205080204" pitchFamily="34" charset="-128"/>
              </a:rPr>
              <a:t>IASI</a:t>
            </a:r>
            <a:r>
              <a:rPr lang="en-GB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    </a:t>
            </a:r>
          </a:p>
        </p:txBody>
      </p:sp>
      <p:sp>
        <p:nvSpPr>
          <p:cNvPr id="48141" name="TextBox 11"/>
          <p:cNvSpPr txBox="1">
            <a:spLocks noChangeArrowheads="1"/>
          </p:cNvSpPr>
          <p:nvPr/>
        </p:nvSpPr>
        <p:spPr bwMode="auto">
          <a:xfrm>
            <a:off x="2349501" y="1961210"/>
            <a:ext cx="2376487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GB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Expected retrieval error:</a:t>
            </a:r>
          </a:p>
        </p:txBody>
      </p:sp>
      <p:sp>
        <p:nvSpPr>
          <p:cNvPr id="48142" name="TextBox 12"/>
          <p:cNvSpPr txBox="1">
            <a:spLocks noChangeArrowheads="1"/>
          </p:cNvSpPr>
          <p:nvPr/>
        </p:nvSpPr>
        <p:spPr bwMode="auto">
          <a:xfrm>
            <a:off x="6594476" y="867422"/>
            <a:ext cx="378618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Power to resolve a peak-shaped error in background: Averaging Kernel.</a:t>
            </a:r>
          </a:p>
        </p:txBody>
      </p:sp>
      <p:sp>
        <p:nvSpPr>
          <p:cNvPr id="48143" name="TextBox 13"/>
          <p:cNvSpPr txBox="1">
            <a:spLocks noChangeArrowheads="1"/>
          </p:cNvSpPr>
          <p:nvPr/>
        </p:nvSpPr>
        <p:spPr bwMode="auto">
          <a:xfrm>
            <a:off x="2035176" y="646760"/>
            <a:ext cx="3786187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GB" altLang="en-US" sz="2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Healy and Collard 2003, QJRMS:</a:t>
            </a: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549976" y="5966001"/>
            <a:ext cx="6352024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GB" altLang="en-US" sz="1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Co-located RO and IASI observations are assimilated in a 1D-Var.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412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2" y="226220"/>
            <a:ext cx="8436135" cy="1143000"/>
          </a:xfrm>
        </p:spPr>
        <p:txBody>
          <a:bodyPr/>
          <a:lstStyle/>
          <a:p>
            <a:pPr algn="ctr"/>
            <a:r>
              <a:rPr lang="en-GB" altLang="en-US" sz="2800" b="1" dirty="0">
                <a:solidFill>
                  <a:schemeClr val="tx2"/>
                </a:solidFill>
              </a:rPr>
              <a:t>1D bending angle assimilation at Met Office, NCEP, MF, ECMWF (until 2014)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79611" y="1580105"/>
            <a:ext cx="8436135" cy="4492625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b="1" dirty="0">
                <a:solidFill>
                  <a:schemeClr val="tx1"/>
                </a:solidFill>
              </a:rPr>
              <a:t>Most centres assimilate bending angles with a 1D operator</a:t>
            </a:r>
            <a:r>
              <a:rPr lang="en-GB" altLang="en-US" sz="1800" dirty="0">
                <a:solidFill>
                  <a:schemeClr val="tx1"/>
                </a:solidFill>
              </a:rPr>
              <a:t>: ignore the 2D nature of the measurement and use a </a:t>
            </a:r>
            <a:r>
              <a:rPr lang="en-GB" altLang="en-US" sz="1800" b="1" dirty="0">
                <a:solidFill>
                  <a:schemeClr val="tx1"/>
                </a:solidFill>
              </a:rPr>
              <a:t>single model column</a:t>
            </a:r>
            <a:r>
              <a:rPr lang="en-GB" altLang="en-US" sz="1800" dirty="0">
                <a:solidFill>
                  <a:schemeClr val="tx1"/>
                </a:solidFill>
              </a:rPr>
              <a:t> to integrate</a:t>
            </a: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dirty="0">
                <a:solidFill>
                  <a:schemeClr val="tx1"/>
                </a:solidFill>
              </a:rPr>
              <a:t>The forward model, H(x) is quite simple: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b="1" dirty="0">
                <a:solidFill>
                  <a:schemeClr val="tx1"/>
                </a:solidFill>
              </a:rPr>
              <a:t>evaluate </a:t>
            </a:r>
            <a:r>
              <a:rPr lang="en-GB" altLang="en-US" sz="1800" b="1" dirty="0" err="1">
                <a:solidFill>
                  <a:schemeClr val="tx1"/>
                </a:solidFill>
              </a:rPr>
              <a:t>geopotential</a:t>
            </a:r>
            <a:r>
              <a:rPr lang="en-GB" altLang="en-US" sz="1800" b="1" dirty="0">
                <a:solidFill>
                  <a:schemeClr val="tx1"/>
                </a:solidFill>
              </a:rPr>
              <a:t> heights of model levels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dirty="0">
                <a:solidFill>
                  <a:schemeClr val="tx1"/>
                </a:solidFill>
              </a:rPr>
              <a:t>convert </a:t>
            </a:r>
            <a:r>
              <a:rPr lang="en-GB" altLang="en-US" sz="1800" dirty="0" err="1">
                <a:solidFill>
                  <a:schemeClr val="tx1"/>
                </a:solidFill>
              </a:rPr>
              <a:t>geopotential</a:t>
            </a:r>
            <a:r>
              <a:rPr lang="en-GB" altLang="en-US" sz="1800" dirty="0">
                <a:solidFill>
                  <a:schemeClr val="tx1"/>
                </a:solidFill>
              </a:rPr>
              <a:t> height to geometric height and radius values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dirty="0">
                <a:solidFill>
                  <a:schemeClr val="tx1"/>
                </a:solidFill>
              </a:rPr>
              <a:t>evaluate the refractivity, N, on model levels </a:t>
            </a:r>
            <a:r>
              <a:rPr lang="en-GB" altLang="en-US" sz="1800" b="1" u="sng" dirty="0">
                <a:solidFill>
                  <a:schemeClr val="tx1"/>
                </a:solidFill>
              </a:rPr>
              <a:t>from P,T and Q</a:t>
            </a:r>
            <a:r>
              <a:rPr lang="en-GB" altLang="en-US" sz="1800" dirty="0">
                <a:solidFill>
                  <a:schemeClr val="tx1"/>
                </a:solidFill>
              </a:rPr>
              <a:t>. 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dirty="0">
                <a:solidFill>
                  <a:schemeClr val="tx1"/>
                </a:solidFill>
              </a:rPr>
              <a:t>Integrate, assuming refractivity varies ~(</a:t>
            </a:r>
            <a:r>
              <a:rPr lang="en-GB" altLang="en-US" sz="1800" i="1" dirty="0">
                <a:solidFill>
                  <a:schemeClr val="tx1"/>
                </a:solidFill>
              </a:rPr>
              <a:t>exponentially*quadratic)</a:t>
            </a:r>
            <a:r>
              <a:rPr lang="en-GB" altLang="en-US" sz="1800" dirty="0">
                <a:solidFill>
                  <a:schemeClr val="tx1"/>
                </a:solidFill>
              </a:rPr>
              <a:t> between model levels. (</a:t>
            </a:r>
            <a:r>
              <a:rPr lang="en-GB" altLang="en-US" sz="1800" i="1" dirty="0">
                <a:solidFill>
                  <a:schemeClr val="tx1"/>
                </a:solidFill>
              </a:rPr>
              <a:t>Solution in terms of the Gaussian error function</a:t>
            </a:r>
            <a:r>
              <a:rPr lang="en-GB" altLang="en-US" sz="1800" dirty="0">
                <a:solidFill>
                  <a:schemeClr val="tx1"/>
                </a:solidFill>
              </a:rPr>
              <a:t>).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b="1" dirty="0">
                <a:solidFill>
                  <a:schemeClr val="tx2"/>
                </a:solidFill>
              </a:rPr>
              <a:t>Include tangent point drift (May 2011).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b="1" dirty="0">
                <a:solidFill>
                  <a:schemeClr val="tx2"/>
                </a:solidFill>
              </a:rPr>
              <a:t>2D operator operational at ECMWF since 2014 (later in talk).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None/>
              <a:defRPr/>
            </a:pPr>
            <a:r>
              <a:rPr lang="en-GB" altLang="en-US" sz="1800" b="1" dirty="0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4915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438651" y="2420939"/>
          <a:ext cx="3240087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3" name="Equation" r:id="rId3" imgW="1562100" imgH="533400" progId="Equation.3">
                  <p:embed/>
                </p:oleObj>
              </mc:Choice>
              <mc:Fallback>
                <p:oleObj name="Equation" r:id="rId3" imgW="1562100" imgH="533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1" y="2420939"/>
                        <a:ext cx="3240087" cy="110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157" name="Group 10"/>
          <p:cNvGrpSpPr>
            <a:grpSpLocks/>
          </p:cNvGrpSpPr>
          <p:nvPr/>
        </p:nvGrpSpPr>
        <p:grpSpPr bwMode="auto">
          <a:xfrm>
            <a:off x="8761572" y="2133601"/>
            <a:ext cx="1654175" cy="865187"/>
            <a:chOff x="4377" y="1434"/>
            <a:chExt cx="1042" cy="545"/>
          </a:xfrm>
        </p:grpSpPr>
        <p:sp>
          <p:nvSpPr>
            <p:cNvPr id="49161" name="Oval 5"/>
            <p:cNvSpPr>
              <a:spLocks noChangeArrowheads="1"/>
            </p:cNvSpPr>
            <p:nvPr/>
          </p:nvSpPr>
          <p:spPr bwMode="auto">
            <a:xfrm>
              <a:off x="4830" y="1570"/>
              <a:ext cx="454" cy="40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  <p:sp>
          <p:nvSpPr>
            <p:cNvPr id="49162" name="Line 6"/>
            <p:cNvSpPr>
              <a:spLocks noChangeShapeType="1"/>
            </p:cNvSpPr>
            <p:nvPr/>
          </p:nvSpPr>
          <p:spPr bwMode="auto">
            <a:xfrm>
              <a:off x="4468" y="1480"/>
              <a:ext cx="9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163" name="Line 7"/>
            <p:cNvSpPr>
              <a:spLocks noChangeShapeType="1"/>
            </p:cNvSpPr>
            <p:nvPr/>
          </p:nvSpPr>
          <p:spPr bwMode="auto">
            <a:xfrm flipV="1">
              <a:off x="5057" y="1480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164" name="Rectangle 8"/>
            <p:cNvSpPr>
              <a:spLocks noChangeArrowheads="1"/>
            </p:cNvSpPr>
            <p:nvPr/>
          </p:nvSpPr>
          <p:spPr bwMode="auto">
            <a:xfrm>
              <a:off x="4377" y="1434"/>
              <a:ext cx="90" cy="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  <p:sp>
          <p:nvSpPr>
            <p:cNvPr id="49165" name="Rectangle 9"/>
            <p:cNvSpPr>
              <a:spLocks noChangeArrowheads="1"/>
            </p:cNvSpPr>
            <p:nvPr/>
          </p:nvSpPr>
          <p:spPr bwMode="auto">
            <a:xfrm>
              <a:off x="5329" y="1434"/>
              <a:ext cx="90" cy="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</p:grp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8037726" y="3482044"/>
            <a:ext cx="23764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latin typeface="Arial" panose="020B0604020202020204" pitchFamily="34" charset="0"/>
              </a:rPr>
              <a:t>Convenient variable (</a:t>
            </a:r>
            <a:r>
              <a:rPr lang="en-GB" altLang="en-US" sz="1400" dirty="0">
                <a:latin typeface="Times New Roman" panose="02020603050405020304" pitchFamily="18" charset="0"/>
              </a:rPr>
              <a:t>x=</a:t>
            </a:r>
            <a:r>
              <a:rPr lang="en-GB" altLang="en-US" sz="1400" dirty="0" err="1">
                <a:latin typeface="Times New Roman" panose="02020603050405020304" pitchFamily="18" charset="0"/>
              </a:rPr>
              <a:t>nr</a:t>
            </a:r>
            <a:r>
              <a:rPr lang="en-GB" altLang="en-US" sz="1400" dirty="0">
                <a:latin typeface="Arial" panose="020B0604020202020204" pitchFamily="34" charset="0"/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latin typeface="Arial" panose="020B0604020202020204" pitchFamily="34" charset="0"/>
              </a:rPr>
              <a:t>(refractive index * radius)</a:t>
            </a:r>
          </a:p>
        </p:txBody>
      </p:sp>
      <p:cxnSp>
        <p:nvCxnSpPr>
          <p:cNvPr id="49159" name="Straight Arrow Connector 12"/>
          <p:cNvCxnSpPr>
            <a:cxnSpLocks noChangeShapeType="1"/>
            <a:stCxn id="49158" idx="1"/>
          </p:cNvCxnSpPr>
          <p:nvPr/>
        </p:nvCxnSpPr>
        <p:spPr bwMode="auto">
          <a:xfrm flipH="1" flipV="1">
            <a:off x="6664271" y="3482044"/>
            <a:ext cx="1373455" cy="26161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55413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2" y="226220"/>
            <a:ext cx="8436135" cy="1143000"/>
          </a:xfrm>
        </p:spPr>
        <p:txBody>
          <a:bodyPr/>
          <a:lstStyle/>
          <a:p>
            <a:pPr algn="ctr"/>
            <a:r>
              <a:rPr lang="en-GB" altLang="en-US" sz="2800" b="1" dirty="0">
                <a:solidFill>
                  <a:schemeClr val="tx2"/>
                </a:solidFill>
              </a:rPr>
              <a:t>1D bending angle assimilation at Met Office, NCEP, MF, ECMWF (until 2014)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79611" y="1580105"/>
            <a:ext cx="8436135" cy="4492625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b="1" dirty="0">
                <a:solidFill>
                  <a:schemeClr val="tx1"/>
                </a:solidFill>
              </a:rPr>
              <a:t>Most centres assimilate bending angles with a 1D operator</a:t>
            </a:r>
            <a:r>
              <a:rPr lang="en-GB" altLang="en-US" sz="1800" dirty="0">
                <a:solidFill>
                  <a:schemeClr val="tx1"/>
                </a:solidFill>
              </a:rPr>
              <a:t>: ignore the 2D nature of the measurement and use a </a:t>
            </a:r>
            <a:r>
              <a:rPr lang="en-GB" altLang="en-US" sz="1800" b="1" dirty="0">
                <a:solidFill>
                  <a:schemeClr val="tx1"/>
                </a:solidFill>
              </a:rPr>
              <a:t>single model column</a:t>
            </a:r>
            <a:r>
              <a:rPr lang="en-GB" altLang="en-US" sz="1800" dirty="0">
                <a:solidFill>
                  <a:schemeClr val="tx1"/>
                </a:solidFill>
              </a:rPr>
              <a:t> to integrate</a:t>
            </a: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dirty="0">
                <a:solidFill>
                  <a:schemeClr val="tx1"/>
                </a:solidFill>
              </a:rPr>
              <a:t>The forward model, H(x) is quite simple: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b="1" dirty="0">
                <a:solidFill>
                  <a:schemeClr val="tx1"/>
                </a:solidFill>
              </a:rPr>
              <a:t>evaluate </a:t>
            </a:r>
            <a:r>
              <a:rPr lang="en-GB" altLang="en-US" sz="1800" b="1" dirty="0" err="1">
                <a:solidFill>
                  <a:schemeClr val="tx1"/>
                </a:solidFill>
              </a:rPr>
              <a:t>geopotential</a:t>
            </a:r>
            <a:r>
              <a:rPr lang="en-GB" altLang="en-US" sz="1800" b="1" dirty="0">
                <a:solidFill>
                  <a:schemeClr val="tx1"/>
                </a:solidFill>
              </a:rPr>
              <a:t> heights of model levels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dirty="0">
                <a:solidFill>
                  <a:schemeClr val="tx1"/>
                </a:solidFill>
              </a:rPr>
              <a:t>convert </a:t>
            </a:r>
            <a:r>
              <a:rPr lang="en-GB" altLang="en-US" sz="1800" dirty="0" err="1">
                <a:solidFill>
                  <a:schemeClr val="tx1"/>
                </a:solidFill>
              </a:rPr>
              <a:t>geopotential</a:t>
            </a:r>
            <a:r>
              <a:rPr lang="en-GB" altLang="en-US" sz="1800" dirty="0">
                <a:solidFill>
                  <a:schemeClr val="tx1"/>
                </a:solidFill>
              </a:rPr>
              <a:t> height to geometric height and radius values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dirty="0">
                <a:solidFill>
                  <a:schemeClr val="tx1"/>
                </a:solidFill>
              </a:rPr>
              <a:t>evaluate the refractivity, N, on model levels </a:t>
            </a:r>
            <a:r>
              <a:rPr lang="en-GB" altLang="en-US" sz="1800" b="1" u="sng" dirty="0">
                <a:solidFill>
                  <a:schemeClr val="tx1"/>
                </a:solidFill>
              </a:rPr>
              <a:t>from P,T and Q</a:t>
            </a:r>
            <a:r>
              <a:rPr lang="en-GB" altLang="en-US" sz="1800" dirty="0">
                <a:solidFill>
                  <a:schemeClr val="tx1"/>
                </a:solidFill>
              </a:rPr>
              <a:t>. 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dirty="0">
                <a:solidFill>
                  <a:schemeClr val="tx1"/>
                </a:solidFill>
              </a:rPr>
              <a:t>Integrate, assuming refractivity varies ~(</a:t>
            </a:r>
            <a:r>
              <a:rPr lang="en-GB" altLang="en-US" sz="1800" i="1" dirty="0">
                <a:solidFill>
                  <a:schemeClr val="tx1"/>
                </a:solidFill>
              </a:rPr>
              <a:t>exponentially*quadratic)</a:t>
            </a:r>
            <a:r>
              <a:rPr lang="en-GB" altLang="en-US" sz="1800" dirty="0">
                <a:solidFill>
                  <a:schemeClr val="tx1"/>
                </a:solidFill>
              </a:rPr>
              <a:t> between model levels. (</a:t>
            </a:r>
            <a:r>
              <a:rPr lang="en-GB" altLang="en-US" sz="1800" i="1" dirty="0">
                <a:solidFill>
                  <a:schemeClr val="tx1"/>
                </a:solidFill>
              </a:rPr>
              <a:t>Solution in terms of the Gaussian error function</a:t>
            </a:r>
            <a:r>
              <a:rPr lang="en-GB" altLang="en-US" sz="1800" dirty="0">
                <a:solidFill>
                  <a:schemeClr val="tx1"/>
                </a:solidFill>
              </a:rPr>
              <a:t>).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b="1" dirty="0">
                <a:solidFill>
                  <a:schemeClr val="tx2"/>
                </a:solidFill>
              </a:rPr>
              <a:t>Include tangent point drift (May 2011).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 sz="1800" b="1" dirty="0">
                <a:solidFill>
                  <a:schemeClr val="tx2"/>
                </a:solidFill>
              </a:rPr>
              <a:t>2D operator operational at ECMWF since 2014 (later in talk).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None/>
              <a:defRPr/>
            </a:pPr>
            <a:r>
              <a:rPr lang="en-GB" altLang="en-US" sz="1800" b="1" dirty="0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4915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438651" y="2420939"/>
          <a:ext cx="3240087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0" name="Equation" r:id="rId3" imgW="1562100" imgH="533400" progId="Equation.3">
                  <p:embed/>
                </p:oleObj>
              </mc:Choice>
              <mc:Fallback>
                <p:oleObj name="Equation" r:id="rId3" imgW="1562100" imgH="533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1" y="2420939"/>
                        <a:ext cx="3240087" cy="110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157" name="Group 10"/>
          <p:cNvGrpSpPr>
            <a:grpSpLocks/>
          </p:cNvGrpSpPr>
          <p:nvPr/>
        </p:nvGrpSpPr>
        <p:grpSpPr bwMode="auto">
          <a:xfrm>
            <a:off x="8761572" y="2133601"/>
            <a:ext cx="1654175" cy="865187"/>
            <a:chOff x="4377" y="1434"/>
            <a:chExt cx="1042" cy="545"/>
          </a:xfrm>
        </p:grpSpPr>
        <p:sp>
          <p:nvSpPr>
            <p:cNvPr id="49161" name="Oval 5"/>
            <p:cNvSpPr>
              <a:spLocks noChangeArrowheads="1"/>
            </p:cNvSpPr>
            <p:nvPr/>
          </p:nvSpPr>
          <p:spPr bwMode="auto">
            <a:xfrm>
              <a:off x="4830" y="1570"/>
              <a:ext cx="454" cy="40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  <p:sp>
          <p:nvSpPr>
            <p:cNvPr id="49162" name="Line 6"/>
            <p:cNvSpPr>
              <a:spLocks noChangeShapeType="1"/>
            </p:cNvSpPr>
            <p:nvPr/>
          </p:nvSpPr>
          <p:spPr bwMode="auto">
            <a:xfrm>
              <a:off x="4468" y="1480"/>
              <a:ext cx="9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163" name="Line 7"/>
            <p:cNvSpPr>
              <a:spLocks noChangeShapeType="1"/>
            </p:cNvSpPr>
            <p:nvPr/>
          </p:nvSpPr>
          <p:spPr bwMode="auto">
            <a:xfrm flipV="1">
              <a:off x="5057" y="1480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164" name="Rectangle 8"/>
            <p:cNvSpPr>
              <a:spLocks noChangeArrowheads="1"/>
            </p:cNvSpPr>
            <p:nvPr/>
          </p:nvSpPr>
          <p:spPr bwMode="auto">
            <a:xfrm>
              <a:off x="4377" y="1434"/>
              <a:ext cx="90" cy="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  <p:sp>
          <p:nvSpPr>
            <p:cNvPr id="49165" name="Rectangle 9"/>
            <p:cNvSpPr>
              <a:spLocks noChangeArrowheads="1"/>
            </p:cNvSpPr>
            <p:nvPr/>
          </p:nvSpPr>
          <p:spPr bwMode="auto">
            <a:xfrm>
              <a:off x="5329" y="1434"/>
              <a:ext cx="90" cy="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 sz="2400">
                <a:latin typeface="Arial" panose="020B0604020202020204" pitchFamily="34" charset="0"/>
              </a:endParaRPr>
            </a:p>
          </p:txBody>
        </p:sp>
      </p:grp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8037726" y="3482044"/>
            <a:ext cx="23764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latin typeface="Arial" panose="020B0604020202020204" pitchFamily="34" charset="0"/>
              </a:rPr>
              <a:t>Convenient variable (</a:t>
            </a:r>
            <a:r>
              <a:rPr lang="en-GB" altLang="en-US" sz="1400" dirty="0">
                <a:latin typeface="Times New Roman" panose="02020603050405020304" pitchFamily="18" charset="0"/>
              </a:rPr>
              <a:t>x=</a:t>
            </a:r>
            <a:r>
              <a:rPr lang="en-GB" altLang="en-US" sz="1400" dirty="0" err="1">
                <a:latin typeface="Times New Roman" panose="02020603050405020304" pitchFamily="18" charset="0"/>
              </a:rPr>
              <a:t>nr</a:t>
            </a:r>
            <a:r>
              <a:rPr lang="en-GB" altLang="en-US" sz="1400" dirty="0">
                <a:latin typeface="Arial" panose="020B0604020202020204" pitchFamily="34" charset="0"/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latin typeface="Arial" panose="020B0604020202020204" pitchFamily="34" charset="0"/>
              </a:rPr>
              <a:t>(refractive index * radius)</a:t>
            </a:r>
          </a:p>
        </p:txBody>
      </p:sp>
      <p:cxnSp>
        <p:nvCxnSpPr>
          <p:cNvPr id="49159" name="Straight Arrow Connector 12"/>
          <p:cNvCxnSpPr>
            <a:cxnSpLocks noChangeShapeType="1"/>
            <a:stCxn id="49158" idx="1"/>
          </p:cNvCxnSpPr>
          <p:nvPr/>
        </p:nvCxnSpPr>
        <p:spPr bwMode="auto">
          <a:xfrm flipH="1" flipV="1">
            <a:off x="6664271" y="3482044"/>
            <a:ext cx="1373455" cy="26161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68601" y="2274888"/>
            <a:ext cx="7225791" cy="193899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dirty="0"/>
              <a:t>Note the dependence on </a:t>
            </a:r>
            <a:r>
              <a:rPr lang="en-GB" sz="2000" dirty="0" err="1"/>
              <a:t>geopotential</a:t>
            </a:r>
            <a:r>
              <a:rPr lang="en-GB" sz="2000" dirty="0"/>
              <a:t> height and Q in the forward model! </a:t>
            </a:r>
          </a:p>
          <a:p>
            <a:pPr>
              <a:defRPr/>
            </a:pPr>
            <a:endParaRPr lang="en-GB" sz="2000" dirty="0"/>
          </a:p>
          <a:p>
            <a:pPr>
              <a:defRPr/>
            </a:pPr>
            <a:r>
              <a:rPr lang="en-GB" sz="2000" dirty="0"/>
              <a:t>In principle, GPS-RO provides surface pressure and tropospheric humidity information to the analysis via the </a:t>
            </a:r>
            <a:r>
              <a:rPr lang="en-GB" sz="2000" dirty="0" err="1"/>
              <a:t>adjoint</a:t>
            </a:r>
            <a:r>
              <a:rPr lang="en-GB" sz="2000" dirty="0"/>
              <a:t> of the forward model.  </a:t>
            </a:r>
          </a:p>
        </p:txBody>
      </p:sp>
    </p:spTree>
    <p:extLst>
      <p:ext uri="{BB962C8B-B14F-4D97-AF65-F5344CB8AC3E}">
        <p14:creationId xmlns:p14="http://schemas.microsoft.com/office/powerpoint/2010/main" val="33591036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2800" dirty="0">
                <a:ea typeface="ＭＳ Ｐゴシック" panose="020B0600070205080204" pitchFamily="34" charset="-128"/>
              </a:rPr>
              <a:t>Assumed (global) observation errors and actual </a:t>
            </a:r>
            <a:br>
              <a:rPr lang="en-GB" altLang="en-US" sz="2800" dirty="0">
                <a:ea typeface="ＭＳ Ｐゴシック" panose="020B0600070205080204" pitchFamily="34" charset="-128"/>
              </a:rPr>
            </a:br>
            <a:r>
              <a:rPr lang="en-GB" altLang="en-US" sz="2800" dirty="0">
                <a:ea typeface="ＭＳ Ｐゴシック" panose="020B0600070205080204" pitchFamily="34" charset="-128"/>
              </a:rPr>
              <a:t>(o-b) departure statistics</a:t>
            </a:r>
          </a:p>
        </p:txBody>
      </p:sp>
      <p:pic>
        <p:nvPicPr>
          <p:cNvPr id="51204" name="Content Placeholder 3" descr="ob_error.jpe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3027" y="1534470"/>
            <a:ext cx="5417590" cy="3866205"/>
          </a:xfrm>
          <a:prstGeom prst="rect">
            <a:avLst/>
          </a:prstGeom>
        </p:spPr>
      </p:pic>
      <p:sp>
        <p:nvSpPr>
          <p:cNvPr id="51205" name="TextBox 5"/>
          <p:cNvSpPr txBox="1">
            <a:spLocks noChangeArrowheads="1"/>
          </p:cNvSpPr>
          <p:nvPr/>
        </p:nvSpPr>
        <p:spPr bwMode="auto">
          <a:xfrm>
            <a:off x="7248635" y="5656264"/>
            <a:ext cx="3576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See </a:t>
            </a:r>
            <a:r>
              <a:rPr lang="en-GB" altLang="en-US" sz="14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http://www.romsaf.org/monitoring/ </a:t>
            </a:r>
            <a:r>
              <a:rPr lang="en-GB" altLang="en-US" sz="1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for many plots of real-time RO statistics.</a:t>
            </a:r>
          </a:p>
        </p:txBody>
      </p:sp>
      <p:sp>
        <p:nvSpPr>
          <p:cNvPr id="51206" name="Right Arrow 6"/>
          <p:cNvSpPr>
            <a:spLocks noChangeArrowheads="1"/>
          </p:cNvSpPr>
          <p:nvPr/>
        </p:nvSpPr>
        <p:spPr bwMode="auto">
          <a:xfrm rot="-5400000">
            <a:off x="8727391" y="5090320"/>
            <a:ext cx="530225" cy="63976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51207" name="TextBox 11"/>
          <p:cNvSpPr txBox="1">
            <a:spLocks noChangeArrowheads="1"/>
          </p:cNvSpPr>
          <p:nvPr/>
        </p:nvSpPr>
        <p:spPr bwMode="auto">
          <a:xfrm>
            <a:off x="1649327" y="5364163"/>
            <a:ext cx="3622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Consistent with o-b stats.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B490CF-D26A-49C5-BE4C-2FF854FFF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1901" y="1161215"/>
            <a:ext cx="3920563" cy="392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31673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2800" dirty="0">
                <a:ea typeface="ＭＳ Ｐゴシック" panose="020B0600070205080204" pitchFamily="34" charset="-128"/>
              </a:rPr>
              <a:t>Assumed (global) observation errors and actual </a:t>
            </a:r>
            <a:br>
              <a:rPr lang="en-GB" altLang="en-US" sz="2800" dirty="0">
                <a:ea typeface="ＭＳ Ｐゴシック" panose="020B0600070205080204" pitchFamily="34" charset="-128"/>
              </a:rPr>
            </a:br>
            <a:r>
              <a:rPr lang="en-GB" altLang="en-US" sz="2800" dirty="0">
                <a:ea typeface="ＭＳ Ｐゴシック" panose="020B0600070205080204" pitchFamily="34" charset="-128"/>
              </a:rPr>
              <a:t>(o-b) departure statistics</a:t>
            </a:r>
          </a:p>
        </p:txBody>
      </p:sp>
      <p:pic>
        <p:nvPicPr>
          <p:cNvPr id="51204" name="Content Placeholder 3" descr="ob_error.jpe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3027" y="1534470"/>
            <a:ext cx="5417590" cy="3866205"/>
          </a:xfrm>
          <a:prstGeom prst="rect">
            <a:avLst/>
          </a:prstGeom>
        </p:spPr>
      </p:pic>
      <p:sp>
        <p:nvSpPr>
          <p:cNvPr id="51205" name="TextBox 5"/>
          <p:cNvSpPr txBox="1">
            <a:spLocks noChangeArrowheads="1"/>
          </p:cNvSpPr>
          <p:nvPr/>
        </p:nvSpPr>
        <p:spPr bwMode="auto">
          <a:xfrm>
            <a:off x="7248635" y="5656264"/>
            <a:ext cx="3576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See </a:t>
            </a:r>
            <a:r>
              <a:rPr lang="en-GB" altLang="en-US" sz="14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http://www.romsaf.org/monitoring/ </a:t>
            </a:r>
            <a:r>
              <a:rPr lang="en-GB" altLang="en-US" sz="1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for many plots of real-time RO statistics.</a:t>
            </a:r>
          </a:p>
        </p:txBody>
      </p:sp>
      <p:sp>
        <p:nvSpPr>
          <p:cNvPr id="51206" name="Right Arrow 6"/>
          <p:cNvSpPr>
            <a:spLocks noChangeArrowheads="1"/>
          </p:cNvSpPr>
          <p:nvPr/>
        </p:nvSpPr>
        <p:spPr bwMode="auto">
          <a:xfrm rot="-5400000">
            <a:off x="8727391" y="5090320"/>
            <a:ext cx="530225" cy="63976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51207" name="TextBox 11"/>
          <p:cNvSpPr txBox="1">
            <a:spLocks noChangeArrowheads="1"/>
          </p:cNvSpPr>
          <p:nvPr/>
        </p:nvSpPr>
        <p:spPr bwMode="auto">
          <a:xfrm>
            <a:off x="1649327" y="5364163"/>
            <a:ext cx="3622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Consistent with o-b stats.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B490CF-D26A-49C5-BE4C-2FF854FFF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1901" y="1161215"/>
            <a:ext cx="3920563" cy="3920563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54B4F5EC-ACCB-4CA3-AFEC-AA14BF891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1779" y="3211016"/>
            <a:ext cx="14661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latin typeface="Arial" panose="020B0604020202020204" pitchFamily="34" charset="0"/>
              </a:rPr>
              <a:t>“Core region”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CB69BBE-614F-4F69-B263-4BAD96087E0D}"/>
              </a:ext>
            </a:extLst>
          </p:cNvPr>
          <p:cNvSpPr/>
          <p:nvPr/>
        </p:nvSpPr>
        <p:spPr>
          <a:xfrm>
            <a:off x="8773904" y="3007360"/>
            <a:ext cx="730001" cy="1168401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7898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b="1">
                <a:ea typeface="ＭＳ Ｐゴシック" panose="020B0600070205080204" pitchFamily="34" charset="-128"/>
              </a:rPr>
              <a:t>Impact of GPS-RO on ECMWF operational biases against radiosonde measurements</a:t>
            </a:r>
            <a:br>
              <a:rPr lang="en-GB" altLang="en-US">
                <a:ea typeface="ＭＳ Ｐゴシック" panose="020B0600070205080204" pitchFamily="34" charset="-128"/>
              </a:rPr>
            </a:br>
            <a:endParaRPr lang="en-GB" altLang="en-US">
              <a:ea typeface="ＭＳ Ｐゴシック" panose="020B0600070205080204" pitchFamily="34" charset="-128"/>
            </a:endParaRPr>
          </a:p>
        </p:txBody>
      </p:sp>
      <p:pic>
        <p:nvPicPr>
          <p:cNvPr id="52227" name="Content Placeholder 3" descr="Healy-figure-6.png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81300" y="1412875"/>
            <a:ext cx="6330950" cy="4495800"/>
          </a:xfrm>
          <a:prstGeom prst="rect">
            <a:avLst/>
          </a:prstGeom>
        </p:spPr>
      </p:pic>
      <p:sp>
        <p:nvSpPr>
          <p:cNvPr id="52228" name="Right Arrow 4"/>
          <p:cNvSpPr>
            <a:spLocks noChangeArrowheads="1"/>
          </p:cNvSpPr>
          <p:nvPr/>
        </p:nvSpPr>
        <p:spPr bwMode="auto">
          <a:xfrm rot="-5400000">
            <a:off x="6012656" y="5274469"/>
            <a:ext cx="647700" cy="557212"/>
          </a:xfrm>
          <a:prstGeom prst="rightArrow">
            <a:avLst>
              <a:gd name="adj1" fmla="val 50000"/>
              <a:gd name="adj2" fmla="val 49918"/>
            </a:avLst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52229" name="TextBox 5"/>
          <p:cNvSpPr txBox="1">
            <a:spLocks noChangeArrowheads="1"/>
          </p:cNvSpPr>
          <p:nvPr/>
        </p:nvSpPr>
        <p:spPr bwMode="auto">
          <a:xfrm>
            <a:off x="3141663" y="5837238"/>
            <a:ext cx="609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>
                <a:latin typeface="Arial" panose="020B0604020202020204" pitchFamily="34" charset="0"/>
                <a:ea typeface="ＭＳ Ｐゴシック" panose="020B0600070205080204" pitchFamily="34" charset="-128"/>
              </a:rPr>
              <a:t>Operational implementation </a:t>
            </a:r>
            <a:r>
              <a:rPr lang="en-GB" altLang="en-US"/>
              <a:t>(COSMIC 1-6 and CHAMP)</a:t>
            </a:r>
            <a:endParaRPr lang="en-GB" altLang="en-US" sz="1600" b="1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54160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1080000" y="282337"/>
            <a:ext cx="10029600" cy="369332"/>
          </a:xfrm>
        </p:spPr>
        <p:txBody>
          <a:bodyPr/>
          <a:lstStyle/>
          <a:p>
            <a:pPr algn="ctr"/>
            <a:r>
              <a:rPr lang="en-GB" altLang="en-US" sz="2800" b="1" dirty="0"/>
              <a:t>GPS-RO also has a “null space”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332854" y="1196975"/>
            <a:ext cx="9965409" cy="484736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  <a:defRPr/>
            </a:pPr>
            <a:r>
              <a:rPr lang="en-GB" sz="2400" dirty="0">
                <a:solidFill>
                  <a:schemeClr val="tx2"/>
                </a:solidFill>
              </a:rPr>
              <a:t>The measurement is related to density (~P/T) on height levels and this ambiguity means that the effect of some temperature perturbations </a:t>
            </a:r>
            <a:r>
              <a:rPr lang="en-GB" sz="2400" b="1" u="sng" dirty="0">
                <a:solidFill>
                  <a:schemeClr val="tx2"/>
                </a:solidFill>
              </a:rPr>
              <a:t>can’t be measured</a:t>
            </a:r>
            <a:r>
              <a:rPr lang="en-GB" sz="2400" dirty="0">
                <a:solidFill>
                  <a:schemeClr val="tx1"/>
                </a:solidFill>
              </a:rPr>
              <a:t>. Assume two levels separated by z, with temperature variation T(z) between them. Now add positive perturbation </a:t>
            </a:r>
            <a:r>
              <a:rPr lang="el-GR" sz="2400" dirty="0">
                <a:solidFill>
                  <a:schemeClr val="tx1"/>
                </a:solidFill>
              </a:rPr>
              <a:t>Δ</a:t>
            </a:r>
            <a:r>
              <a:rPr lang="en-GB" sz="2400" dirty="0">
                <a:solidFill>
                  <a:schemeClr val="tx1"/>
                </a:solidFill>
              </a:rPr>
              <a:t>T(z)~exp(z/H), where H is the density scale height</a:t>
            </a:r>
          </a:p>
          <a:p>
            <a:pPr>
              <a:defRPr/>
            </a:pPr>
            <a:endParaRPr lang="en-GB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GB" sz="2400" dirty="0">
                <a:solidFill>
                  <a:schemeClr val="tx1"/>
                </a:solidFill>
              </a:rPr>
              <a:t>The density as a function of height is almost unchanged. </a:t>
            </a:r>
            <a:r>
              <a:rPr lang="en-GB" sz="2400" b="1" dirty="0">
                <a:solidFill>
                  <a:srgbClr val="C00000"/>
                </a:solidFill>
              </a:rPr>
              <a:t>A priori information required to distinguish between these temperature profiles.  </a:t>
            </a:r>
            <a:r>
              <a:rPr lang="en-GB" sz="2400" b="1" dirty="0">
                <a:solidFill>
                  <a:schemeClr val="tx1"/>
                </a:solidFill>
              </a:rPr>
              <a:t>This is the GPS-RO null space. </a:t>
            </a:r>
          </a:p>
        </p:txBody>
      </p:sp>
      <p:cxnSp>
        <p:nvCxnSpPr>
          <p:cNvPr id="55300" name="Straight Connector 4"/>
          <p:cNvCxnSpPr>
            <a:cxnSpLocks noChangeShapeType="1"/>
          </p:cNvCxnSpPr>
          <p:nvPr/>
        </p:nvCxnSpPr>
        <p:spPr bwMode="auto">
          <a:xfrm>
            <a:off x="3142177" y="4730453"/>
            <a:ext cx="1584325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1" name="Straight Connector 6"/>
          <p:cNvCxnSpPr>
            <a:cxnSpLocks noChangeShapeType="1"/>
          </p:cNvCxnSpPr>
          <p:nvPr/>
        </p:nvCxnSpPr>
        <p:spPr bwMode="auto">
          <a:xfrm>
            <a:off x="3142177" y="3506490"/>
            <a:ext cx="1584325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2" name="Straight Connector 8"/>
          <p:cNvCxnSpPr>
            <a:cxnSpLocks noChangeShapeType="1"/>
          </p:cNvCxnSpPr>
          <p:nvPr/>
        </p:nvCxnSpPr>
        <p:spPr bwMode="auto">
          <a:xfrm>
            <a:off x="6669602" y="4730453"/>
            <a:ext cx="1584325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3" name="Straight Connector 10"/>
          <p:cNvCxnSpPr>
            <a:cxnSpLocks noChangeShapeType="1"/>
          </p:cNvCxnSpPr>
          <p:nvPr/>
        </p:nvCxnSpPr>
        <p:spPr bwMode="auto">
          <a:xfrm>
            <a:off x="6669602" y="3362028"/>
            <a:ext cx="1584325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4" name="Straight Connector 12"/>
          <p:cNvCxnSpPr>
            <a:cxnSpLocks noChangeShapeType="1"/>
          </p:cNvCxnSpPr>
          <p:nvPr/>
        </p:nvCxnSpPr>
        <p:spPr bwMode="auto">
          <a:xfrm>
            <a:off x="6669602" y="3506490"/>
            <a:ext cx="158432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5" name="Straight Arrow Connector 21"/>
          <p:cNvCxnSpPr>
            <a:cxnSpLocks noChangeShapeType="1"/>
          </p:cNvCxnSpPr>
          <p:nvPr/>
        </p:nvCxnSpPr>
        <p:spPr bwMode="auto">
          <a:xfrm rot="5400000">
            <a:off x="7714176" y="4117678"/>
            <a:ext cx="1223963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06" name="TextBox 22"/>
          <p:cNvSpPr txBox="1">
            <a:spLocks noChangeArrowheads="1"/>
          </p:cNvSpPr>
          <p:nvPr/>
        </p:nvSpPr>
        <p:spPr bwMode="auto">
          <a:xfrm>
            <a:off x="4797938" y="4585991"/>
            <a:ext cx="6746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panose="020B0604020202020204" pitchFamily="34" charset="0"/>
              </a:rPr>
              <a:t>P,T,P/T</a:t>
            </a:r>
          </a:p>
        </p:txBody>
      </p:sp>
      <p:cxnSp>
        <p:nvCxnSpPr>
          <p:cNvPr id="55307" name="Straight Arrow Connector 25"/>
          <p:cNvCxnSpPr>
            <a:cxnSpLocks noChangeShapeType="1"/>
          </p:cNvCxnSpPr>
          <p:nvPr/>
        </p:nvCxnSpPr>
        <p:spPr bwMode="auto">
          <a:xfrm rot="5400000">
            <a:off x="5843308" y="4045448"/>
            <a:ext cx="1368425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08" name="TextBox 27"/>
          <p:cNvSpPr txBox="1">
            <a:spLocks noChangeArrowheads="1"/>
          </p:cNvSpPr>
          <p:nvPr/>
        </p:nvSpPr>
        <p:spPr bwMode="auto">
          <a:xfrm>
            <a:off x="4726501" y="3362028"/>
            <a:ext cx="1054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panose="020B0604020202020204" pitchFamily="34" charset="0"/>
              </a:rPr>
              <a:t>Pu,Tu,(P/T)u</a:t>
            </a:r>
          </a:p>
        </p:txBody>
      </p:sp>
      <p:sp>
        <p:nvSpPr>
          <p:cNvPr id="55309" name="TextBox 28"/>
          <p:cNvSpPr txBox="1">
            <a:spLocks noChangeArrowheads="1"/>
          </p:cNvSpPr>
          <p:nvPr/>
        </p:nvSpPr>
        <p:spPr bwMode="auto">
          <a:xfrm>
            <a:off x="3142176" y="3938290"/>
            <a:ext cx="7683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z, T(z)</a:t>
            </a:r>
          </a:p>
        </p:txBody>
      </p:sp>
      <p:sp>
        <p:nvSpPr>
          <p:cNvPr id="55310" name="TextBox 30"/>
          <p:cNvSpPr txBox="1">
            <a:spLocks noChangeArrowheads="1"/>
          </p:cNvSpPr>
          <p:nvPr/>
        </p:nvSpPr>
        <p:spPr bwMode="auto">
          <a:xfrm>
            <a:off x="6741038" y="3722390"/>
            <a:ext cx="1174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T(z)+</a:t>
            </a:r>
            <a:r>
              <a:rPr lang="el-GR" altLang="en-US" sz="1600">
                <a:latin typeface="Arial" panose="020B0604020202020204" pitchFamily="34" charset="0"/>
              </a:rPr>
              <a:t>Δ</a:t>
            </a:r>
            <a:r>
              <a:rPr lang="en-GB" altLang="en-US" sz="1600">
                <a:latin typeface="Arial" panose="020B0604020202020204" pitchFamily="34" charset="0"/>
              </a:rPr>
              <a:t>T(z)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6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z2=z+</a:t>
            </a:r>
            <a:r>
              <a:rPr lang="el-GR" altLang="en-US" sz="1600">
                <a:latin typeface="Arial" panose="020B0604020202020204" pitchFamily="34" charset="0"/>
              </a:rPr>
              <a:t>Δ</a:t>
            </a:r>
            <a:r>
              <a:rPr lang="en-GB" altLang="en-US" sz="1600">
                <a:latin typeface="Arial" panose="020B0604020202020204" pitchFamily="34" charset="0"/>
              </a:rPr>
              <a:t>z</a:t>
            </a:r>
          </a:p>
        </p:txBody>
      </p:sp>
      <p:sp>
        <p:nvSpPr>
          <p:cNvPr id="33" name="Right Arrow 32"/>
          <p:cNvSpPr/>
          <p:nvPr/>
        </p:nvSpPr>
        <p:spPr bwMode="auto">
          <a:xfrm>
            <a:off x="5445638" y="3793828"/>
            <a:ext cx="719138" cy="360362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cxnSp>
        <p:nvCxnSpPr>
          <p:cNvPr id="55312" name="Straight Arrow Connector 36"/>
          <p:cNvCxnSpPr>
            <a:cxnSpLocks noChangeShapeType="1"/>
          </p:cNvCxnSpPr>
          <p:nvPr/>
        </p:nvCxnSpPr>
        <p:spPr bwMode="auto">
          <a:xfrm rot="10800000" flipV="1">
            <a:off x="8325364" y="3362028"/>
            <a:ext cx="360363" cy="1444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13" name="TextBox 37"/>
          <p:cNvSpPr txBox="1">
            <a:spLocks noChangeArrowheads="1"/>
          </p:cNvSpPr>
          <p:nvPr/>
        </p:nvSpPr>
        <p:spPr bwMode="auto">
          <a:xfrm>
            <a:off x="8641276" y="3219153"/>
            <a:ext cx="18081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panose="020B0604020202020204" pitchFamily="34" charset="0"/>
              </a:rPr>
              <a:t>P and T have increased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panose="020B0604020202020204" pitchFamily="34" charset="0"/>
              </a:rPr>
              <a:t>at z, </a:t>
            </a:r>
            <a:r>
              <a:rPr lang="en-GB" altLang="en-US" sz="1200">
                <a:solidFill>
                  <a:srgbClr val="FF0000"/>
                </a:solidFill>
                <a:latin typeface="Arial" panose="020B0604020202020204" pitchFamily="34" charset="0"/>
              </a:rPr>
              <a:t>but the P/T is the same.</a:t>
            </a:r>
          </a:p>
        </p:txBody>
      </p:sp>
      <p:cxnSp>
        <p:nvCxnSpPr>
          <p:cNvPr id="55314" name="Straight Arrow Connector 38"/>
          <p:cNvCxnSpPr>
            <a:cxnSpLocks noChangeShapeType="1"/>
          </p:cNvCxnSpPr>
          <p:nvPr/>
        </p:nvCxnSpPr>
        <p:spPr bwMode="auto">
          <a:xfrm rot="5400000">
            <a:off x="2457964" y="4117679"/>
            <a:ext cx="1223963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15" name="TextBox 39"/>
          <p:cNvSpPr txBox="1">
            <a:spLocks noChangeArrowheads="1"/>
          </p:cNvSpPr>
          <p:nvPr/>
        </p:nvSpPr>
        <p:spPr bwMode="auto">
          <a:xfrm>
            <a:off x="8398388" y="4011315"/>
            <a:ext cx="2873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759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_5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8" b="7890"/>
          <a:stretch/>
        </p:blipFill>
        <p:spPr>
          <a:xfrm>
            <a:off x="2690204" y="557784"/>
            <a:ext cx="9498447" cy="631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32178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b="1" u="sng" dirty="0"/>
              <a:t>Null space</a:t>
            </a:r>
            <a:r>
              <a:rPr lang="en-GB" altLang="en-US" b="1" dirty="0"/>
              <a:t> – how does a temperature perturbation propagate through the bending angle observation operator? </a:t>
            </a:r>
          </a:p>
        </p:txBody>
      </p:sp>
      <p:pic>
        <p:nvPicPr>
          <p:cNvPr id="56323" name="Content Placeholder 5" descr="tpert.jpeg"/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95475" y="1603377"/>
            <a:ext cx="4271962" cy="3049587"/>
          </a:xfrm>
          <a:prstGeom prst="rect">
            <a:avLst/>
          </a:prstGeom>
        </p:spPr>
      </p:pic>
      <p:pic>
        <p:nvPicPr>
          <p:cNvPr id="56324" name="Picture 7" descr="alpha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1566864"/>
            <a:ext cx="4398962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632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978409"/>
              </p:ext>
            </p:extLst>
          </p:nvPr>
        </p:nvGraphicFramePr>
        <p:xfrm>
          <a:off x="3903663" y="1201739"/>
          <a:ext cx="620713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8" name="Equation" r:id="rId6" imgW="215619" imgH="164885" progId="Equation.3">
                  <p:embed/>
                </p:oleObj>
              </mc:Choice>
              <mc:Fallback>
                <p:oleObj name="Equation" r:id="rId6" imgW="215619" imgH="16488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3663" y="1201739"/>
                        <a:ext cx="620713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661443"/>
              </p:ext>
            </p:extLst>
          </p:nvPr>
        </p:nvGraphicFramePr>
        <p:xfrm>
          <a:off x="8175625" y="1165227"/>
          <a:ext cx="912812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" name="Equation" r:id="rId8" imgW="418918" imgH="165028" progId="Equation.3">
                  <p:embed/>
                </p:oleObj>
              </mc:Choice>
              <mc:Fallback>
                <p:oleObj name="Equation" r:id="rId8" imgW="418918" imgH="16502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5625" y="1165227"/>
                        <a:ext cx="912812" cy="42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Connector 13"/>
          <p:cNvCxnSpPr/>
          <p:nvPr/>
        </p:nvCxnSpPr>
        <p:spPr bwMode="auto">
          <a:xfrm rot="5400000">
            <a:off x="3173413" y="2990851"/>
            <a:ext cx="22637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6328" name="TextBox 14"/>
          <p:cNvSpPr txBox="1">
            <a:spLocks noChangeArrowheads="1"/>
          </p:cNvSpPr>
          <p:nvPr/>
        </p:nvSpPr>
        <p:spPr bwMode="auto">
          <a:xfrm>
            <a:off x="6934200" y="3355977"/>
            <a:ext cx="1230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Assumed ob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errors</a:t>
            </a:r>
          </a:p>
        </p:txBody>
      </p:sp>
      <p:cxnSp>
        <p:nvCxnSpPr>
          <p:cNvPr id="56329" name="Straight Arrow Connector 16"/>
          <p:cNvCxnSpPr>
            <a:cxnSpLocks noChangeShapeType="1"/>
          </p:cNvCxnSpPr>
          <p:nvPr/>
        </p:nvCxnSpPr>
        <p:spPr bwMode="auto">
          <a:xfrm rot="5400000" flipH="1" flipV="1">
            <a:off x="7591426" y="3136902"/>
            <a:ext cx="401637" cy="255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330" name="TextBox 17"/>
          <p:cNvSpPr txBox="1">
            <a:spLocks noChangeArrowheads="1"/>
          </p:cNvSpPr>
          <p:nvPr/>
        </p:nvSpPr>
        <p:spPr bwMode="auto">
          <a:xfrm>
            <a:off x="2260600" y="4926014"/>
            <a:ext cx="78867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dirty="0">
                <a:solidFill>
                  <a:srgbClr val="C00000"/>
                </a:solidFill>
                <a:latin typeface="Arial" panose="020B0604020202020204" pitchFamily="34" charset="0"/>
              </a:rPr>
              <a:t>The null space arises because the measurements are sensitive to density as function of height (~P(z)/T(z)). A priori information is required to split this into T(z) and P(z). We can define a temperature perturbation </a:t>
            </a:r>
            <a:r>
              <a:rPr lang="el-GR" altLang="en-US" sz="1600" b="1" dirty="0">
                <a:solidFill>
                  <a:schemeClr val="tx2"/>
                </a:solidFill>
                <a:latin typeface="Arial" panose="020B0604020202020204" pitchFamily="34" charset="0"/>
              </a:rPr>
              <a:t>Δ</a:t>
            </a:r>
            <a:r>
              <a:rPr lang="en-GB" altLang="en-US" sz="1600" b="1" dirty="0">
                <a:solidFill>
                  <a:schemeClr val="tx2"/>
                </a:solidFill>
                <a:latin typeface="Arial" panose="020B0604020202020204" pitchFamily="34" charset="0"/>
              </a:rPr>
              <a:t>T(z)~</a:t>
            </a:r>
            <a:r>
              <a:rPr lang="en-GB" altLang="en-US" sz="1600" b="1" dirty="0" err="1">
                <a:solidFill>
                  <a:schemeClr val="tx2"/>
                </a:solidFill>
                <a:latin typeface="Arial" panose="020B0604020202020204" pitchFamily="34" charset="0"/>
              </a:rPr>
              <a:t>exp</a:t>
            </a:r>
            <a:r>
              <a:rPr lang="en-GB" altLang="en-US" sz="1600" b="1" dirty="0">
                <a:solidFill>
                  <a:schemeClr val="tx2"/>
                </a:solidFill>
                <a:latin typeface="Arial" panose="020B0604020202020204" pitchFamily="34" charset="0"/>
              </a:rPr>
              <a:t>(z/H)</a:t>
            </a:r>
            <a:r>
              <a:rPr lang="en-GB" altLang="en-US" sz="1600" b="1" dirty="0">
                <a:solidFill>
                  <a:srgbClr val="C00000"/>
                </a:solidFill>
                <a:latin typeface="Arial" panose="020B0604020202020204" pitchFamily="34" charset="0"/>
              </a:rPr>
              <a:t> which is in the GPS-RO null space. </a:t>
            </a:r>
            <a:r>
              <a:rPr lang="en-GB" altLang="en-US" sz="1600" b="1" u="sng" dirty="0">
                <a:solidFill>
                  <a:srgbClr val="C00000"/>
                </a:solidFill>
                <a:latin typeface="Arial" panose="020B0604020202020204" pitchFamily="34" charset="0"/>
              </a:rPr>
              <a:t>Therefore, if the model background contains a bias of this form, the measurement can’t see or correct it</a:t>
            </a:r>
            <a:r>
              <a:rPr lang="en-GB" altLang="en-US" sz="1600" b="1" dirty="0">
                <a:solidFill>
                  <a:srgbClr val="C00000"/>
                </a:solidFill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11" name="Right Arrow 10"/>
          <p:cNvSpPr/>
          <p:nvPr/>
        </p:nvSpPr>
        <p:spPr bwMode="auto">
          <a:xfrm>
            <a:off x="5911850" y="1238252"/>
            <a:ext cx="977900" cy="484187"/>
          </a:xfrm>
          <a:prstGeom prst="rightArrow">
            <a:avLst/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cxnSp>
        <p:nvCxnSpPr>
          <p:cNvPr id="56332" name="Straight Arrow Connector 21"/>
          <p:cNvCxnSpPr>
            <a:cxnSpLocks noChangeShapeType="1"/>
          </p:cNvCxnSpPr>
          <p:nvPr/>
        </p:nvCxnSpPr>
        <p:spPr bwMode="auto">
          <a:xfrm rot="10800000" flipV="1">
            <a:off x="4487862" y="3392489"/>
            <a:ext cx="401638" cy="36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333" name="TextBox 22"/>
          <p:cNvSpPr txBox="1">
            <a:spLocks noChangeArrowheads="1"/>
          </p:cNvSpPr>
          <p:nvPr/>
        </p:nvSpPr>
        <p:spPr bwMode="auto">
          <a:xfrm>
            <a:off x="4816475" y="3209927"/>
            <a:ext cx="1193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1K at ~25km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2229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1080000" y="96529"/>
            <a:ext cx="10029600" cy="369332"/>
          </a:xfrm>
        </p:spPr>
        <p:txBody>
          <a:bodyPr/>
          <a:lstStyle/>
          <a:p>
            <a:pPr algn="ctr"/>
            <a:r>
              <a:rPr lang="en-GB" altLang="en-US" b="1" dirty="0">
                <a:ea typeface="ＭＳ Ｐゴシック" panose="020B0600070205080204" pitchFamily="34" charset="-128"/>
              </a:rPr>
              <a:t>Compare with Steiner et al </a:t>
            </a:r>
            <a:br>
              <a:rPr lang="en-GB" altLang="en-US" b="1" dirty="0">
                <a:ea typeface="ＭＳ Ｐゴシック" panose="020B0600070205080204" pitchFamily="34" charset="-128"/>
              </a:rPr>
            </a:br>
            <a:r>
              <a:rPr lang="en-GB" altLang="en-US" b="1" dirty="0">
                <a:ea typeface="ＭＳ Ｐゴシック" panose="020B0600070205080204" pitchFamily="34" charset="-128"/>
              </a:rPr>
              <a:t>(</a:t>
            </a:r>
            <a:r>
              <a:rPr lang="en-GB" altLang="en-US" b="1" dirty="0" err="1">
                <a:ea typeface="ＭＳ Ｐゴシック" panose="020B0600070205080204" pitchFamily="34" charset="-128"/>
              </a:rPr>
              <a:t>Ann.Geophs</a:t>
            </a:r>
            <a:r>
              <a:rPr lang="en-GB" altLang="en-US" b="1" dirty="0">
                <a:ea typeface="ＭＳ Ｐゴシック" panose="020B0600070205080204" pitchFamily="34" charset="-128"/>
              </a:rPr>
              <a:t>., 1999,17, 122-138)</a:t>
            </a:r>
          </a:p>
        </p:txBody>
      </p:sp>
      <p:pic>
        <p:nvPicPr>
          <p:cNvPr id="58371" name="Content Placeholder 4" descr="steiner.p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2413" y="1182688"/>
            <a:ext cx="5364163" cy="5018087"/>
          </a:xfrm>
          <a:prstGeom prst="rect">
            <a:avLst/>
          </a:prstGeom>
        </p:spPr>
      </p:pic>
      <p:pic>
        <p:nvPicPr>
          <p:cNvPr id="58372" name="Content Placeholder 5" descr="tpert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063" y="3775074"/>
            <a:ext cx="3313113" cy="236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Right Arrow 5"/>
          <p:cNvSpPr>
            <a:spLocks noChangeArrowheads="1"/>
          </p:cNvSpPr>
          <p:nvPr/>
        </p:nvSpPr>
        <p:spPr bwMode="auto">
          <a:xfrm>
            <a:off x="6670676" y="4746624"/>
            <a:ext cx="395287" cy="323850"/>
          </a:xfrm>
          <a:prstGeom prst="rightArrow">
            <a:avLst>
              <a:gd name="adj1" fmla="val 50000"/>
              <a:gd name="adj2" fmla="val 4993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58374" name="TextBox 6"/>
          <p:cNvSpPr txBox="1">
            <a:spLocks noChangeArrowheads="1"/>
          </p:cNvSpPr>
          <p:nvPr/>
        </p:nvSpPr>
        <p:spPr bwMode="auto">
          <a:xfrm>
            <a:off x="6923087" y="1685924"/>
            <a:ext cx="3469219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Temperature retrieval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error caused by a 5 %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bias in the background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bending angle used in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the statistical optimization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rot="10800000" flipV="1">
            <a:off x="5986462" y="3233738"/>
            <a:ext cx="1295400" cy="7207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376" name="Oval 10"/>
          <p:cNvSpPr>
            <a:spLocks noChangeArrowheads="1"/>
          </p:cNvSpPr>
          <p:nvPr/>
        </p:nvSpPr>
        <p:spPr bwMode="auto">
          <a:xfrm>
            <a:off x="2925763" y="1217613"/>
            <a:ext cx="396875" cy="9731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cxnSp>
        <p:nvCxnSpPr>
          <p:cNvPr id="58377" name="Straight Connector 12"/>
          <p:cNvCxnSpPr>
            <a:cxnSpLocks noChangeShapeType="1"/>
          </p:cNvCxnSpPr>
          <p:nvPr/>
        </p:nvCxnSpPr>
        <p:spPr bwMode="auto">
          <a:xfrm rot="5400000">
            <a:off x="7841456" y="5318919"/>
            <a:ext cx="176371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48797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062162" y="1773238"/>
            <a:ext cx="8229600" cy="1143000"/>
          </a:xfrm>
        </p:spPr>
        <p:txBody>
          <a:bodyPr/>
          <a:lstStyle/>
          <a:p>
            <a:pPr algn="ctr"/>
            <a:r>
              <a:rPr lang="en-GB" altLang="en-US" sz="3200" b="1" dirty="0"/>
              <a:t>2D forward models:</a:t>
            </a:r>
            <a:br>
              <a:rPr lang="en-GB" altLang="en-US" sz="3200" b="1" dirty="0"/>
            </a:br>
            <a:br>
              <a:rPr lang="en-GB" altLang="en-US" sz="3200" b="1" dirty="0"/>
            </a:br>
            <a:r>
              <a:rPr lang="en-GB" altLang="en-US" sz="3200" b="1" dirty="0"/>
              <a:t>Using model information from multiple model columns.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84416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dirty="0"/>
              <a:t>Factors limiting GPS-RO impact</a:t>
            </a:r>
          </a:p>
        </p:txBody>
      </p:sp>
      <p:sp>
        <p:nvSpPr>
          <p:cNvPr id="72707" name="Content Placeholder 2"/>
          <p:cNvSpPr>
            <a:spLocks noGrp="1"/>
          </p:cNvSpPr>
          <p:nvPr>
            <p:ph idx="4294967295"/>
          </p:nvPr>
        </p:nvSpPr>
        <p:spPr>
          <a:xfrm>
            <a:off x="1979612" y="1600200"/>
            <a:ext cx="8229600" cy="4495800"/>
          </a:xfrm>
          <a:prstGeom prst="rect">
            <a:avLst/>
          </a:prstGeo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</a:rPr>
              <a:t>It has been suggested that the use of 1D operators is limiting the GPS-RO impact in the troposphere. </a:t>
            </a:r>
          </a:p>
          <a:p>
            <a:pPr>
              <a:buClr>
                <a:schemeClr val="tx1"/>
              </a:buClr>
            </a:pPr>
            <a:endParaRPr lang="en-GB" altLang="en-US" sz="20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</a:rPr>
              <a:t>1D operators assume that the entire limb of the atmosphere being sampled can be represented by a single column – a big assumption.</a:t>
            </a:r>
          </a:p>
          <a:p>
            <a:pPr>
              <a:buClr>
                <a:schemeClr val="tx1"/>
              </a:buClr>
            </a:pPr>
            <a:endParaRPr lang="en-GB" altLang="en-US" sz="20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</a:rPr>
              <a:t>ECMWF now assimilates GPS-RO with a 2D operator. </a:t>
            </a:r>
          </a:p>
          <a:p>
            <a:pPr>
              <a:buClr>
                <a:schemeClr val="tx1"/>
              </a:buClr>
            </a:pPr>
            <a:endParaRPr lang="en-GB" altLang="en-US" sz="2000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</a:rPr>
              <a:t>This complicates the forward model (and, more so, the </a:t>
            </a:r>
            <a:r>
              <a:rPr lang="en-GB" altLang="en-US" sz="2000" dirty="0" err="1">
                <a:solidFill>
                  <a:schemeClr val="tx1"/>
                </a:solidFill>
              </a:rPr>
              <a:t>adjoint</a:t>
            </a:r>
            <a:r>
              <a:rPr lang="en-GB" altLang="en-US" sz="2000" dirty="0">
                <a:solidFill>
                  <a:schemeClr val="tx1"/>
                </a:solidFill>
              </a:rPr>
              <a:t>!).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3708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1979612" y="141288"/>
            <a:ext cx="8229600" cy="1143000"/>
          </a:xfrm>
        </p:spPr>
        <p:txBody>
          <a:bodyPr/>
          <a:lstStyle/>
          <a:p>
            <a:pPr algn="ctr"/>
            <a:r>
              <a:rPr lang="en-GB" altLang="en-US" b="1"/>
              <a:t>Move towards 2D GPS-RO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659811" y="1106488"/>
            <a:ext cx="9034020" cy="4495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2000" dirty="0">
                <a:solidFill>
                  <a:schemeClr val="tx1"/>
                </a:solidFill>
              </a:rPr>
              <a:t>The 2D operators take account of the real limb nature of the measurement, and this should reduce the forward model errors defined as </a:t>
            </a:r>
          </a:p>
          <a:p>
            <a:pPr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GB" sz="2000" dirty="0">
                <a:solidFill>
                  <a:schemeClr val="tx1"/>
                </a:solidFill>
              </a:rPr>
              <a:t>Reducing the forward model errors should improve our ability to retrieve information from the observation, but this must be balanced: </a:t>
            </a:r>
          </a:p>
          <a:p>
            <a:pPr algn="ctr">
              <a:buFontTx/>
              <a:buNone/>
              <a:defRPr/>
            </a:pPr>
            <a:endParaRPr lang="en-GB" sz="2000" b="1" dirty="0">
              <a:solidFill>
                <a:schemeClr val="tx1"/>
              </a:solidFill>
            </a:endParaRPr>
          </a:p>
          <a:p>
            <a:pPr algn="ctr">
              <a:buFontTx/>
              <a:buNone/>
              <a:defRPr/>
            </a:pPr>
            <a:r>
              <a:rPr lang="en-GB" sz="2000" b="1" dirty="0">
                <a:solidFill>
                  <a:srgbClr val="0070C0"/>
                </a:solidFill>
              </a:rPr>
              <a:t>Extra Information </a:t>
            </a:r>
            <a:r>
              <a:rPr lang="en-GB" sz="2000" b="1" dirty="0">
                <a:solidFill>
                  <a:schemeClr val="tx1"/>
                </a:solidFill>
              </a:rPr>
              <a:t>versus </a:t>
            </a:r>
            <a:r>
              <a:rPr lang="en-GB" sz="2000" b="1" dirty="0">
                <a:solidFill>
                  <a:srgbClr val="C00000"/>
                </a:solidFill>
              </a:rPr>
              <a:t>Additional Computing Costs</a:t>
            </a:r>
            <a:r>
              <a:rPr lang="en-GB" sz="2000" dirty="0">
                <a:solidFill>
                  <a:schemeClr val="tx1"/>
                </a:solidFill>
              </a:rPr>
              <a:t>.  </a:t>
            </a:r>
          </a:p>
          <a:p>
            <a:pPr>
              <a:defRPr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GB" sz="2000" dirty="0">
                <a:solidFill>
                  <a:schemeClr val="tx1"/>
                </a:solidFill>
              </a:rPr>
              <a:t>We are less likely to misinterpret information with a 2D operator.</a:t>
            </a:r>
          </a:p>
        </p:txBody>
      </p:sp>
      <p:graphicFrame>
        <p:nvGraphicFramePr>
          <p:cNvPr id="73732" name="Object 3"/>
          <p:cNvGraphicFramePr>
            <a:graphicFrameLocks noChangeAspect="1"/>
          </p:cNvGraphicFramePr>
          <p:nvPr/>
        </p:nvGraphicFramePr>
        <p:xfrm>
          <a:off x="4149726" y="2043114"/>
          <a:ext cx="300037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1" name="Equation" r:id="rId3" imgW="952087" imgH="228501" progId="Equation.3">
                  <p:embed/>
                </p:oleObj>
              </mc:Choice>
              <mc:Fallback>
                <p:oleObj name="Equation" r:id="rId3" imgW="952087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9726" y="2043114"/>
                        <a:ext cx="3000375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33" name="TextBox 4"/>
          <p:cNvSpPr txBox="1">
            <a:spLocks noChangeArrowheads="1"/>
          </p:cNvSpPr>
          <p:nvPr/>
        </p:nvSpPr>
        <p:spPr bwMode="auto">
          <a:xfrm>
            <a:off x="5116512" y="3026335"/>
            <a:ext cx="2592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Arial" panose="020B0604020202020204" pitchFamily="34" charset="0"/>
              </a:rPr>
              <a:t>Noise free observation</a:t>
            </a:r>
          </a:p>
        </p:txBody>
      </p:sp>
      <p:cxnSp>
        <p:nvCxnSpPr>
          <p:cNvPr id="73734" name="Straight Arrow Connector 6"/>
          <p:cNvCxnSpPr>
            <a:cxnSpLocks noChangeShapeType="1"/>
          </p:cNvCxnSpPr>
          <p:nvPr/>
        </p:nvCxnSpPr>
        <p:spPr bwMode="auto">
          <a:xfrm flipV="1">
            <a:off x="4144962" y="2635250"/>
            <a:ext cx="827088" cy="7191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735" name="TextBox 8"/>
          <p:cNvSpPr txBox="1">
            <a:spLocks noChangeArrowheads="1"/>
          </p:cNvSpPr>
          <p:nvPr/>
        </p:nvSpPr>
        <p:spPr bwMode="auto">
          <a:xfrm>
            <a:off x="2757488" y="3262313"/>
            <a:ext cx="27733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Discrete representation of true state from model</a:t>
            </a:r>
          </a:p>
        </p:txBody>
      </p:sp>
      <p:cxnSp>
        <p:nvCxnSpPr>
          <p:cNvPr id="73736" name="Straight Arrow Connector 10"/>
          <p:cNvCxnSpPr>
            <a:cxnSpLocks noChangeShapeType="1"/>
          </p:cNvCxnSpPr>
          <p:nvPr/>
        </p:nvCxnSpPr>
        <p:spPr bwMode="auto">
          <a:xfrm flipH="1" flipV="1">
            <a:off x="5951537" y="2697164"/>
            <a:ext cx="3" cy="379411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737" name="TextBox 11"/>
          <p:cNvSpPr txBox="1">
            <a:spLocks noChangeArrowheads="1"/>
          </p:cNvSpPr>
          <p:nvPr/>
        </p:nvSpPr>
        <p:spPr bwMode="auto">
          <a:xfrm>
            <a:off x="7708901" y="2219325"/>
            <a:ext cx="2274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Forward model error</a:t>
            </a:r>
          </a:p>
        </p:txBody>
      </p:sp>
      <p:cxnSp>
        <p:nvCxnSpPr>
          <p:cNvPr id="73738" name="Straight Arrow Connector 13"/>
          <p:cNvCxnSpPr>
            <a:cxnSpLocks noChangeShapeType="1"/>
          </p:cNvCxnSpPr>
          <p:nvPr/>
        </p:nvCxnSpPr>
        <p:spPr bwMode="auto">
          <a:xfrm rot="10800000">
            <a:off x="7054850" y="2487613"/>
            <a:ext cx="684212" cy="47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17115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3200" b="1" dirty="0">
                <a:solidFill>
                  <a:schemeClr val="tx2"/>
                </a:solidFill>
              </a:rPr>
              <a:t>Assimilation with a 2D observation operator</a:t>
            </a:r>
            <a:endParaRPr lang="en-GB" altLang="en-US" sz="3200" dirty="0">
              <a:solidFill>
                <a:schemeClr val="tx2"/>
              </a:solidFill>
            </a:endParaRPr>
          </a:p>
        </p:txBody>
      </p:sp>
      <p:graphicFrame>
        <p:nvGraphicFramePr>
          <p:cNvPr id="74755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8287804"/>
              </p:ext>
            </p:extLst>
          </p:nvPr>
        </p:nvGraphicFramePr>
        <p:xfrm>
          <a:off x="1982211" y="1961296"/>
          <a:ext cx="3565525" cy="353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6" name="Equation" r:id="rId3" imgW="1536700" imgH="1524000" progId="Equation.3">
                  <p:embed/>
                </p:oleObj>
              </mc:Choice>
              <mc:Fallback>
                <p:oleObj name="Equation" r:id="rId3" imgW="1536700" imgH="15240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2211" y="1961296"/>
                        <a:ext cx="3565525" cy="3535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6" name="Text Box 7"/>
          <p:cNvSpPr txBox="1">
            <a:spLocks noChangeArrowheads="1"/>
          </p:cNvSpPr>
          <p:nvPr/>
        </p:nvSpPr>
        <p:spPr bwMode="auto">
          <a:xfrm>
            <a:off x="4334464" y="2348352"/>
            <a:ext cx="19732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Rodgers, page 149</a:t>
            </a:r>
          </a:p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s= distance along ray path</a:t>
            </a:r>
          </a:p>
        </p:txBody>
      </p:sp>
      <p:cxnSp>
        <p:nvCxnSpPr>
          <p:cNvPr id="74757" name="Straight Connector 13"/>
          <p:cNvCxnSpPr>
            <a:cxnSpLocks noChangeShapeType="1"/>
          </p:cNvCxnSpPr>
          <p:nvPr/>
        </p:nvCxnSpPr>
        <p:spPr bwMode="auto">
          <a:xfrm>
            <a:off x="8265600" y="2157410"/>
            <a:ext cx="0" cy="15113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4758" name="Oval 14"/>
          <p:cNvSpPr>
            <a:spLocks noChangeArrowheads="1"/>
          </p:cNvSpPr>
          <p:nvPr/>
        </p:nvSpPr>
        <p:spPr bwMode="auto">
          <a:xfrm>
            <a:off x="7402000" y="2805111"/>
            <a:ext cx="1619250" cy="169227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cxnSp>
        <p:nvCxnSpPr>
          <p:cNvPr id="74759" name="Straight Connector 16"/>
          <p:cNvCxnSpPr>
            <a:cxnSpLocks noChangeShapeType="1"/>
          </p:cNvCxnSpPr>
          <p:nvPr/>
        </p:nvCxnSpPr>
        <p:spPr bwMode="auto">
          <a:xfrm>
            <a:off x="7904480" y="2348352"/>
            <a:ext cx="1837495" cy="240859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60" name="Straight Connector 18"/>
          <p:cNvCxnSpPr>
            <a:cxnSpLocks noChangeShapeType="1"/>
          </p:cNvCxnSpPr>
          <p:nvPr/>
        </p:nvCxnSpPr>
        <p:spPr bwMode="auto">
          <a:xfrm flipV="1">
            <a:off x="8265600" y="2120898"/>
            <a:ext cx="971550" cy="15478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74761" name="Content Placeholder 22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61167647"/>
              </p:ext>
            </p:extLst>
          </p:nvPr>
        </p:nvGraphicFramePr>
        <p:xfrm>
          <a:off x="8265601" y="3049586"/>
          <a:ext cx="252413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7" name="Equation" r:id="rId5" imgW="126725" imgH="177415" progId="Equation.3">
                  <p:embed/>
                </p:oleObj>
              </mc:Choice>
              <mc:Fallback>
                <p:oleObj name="Equation" r:id="rId5" imgW="126725" imgH="177415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5601" y="3049586"/>
                        <a:ext cx="252413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62" name="Content Placeholder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4275410"/>
              </p:ext>
            </p:extLst>
          </p:nvPr>
        </p:nvGraphicFramePr>
        <p:xfrm>
          <a:off x="9094276" y="2203448"/>
          <a:ext cx="252413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8" name="Equation" r:id="rId7" imgW="126835" imgH="202936" progId="Equation.3">
                  <p:embed/>
                </p:oleObj>
              </mc:Choice>
              <mc:Fallback>
                <p:oleObj name="Equation" r:id="rId7" imgW="126835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4276" y="2203448"/>
                        <a:ext cx="252413" cy="40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63" name="TextBox 24"/>
          <p:cNvSpPr txBox="1">
            <a:spLocks noChangeArrowheads="1"/>
          </p:cNvSpPr>
          <p:nvPr/>
        </p:nvSpPr>
        <p:spPr bwMode="auto">
          <a:xfrm>
            <a:off x="2762251" y="5276850"/>
            <a:ext cx="75247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Arial" panose="020B0604020202020204" pitchFamily="34" charset="0"/>
              </a:rPr>
              <a:t>The 2D operator requires NWP information interpolated to a plane in the vertical, i.e. </a:t>
            </a:r>
            <a:r>
              <a:rPr lang="en-GB" altLang="en-US" sz="1800" b="1" dirty="0">
                <a:latin typeface="Arial" panose="020B0604020202020204" pitchFamily="34" charset="0"/>
              </a:rPr>
              <a:t>interpolated from a number of model columns.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7476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181673"/>
              </p:ext>
            </p:extLst>
          </p:nvPr>
        </p:nvGraphicFramePr>
        <p:xfrm>
          <a:off x="8818051" y="2808285"/>
          <a:ext cx="227013" cy="25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" name="Equation" r:id="rId9" imgW="114102" imgH="126780" progId="Equation.3">
                  <p:embed/>
                </p:oleObj>
              </mc:Choice>
              <mc:Fallback>
                <p:oleObj name="Equation" r:id="rId9" imgW="114102" imgH="1267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8051" y="2808285"/>
                        <a:ext cx="227013" cy="252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4765" name="Picture 24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0419" y="1058860"/>
            <a:ext cx="22320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4766" name="TextBox 1"/>
          <p:cNvSpPr txBox="1">
            <a:spLocks noChangeArrowheads="1"/>
          </p:cNvSpPr>
          <p:nvPr/>
        </p:nvSpPr>
        <p:spPr bwMode="auto">
          <a:xfrm>
            <a:off x="9009872" y="999728"/>
            <a:ext cx="5838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latin typeface="Arial" panose="020B0604020202020204" pitchFamily="34" charset="0"/>
              </a:rPr>
              <a:t>1D:</a:t>
            </a:r>
          </a:p>
        </p:txBody>
      </p:sp>
      <p:sp>
        <p:nvSpPr>
          <p:cNvPr id="2" name="Rectangle 1"/>
          <p:cNvSpPr/>
          <p:nvPr/>
        </p:nvSpPr>
        <p:spPr>
          <a:xfrm>
            <a:off x="9021250" y="999728"/>
            <a:ext cx="2558134" cy="85129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994571" y="1130299"/>
            <a:ext cx="285314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en-GB" altLang="en-US" sz="1600" dirty="0">
                <a:latin typeface="Arial" panose="020B0604020202020204" pitchFamily="34" charset="0"/>
              </a:rPr>
              <a:t>Integrate these differential equations to determine the ray path: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9739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reeform 2"/>
          <p:cNvSpPr>
            <a:spLocks/>
          </p:cNvSpPr>
          <p:nvPr/>
        </p:nvSpPr>
        <p:spPr bwMode="auto">
          <a:xfrm>
            <a:off x="3490912" y="1752601"/>
            <a:ext cx="5524500" cy="1236663"/>
          </a:xfrm>
          <a:custGeom>
            <a:avLst/>
            <a:gdLst>
              <a:gd name="T0" fmla="*/ 0 w 5524500"/>
              <a:gd name="T1" fmla="*/ 63604 h 1236152"/>
              <a:gd name="T2" fmla="*/ 1384300 w 5524500"/>
              <a:gd name="T3" fmla="*/ 1004960 h 1236152"/>
              <a:gd name="T4" fmla="*/ 3149600 w 5524500"/>
              <a:gd name="T5" fmla="*/ 1233938 h 1236152"/>
              <a:gd name="T6" fmla="*/ 4572000 w 5524500"/>
              <a:gd name="T7" fmla="*/ 877750 h 1236152"/>
              <a:gd name="T8" fmla="*/ 5524500 w 5524500"/>
              <a:gd name="T9" fmla="*/ 0 h 1236152"/>
              <a:gd name="T10" fmla="*/ 5524500 w 5524500"/>
              <a:gd name="T11" fmla="*/ 0 h 1236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524500" h="1236152">
                <a:moveTo>
                  <a:pt x="0" y="63500"/>
                </a:moveTo>
                <a:cubicBezTo>
                  <a:pt x="429683" y="436033"/>
                  <a:pt x="859367" y="808567"/>
                  <a:pt x="1384300" y="1003300"/>
                </a:cubicBezTo>
                <a:cubicBezTo>
                  <a:pt x="1909233" y="1198033"/>
                  <a:pt x="2618317" y="1253067"/>
                  <a:pt x="3149600" y="1231900"/>
                </a:cubicBezTo>
                <a:cubicBezTo>
                  <a:pt x="3680883" y="1210733"/>
                  <a:pt x="4176183" y="1081617"/>
                  <a:pt x="4572000" y="876300"/>
                </a:cubicBezTo>
                <a:cubicBezTo>
                  <a:pt x="4967817" y="670983"/>
                  <a:pt x="5524500" y="0"/>
                  <a:pt x="5524500" y="0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75779" name="Straight Connector 4"/>
          <p:cNvCxnSpPr>
            <a:cxnSpLocks noChangeShapeType="1"/>
          </p:cNvCxnSpPr>
          <p:nvPr/>
        </p:nvCxnSpPr>
        <p:spPr bwMode="auto">
          <a:xfrm>
            <a:off x="3033712" y="1989138"/>
            <a:ext cx="640873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5780" name="Rectangle 5"/>
          <p:cNvSpPr>
            <a:spLocks noChangeArrowheads="1"/>
          </p:cNvSpPr>
          <p:nvPr/>
        </p:nvSpPr>
        <p:spPr bwMode="auto">
          <a:xfrm>
            <a:off x="2340244" y="3662363"/>
            <a:ext cx="7826643" cy="11874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latin typeface="Arial" panose="020B0604020202020204" pitchFamily="34" charset="0"/>
              </a:rPr>
              <a:t>Earth’s surface (transformed here to appear horizontal, hence the bending appears to be negative)</a:t>
            </a:r>
          </a:p>
        </p:txBody>
      </p:sp>
      <p:cxnSp>
        <p:nvCxnSpPr>
          <p:cNvPr id="75781" name="Straight Arrow Connector 7"/>
          <p:cNvCxnSpPr>
            <a:cxnSpLocks noChangeShapeType="1"/>
          </p:cNvCxnSpPr>
          <p:nvPr/>
        </p:nvCxnSpPr>
        <p:spPr bwMode="auto">
          <a:xfrm>
            <a:off x="3549650" y="1989139"/>
            <a:ext cx="36512" cy="167322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5782" name="TextBox 8"/>
          <p:cNvSpPr txBox="1">
            <a:spLocks noChangeArrowheads="1"/>
          </p:cNvSpPr>
          <p:nvPr/>
        </p:nvSpPr>
        <p:spPr bwMode="auto">
          <a:xfrm>
            <a:off x="5632450" y="2589213"/>
            <a:ext cx="1109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Arial" panose="020B0604020202020204" pitchFamily="34" charset="0"/>
              </a:rPr>
              <a:t>ray path</a:t>
            </a:r>
          </a:p>
        </p:txBody>
      </p:sp>
      <p:sp>
        <p:nvSpPr>
          <p:cNvPr id="75783" name="TextBox 9"/>
          <p:cNvSpPr txBox="1">
            <a:spLocks noChangeArrowheads="1"/>
          </p:cNvSpPr>
          <p:nvPr/>
        </p:nvSpPr>
        <p:spPr bwMode="auto">
          <a:xfrm rot="-5400000">
            <a:off x="2895601" y="2833689"/>
            <a:ext cx="1011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~80 km </a:t>
            </a:r>
          </a:p>
        </p:txBody>
      </p:sp>
      <p:sp>
        <p:nvSpPr>
          <p:cNvPr id="75784" name="Diamond 10"/>
          <p:cNvSpPr>
            <a:spLocks noChangeArrowheads="1"/>
          </p:cNvSpPr>
          <p:nvPr/>
        </p:nvSpPr>
        <p:spPr bwMode="auto">
          <a:xfrm>
            <a:off x="8686801" y="1881188"/>
            <a:ext cx="257175" cy="207962"/>
          </a:xfrm>
          <a:prstGeom prst="diamond">
            <a:avLst/>
          </a:prstGeom>
          <a:solidFill>
            <a:schemeClr val="tx1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75785" name="TextBox 11"/>
          <p:cNvSpPr txBox="1">
            <a:spLocks noChangeArrowheads="1"/>
          </p:cNvSpPr>
          <p:nvPr/>
        </p:nvSpPr>
        <p:spPr bwMode="auto">
          <a:xfrm>
            <a:off x="7797801" y="2809875"/>
            <a:ext cx="24987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2d computation for ray path below ~80 km</a:t>
            </a:r>
          </a:p>
        </p:txBody>
      </p:sp>
      <p:sp>
        <p:nvSpPr>
          <p:cNvPr id="75786" name="Diamond 12"/>
          <p:cNvSpPr>
            <a:spLocks noChangeArrowheads="1"/>
          </p:cNvSpPr>
          <p:nvPr/>
        </p:nvSpPr>
        <p:spPr bwMode="auto">
          <a:xfrm>
            <a:off x="6237288" y="2889251"/>
            <a:ext cx="142875" cy="200025"/>
          </a:xfrm>
          <a:prstGeom prst="diamond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pic>
        <p:nvPicPr>
          <p:cNvPr id="757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112" y="1876426"/>
            <a:ext cx="26828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7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1" y="1200151"/>
            <a:ext cx="192087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7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6" y="1184276"/>
            <a:ext cx="192087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790" name="TextBox 16"/>
          <p:cNvSpPr txBox="1">
            <a:spLocks noChangeArrowheads="1"/>
          </p:cNvSpPr>
          <p:nvPr/>
        </p:nvSpPr>
        <p:spPr bwMode="auto">
          <a:xfrm>
            <a:off x="4870451" y="512763"/>
            <a:ext cx="41200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chemeClr val="tx2"/>
                </a:solidFill>
                <a:latin typeface="Arial" panose="020B0604020202020204" pitchFamily="34" charset="0"/>
              </a:rPr>
              <a:t>1D/2D hybrid approach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40244" y="5087441"/>
            <a:ext cx="849312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/>
              <a:t>Computational cost</a:t>
            </a:r>
          </a:p>
          <a:p>
            <a:pPr>
              <a:defRPr/>
            </a:pPr>
            <a:r>
              <a:rPr lang="en-GB" b="1" dirty="0"/>
              <a:t>Occultation plane described by 31 profiles with 40 km separation.  </a:t>
            </a:r>
          </a:p>
          <a:p>
            <a:pPr>
              <a:defRPr/>
            </a:pPr>
            <a:endParaRPr lang="en-GB" b="1" dirty="0"/>
          </a:p>
        </p:txBody>
      </p:sp>
      <p:sp>
        <p:nvSpPr>
          <p:cNvPr id="75792" name="Rectangle 18"/>
          <p:cNvSpPr>
            <a:spLocks noChangeArrowheads="1"/>
          </p:cNvSpPr>
          <p:nvPr/>
        </p:nvSpPr>
        <p:spPr bwMode="auto">
          <a:xfrm>
            <a:off x="4149726" y="2446339"/>
            <a:ext cx="566737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75793" name="Diamond 19"/>
          <p:cNvSpPr>
            <a:spLocks noChangeArrowheads="1"/>
          </p:cNvSpPr>
          <p:nvPr/>
        </p:nvSpPr>
        <p:spPr bwMode="auto">
          <a:xfrm>
            <a:off x="4386263" y="2490788"/>
            <a:ext cx="66675" cy="88900"/>
          </a:xfrm>
          <a:prstGeom prst="diamond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75794" name="TextBox 21"/>
          <p:cNvSpPr txBox="1">
            <a:spLocks noChangeArrowheads="1"/>
          </p:cNvSpPr>
          <p:nvPr/>
        </p:nvSpPr>
        <p:spPr bwMode="auto">
          <a:xfrm>
            <a:off x="3702050" y="2889250"/>
            <a:ext cx="142081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Interpolate 2D information to the ray path</a:t>
            </a:r>
          </a:p>
        </p:txBody>
      </p:sp>
      <p:cxnSp>
        <p:nvCxnSpPr>
          <p:cNvPr id="75795" name="Straight Arrow Connector 23"/>
          <p:cNvCxnSpPr>
            <a:cxnSpLocks noChangeShapeType="1"/>
          </p:cNvCxnSpPr>
          <p:nvPr/>
        </p:nvCxnSpPr>
        <p:spPr bwMode="auto">
          <a:xfrm flipV="1">
            <a:off x="4149726" y="2589213"/>
            <a:ext cx="236537" cy="4000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7891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3" t="607" r="14499"/>
          <a:stretch>
            <a:fillRect/>
          </a:stretch>
        </p:blipFill>
        <p:spPr>
          <a:xfrm>
            <a:off x="3573463" y="1508125"/>
            <a:ext cx="4392613" cy="3995738"/>
          </a:xfrm>
          <a:prstGeom prst="rect">
            <a:avLst/>
          </a:prstGeom>
        </p:spPr>
      </p:pic>
      <p:sp>
        <p:nvSpPr>
          <p:cNvPr id="76803" name="Title 1"/>
          <p:cNvSpPr>
            <a:spLocks noGrp="1"/>
          </p:cNvSpPr>
          <p:nvPr>
            <p:ph type="title"/>
          </p:nvPr>
        </p:nvSpPr>
        <p:spPr>
          <a:xfrm>
            <a:off x="2087562" y="261938"/>
            <a:ext cx="8229600" cy="1143000"/>
          </a:xfrm>
        </p:spPr>
        <p:txBody>
          <a:bodyPr/>
          <a:lstStyle/>
          <a:p>
            <a:pPr algn="ctr"/>
            <a:r>
              <a:rPr lang="en-GB" altLang="en-US" b="1"/>
              <a:t>Improvement in GPS-RO (o-b) departure </a:t>
            </a:r>
            <a:r>
              <a:rPr lang="en-GB" altLang="en-US" b="1" u="sng"/>
              <a:t>statistics</a:t>
            </a:r>
            <a:r>
              <a:rPr lang="en-GB" altLang="en-US" b="1"/>
              <a:t> with 2D approach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4581525" y="1412875"/>
            <a:ext cx="2665412" cy="1793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Arial" panose="020B0604020202020204" pitchFamily="34" charset="0"/>
            </a:endParaRPr>
          </a:p>
        </p:txBody>
      </p:sp>
      <p:sp>
        <p:nvSpPr>
          <p:cNvPr id="76805" name="TextBox 8"/>
          <p:cNvSpPr txBox="1">
            <a:spLocks noChangeArrowheads="1"/>
          </p:cNvSpPr>
          <p:nvPr/>
        </p:nvSpPr>
        <p:spPr bwMode="auto">
          <a:xfrm rot="-5400000">
            <a:off x="2113756" y="3247232"/>
            <a:ext cx="2303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Arial" panose="020B0604020202020204" pitchFamily="34" charset="0"/>
              </a:rPr>
              <a:t>Impact height (km)</a:t>
            </a:r>
          </a:p>
        </p:txBody>
      </p:sp>
      <p:cxnSp>
        <p:nvCxnSpPr>
          <p:cNvPr id="76806" name="Straight Arrow Connector 14"/>
          <p:cNvCxnSpPr>
            <a:cxnSpLocks noChangeShapeType="1"/>
          </p:cNvCxnSpPr>
          <p:nvPr/>
        </p:nvCxnSpPr>
        <p:spPr bwMode="auto">
          <a:xfrm>
            <a:off x="5734051" y="2168525"/>
            <a:ext cx="320675" cy="539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07" name="Straight Arrow Connector 17"/>
          <p:cNvCxnSpPr>
            <a:cxnSpLocks noChangeShapeType="1"/>
          </p:cNvCxnSpPr>
          <p:nvPr/>
        </p:nvCxnSpPr>
        <p:spPr bwMode="auto">
          <a:xfrm flipH="1">
            <a:off x="7642225" y="2295525"/>
            <a:ext cx="431800" cy="127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76809" name="Object 6"/>
          <p:cNvGraphicFramePr>
            <a:graphicFrameLocks noChangeAspect="1"/>
          </p:cNvGraphicFramePr>
          <p:nvPr/>
        </p:nvGraphicFramePr>
        <p:xfrm>
          <a:off x="8113713" y="1797050"/>
          <a:ext cx="1050925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7" name="Equation" r:id="rId5" imgW="482400" imgH="457200" progId="Equation.DSMT4">
                  <p:embed/>
                </p:oleObj>
              </mc:Choice>
              <mc:Fallback>
                <p:oleObj name="Equation" r:id="rId5" imgW="4824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3713" y="1797050"/>
                        <a:ext cx="1050925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10" name="Object 18"/>
          <p:cNvGraphicFramePr>
            <a:graphicFrameLocks noChangeAspect="1"/>
          </p:cNvGraphicFramePr>
          <p:nvPr/>
        </p:nvGraphicFramePr>
        <p:xfrm>
          <a:off x="4889501" y="1585913"/>
          <a:ext cx="1023937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8" name="Equation" r:id="rId7" imgW="469800" imgH="457200" progId="Equation.DSMT4">
                  <p:embed/>
                </p:oleObj>
              </mc:Choice>
              <mc:Fallback>
                <p:oleObj name="Equation" r:id="rId7" imgW="4698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501" y="1585913"/>
                        <a:ext cx="1023937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11" name="Object 19"/>
          <p:cNvGraphicFramePr>
            <a:graphicFrameLocks noChangeAspect="1"/>
          </p:cNvGraphicFramePr>
          <p:nvPr/>
        </p:nvGraphicFramePr>
        <p:xfrm>
          <a:off x="5400675" y="5503864"/>
          <a:ext cx="1162050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9" name="Equation" r:id="rId9" imgW="533160" imgH="253800" progId="Equation.DSMT4">
                  <p:embed/>
                </p:oleObj>
              </mc:Choice>
              <mc:Fallback>
                <p:oleObj name="Equation" r:id="rId9" imgW="5331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0675" y="5503864"/>
                        <a:ext cx="1162050" cy="554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19598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2" y="188913"/>
            <a:ext cx="8229600" cy="1143000"/>
          </a:xfrm>
        </p:spPr>
        <p:txBody>
          <a:bodyPr/>
          <a:lstStyle/>
          <a:p>
            <a:pPr algn="ctr"/>
            <a:r>
              <a:rPr lang="en-GB" altLang="en-US" sz="2800" dirty="0"/>
              <a:t>Summary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54211" y="754062"/>
            <a:ext cx="9390377" cy="540020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</a:rPr>
              <a:t>GPS-RO is a satellite-to-satellite active limb measurement. </a:t>
            </a:r>
          </a:p>
          <a:p>
            <a:pPr marL="0" indent="0">
              <a:lnSpc>
                <a:spcPct val="80000"/>
              </a:lnSpc>
              <a:buClr>
                <a:schemeClr val="tx1"/>
              </a:buClr>
              <a:buNone/>
            </a:pPr>
            <a:r>
              <a:rPr lang="en-GB" altLang="en-US" sz="1800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</a:rPr>
              <a:t>We outlined the basic physics of the GPS-RO technique and the “classical” (planetary science) retrieval of atmospheric quantities (e.g. temperature). </a:t>
            </a:r>
            <a:r>
              <a:rPr lang="en-GB" altLang="en-US" sz="1800" dirty="0">
                <a:solidFill>
                  <a:srgbClr val="C00000"/>
                </a:solidFill>
              </a:rPr>
              <a:t>Be wary of classical temperature retrievals above 35-40 km. They mainly contain a-priori information.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</a:rPr>
              <a:t>GPS-RO Measurements </a:t>
            </a:r>
            <a:r>
              <a:rPr lang="en-GB" altLang="en-US" sz="1800" b="1" dirty="0">
                <a:solidFill>
                  <a:schemeClr val="tx1"/>
                </a:solidFill>
              </a:rPr>
              <a:t>do not require bias correction and are insensitive to clouds</a:t>
            </a:r>
            <a:r>
              <a:rPr lang="en-GB" altLang="en-US" sz="1800" dirty="0">
                <a:solidFill>
                  <a:schemeClr val="tx1"/>
                </a:solidFill>
              </a:rPr>
              <a:t>. The 1D observation operators are quite simple. GPS-RO has very good vertical resolution, but poor horizontal resolution (~450 km average).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</a:rPr>
              <a:t>Information content studies suggest GPS-RO should provide good temperature information in the upper troposphere and lower/mid stratosphere. Operational assimilation and recent OSEs supports this.</a:t>
            </a:r>
          </a:p>
          <a:p>
            <a:pPr marL="0" indent="0">
              <a:lnSpc>
                <a:spcPct val="80000"/>
              </a:lnSpc>
              <a:buClr>
                <a:schemeClr val="tx1"/>
              </a:buClr>
              <a:buNone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</a:rPr>
              <a:t>A 2D operator has been implemented at ECMWF. This improves the modelling of observations.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altLang="en-US" sz="18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</a:rPr>
              <a:t>More tomorrow!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85678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4"/>
          <p:cNvSpPr>
            <a:spLocks noChangeArrowheads="1"/>
          </p:cNvSpPr>
          <p:nvPr/>
        </p:nvSpPr>
        <p:spPr bwMode="auto">
          <a:xfrm>
            <a:off x="1990725" y="-2139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chemeClr val="tx2"/>
                </a:solidFill>
              </a:rPr>
              <a:t>Useful GPS-RO web-sites</a:t>
            </a:r>
          </a:p>
        </p:txBody>
      </p:sp>
      <p:sp>
        <p:nvSpPr>
          <p:cNvPr id="50179" name="Rectangle 5"/>
          <p:cNvSpPr>
            <a:spLocks noChangeArrowheads="1"/>
          </p:cNvSpPr>
          <p:nvPr/>
        </p:nvSpPr>
        <p:spPr bwMode="auto">
          <a:xfrm>
            <a:off x="1820863" y="981076"/>
            <a:ext cx="9314497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altLang="en-US" sz="1600" i="0" dirty="0">
                <a:latin typeface="Helvetica" panose="020B0604020202020204" pitchFamily="34" charset="0"/>
              </a:rPr>
              <a:t>International Radio Occultation Working Group  (IROWG)  </a:t>
            </a:r>
            <a:r>
              <a:rPr lang="en-GB" altLang="en-US" sz="1600" i="0" dirty="0">
                <a:latin typeface="Helvetica" panose="020B0604020202020204" pitchFamily="34" charset="0"/>
                <a:hlinkClick r:id="rId2"/>
              </a:rPr>
              <a:t>www.irowg.org</a:t>
            </a:r>
            <a:r>
              <a:rPr lang="en-GB" altLang="en-US" sz="1600" i="0" dirty="0">
                <a:latin typeface="Helvetica" panose="020B0604020202020204" pitchFamily="34" charset="0"/>
              </a:rPr>
              <a:t>. 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n-GB" altLang="en-US" sz="1600" i="0" dirty="0">
              <a:latin typeface="Helvetica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altLang="en-US" sz="1600" i="0" dirty="0">
                <a:latin typeface="Helvetica" panose="020B0604020202020204" pitchFamily="34" charset="0"/>
              </a:rPr>
              <a:t>The COSMIC homepage </a:t>
            </a:r>
            <a:r>
              <a:rPr lang="en-GB" altLang="en-US" sz="1600" i="0" dirty="0">
                <a:latin typeface="Helvetica" panose="020B0604020202020204" pitchFamily="34" charset="0"/>
                <a:hlinkClick r:id="rId3"/>
              </a:rPr>
              <a:t>www.cosmic.ucar.edu</a:t>
            </a:r>
            <a:r>
              <a:rPr lang="en-GB" altLang="en-US" sz="1600" i="0" dirty="0">
                <a:latin typeface="Helvetica" panose="020B0604020202020204" pitchFamily="34" charset="0"/>
              </a:rPr>
              <a:t>. This contains latest information on the status of COSMIC and an extensive list of papers </a:t>
            </a:r>
            <a:r>
              <a:rPr lang="en-GB" altLang="en-US" sz="1600" i="0" dirty="0">
                <a:latin typeface="Helvetica" panose="020B0604020202020204" pitchFamily="34" charset="0"/>
                <a:hlinkClick r:id="rId4"/>
              </a:rPr>
              <a:t>www.cosmic.ucar.edu/references.html</a:t>
            </a:r>
            <a:r>
              <a:rPr lang="en-GB" altLang="en-US" sz="1600" i="0" dirty="0">
                <a:latin typeface="Helvetica" panose="020B0604020202020204" pitchFamily="34" charset="0"/>
              </a:rPr>
              <a:t>, with some links to .pdfs of the papers, workshops.   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n-GB" altLang="en-US" sz="1600" i="0" dirty="0">
              <a:latin typeface="Helvetica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altLang="en-US" sz="1600" b="1" i="0" dirty="0">
                <a:latin typeface="Helvetica" panose="020B0604020202020204" pitchFamily="34" charset="0"/>
              </a:rPr>
              <a:t>The Radio Occultation Meteorology (ROM) SAF homepage </a:t>
            </a:r>
            <a:r>
              <a:rPr lang="en-GB" altLang="en-US" sz="1600" i="0" dirty="0">
                <a:latin typeface="Helvetica" panose="020B0604020202020204" pitchFamily="34" charset="0"/>
                <a:hlinkClick r:id="rId5"/>
              </a:rPr>
              <a:t>www.romsaf.org</a:t>
            </a:r>
            <a:r>
              <a:rPr lang="en-GB" altLang="en-US" sz="1600" i="0" dirty="0">
                <a:latin typeface="Helvetica" panose="020B0604020202020204" pitchFamily="34" charset="0"/>
              </a:rPr>
              <a:t>.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GB" altLang="en-US" sz="1600" i="0" dirty="0">
                <a:latin typeface="Helvetica" panose="020B0604020202020204" pitchFamily="34" charset="0"/>
              </a:rPr>
              <a:t>You can find lists of ROM SAF publications </a:t>
            </a:r>
            <a:r>
              <a:rPr lang="en-GB" altLang="en-US" sz="1600" i="0" dirty="0">
                <a:latin typeface="Helvetica" panose="020B0604020202020204" pitchFamily="34" charset="0"/>
                <a:hlinkClick r:id="rId6"/>
              </a:rPr>
              <a:t>www.romsaf.org/publications</a:t>
            </a:r>
            <a:r>
              <a:rPr lang="en-GB" altLang="en-US" sz="1600" i="0" dirty="0">
                <a:latin typeface="Helvetica" panose="020B0604020202020204" pitchFamily="34" charset="0"/>
              </a:rPr>
              <a:t>.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endParaRPr lang="en-GB" altLang="en-US" sz="1600" i="0" dirty="0">
              <a:latin typeface="Helvetica" panose="020B0604020202020204" pitchFamily="34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GB" altLang="en-US" sz="1600" i="0" dirty="0">
                <a:latin typeface="Helvetica" panose="020B0604020202020204" pitchFamily="34" charset="0"/>
              </a:rPr>
              <a:t>Links to GPS-RO monitoring pages (Data quality, data flow of GRAS, COSMIC, </a:t>
            </a:r>
            <a:r>
              <a:rPr lang="en-GB" altLang="en-US" sz="1600" i="0" dirty="0" err="1">
                <a:latin typeface="Helvetica" panose="020B0604020202020204" pitchFamily="34" charset="0"/>
              </a:rPr>
              <a:t>TerraSAR</a:t>
            </a:r>
            <a:r>
              <a:rPr lang="en-GB" altLang="en-US" sz="1600" i="0" dirty="0">
                <a:latin typeface="Helvetica" panose="020B0604020202020204" pitchFamily="34" charset="0"/>
              </a:rPr>
              <a:t>-X, FY-3C,…).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endParaRPr lang="en-GB" altLang="en-US" sz="1600" i="0" dirty="0">
              <a:latin typeface="Helvetica" panose="020B0604020202020204" pitchFamily="34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GB" altLang="en-US" sz="1600" i="0" dirty="0">
                <a:latin typeface="Helvetica" panose="020B0604020202020204" pitchFamily="34" charset="0"/>
              </a:rPr>
              <a:t>In addition, you can register and download for the </a:t>
            </a:r>
            <a:r>
              <a:rPr lang="en-GB" altLang="en-US" sz="1600" b="1" i="0" dirty="0">
                <a:latin typeface="Helvetica" panose="020B0604020202020204" pitchFamily="34" charset="0"/>
              </a:rPr>
              <a:t>ROM SAF’s Radio Occultation Processing Package (ROPP)</a:t>
            </a:r>
            <a:r>
              <a:rPr lang="en-GB" altLang="en-US" sz="1600" i="0" dirty="0">
                <a:latin typeface="Helvetica" panose="020B0604020202020204" pitchFamily="34" charset="0"/>
              </a:rPr>
              <a:t>. This F90 software package containing </a:t>
            </a:r>
            <a:r>
              <a:rPr lang="en-GB" altLang="en-US" sz="1600" b="1" i="0" dirty="0">
                <a:latin typeface="Helvetica" panose="020B0604020202020204" pitchFamily="34" charset="0"/>
              </a:rPr>
              <a:t>pre-processing software</a:t>
            </a:r>
            <a:r>
              <a:rPr lang="en-GB" altLang="en-US" sz="1600" i="0" dirty="0">
                <a:latin typeface="Helvetica" panose="020B0604020202020204" pitchFamily="34" charset="0"/>
              </a:rPr>
              <a:t> modules,</a:t>
            </a:r>
            <a:r>
              <a:rPr lang="en-GB" altLang="en-US" sz="1600" b="1" i="0" dirty="0">
                <a:latin typeface="Helvetica" panose="020B0604020202020204" pitchFamily="34" charset="0"/>
              </a:rPr>
              <a:t>1D-Var</a:t>
            </a:r>
            <a:r>
              <a:rPr lang="en-GB" altLang="en-US" sz="1600" i="0" dirty="0">
                <a:latin typeface="Helvetica" panose="020B0604020202020204" pitchFamily="34" charset="0"/>
              </a:rPr>
              <a:t> minimization code, bending angle and refractivity </a:t>
            </a:r>
            <a:r>
              <a:rPr lang="en-GB" altLang="en-US" sz="1600" b="1" i="0" dirty="0">
                <a:latin typeface="Helvetica" panose="020B0604020202020204" pitchFamily="34" charset="0"/>
              </a:rPr>
              <a:t>observation operators</a:t>
            </a:r>
            <a:r>
              <a:rPr lang="en-GB" altLang="en-US" sz="1600" i="0" dirty="0">
                <a:latin typeface="Helvetica" panose="020B0604020202020204" pitchFamily="34" charset="0"/>
              </a:rPr>
              <a:t> and their tangent-</a:t>
            </a:r>
            <a:r>
              <a:rPr lang="en-GB" altLang="en-US" sz="1600" i="0" dirty="0" err="1">
                <a:latin typeface="Helvetica" panose="020B0604020202020204" pitchFamily="34" charset="0"/>
              </a:rPr>
              <a:t>linears</a:t>
            </a:r>
            <a:r>
              <a:rPr lang="en-GB" altLang="en-US" sz="1600" i="0" dirty="0">
                <a:latin typeface="Helvetica" panose="020B0604020202020204" pitchFamily="34" charset="0"/>
              </a:rPr>
              <a:t> and </a:t>
            </a:r>
            <a:r>
              <a:rPr lang="en-GB" altLang="en-US" sz="1600" i="0" dirty="0" err="1">
                <a:latin typeface="Helvetica" panose="020B0604020202020204" pitchFamily="34" charset="0"/>
              </a:rPr>
              <a:t>adjoints</a:t>
            </a:r>
            <a:r>
              <a:rPr lang="en-GB" altLang="en-US" sz="1600" i="0" dirty="0">
                <a:latin typeface="Helvetica" panose="020B0604020202020204" pitchFamily="34" charset="0"/>
              </a:rPr>
              <a:t>. </a:t>
            </a:r>
          </a:p>
          <a:p>
            <a:pPr marL="0" indent="0">
              <a:lnSpc>
                <a:spcPct val="80000"/>
              </a:lnSpc>
              <a:spcBef>
                <a:spcPct val="20000"/>
              </a:spcBef>
              <a:defRPr/>
            </a:pPr>
            <a:endParaRPr lang="en-GB" altLang="en-US" sz="1600" i="0" dirty="0">
              <a:latin typeface="Helvetica" panose="020B0604020202020204" pitchFamily="34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endParaRPr lang="en-GB" altLang="en-US" sz="1600" i="0" dirty="0">
              <a:latin typeface="Helvetica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600" i="0" dirty="0">
                <a:latin typeface="Helvetica" panose="020B0604020202020204" pitchFamily="34" charset="0"/>
              </a:rPr>
              <a:t>2015 and 2008 ECMWF/ROM SAF Workshops papers and presentations.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600" i="0" dirty="0">
                <a:latin typeface="Helvetica" panose="020B0604020202020204" pitchFamily="34" charset="0"/>
                <a:hlinkClick r:id="rId7"/>
              </a:rPr>
              <a:t>https://www.ecmwf.int/en/learning/workshops-and-seminars/past-workshops/2008-GRAS-SAF-GPS-radio-occultation</a:t>
            </a:r>
            <a:endParaRPr lang="en-GB" altLang="en-US" sz="1600" i="0" dirty="0">
              <a:latin typeface="Helvetica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600" i="0" dirty="0">
                <a:latin typeface="Helvetica" panose="020B0604020202020204" pitchFamily="34" charset="0"/>
                <a:hlinkClick r:id="rId8"/>
              </a:rPr>
              <a:t>https://www.ecmwf.int/en/learning/workshops-and-seminars/past-workshops/fifth-eumetsat-rom-saf-user-workshop-applications-gps-radio-occultation-measurements</a:t>
            </a:r>
            <a:endParaRPr lang="en-GB" altLang="en-US" sz="1600" i="0" dirty="0">
              <a:latin typeface="Helvetica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644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_5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8" b="7890"/>
          <a:stretch/>
        </p:blipFill>
        <p:spPr>
          <a:xfrm>
            <a:off x="2690204" y="557784"/>
            <a:ext cx="9498447" cy="63152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7420792" y="3559591"/>
            <a:ext cx="1112020" cy="1112020"/>
          </a:xfrm>
          <a:prstGeom prst="ellipse">
            <a:avLst/>
          </a:prstGeom>
          <a:noFill/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729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_6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21" b="12063"/>
          <a:stretch/>
        </p:blipFill>
        <p:spPr>
          <a:xfrm>
            <a:off x="3019388" y="934370"/>
            <a:ext cx="9169263" cy="60291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1185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_6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21" b="12063"/>
          <a:stretch/>
        </p:blipFill>
        <p:spPr>
          <a:xfrm>
            <a:off x="3019388" y="934370"/>
            <a:ext cx="9169263" cy="602913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8490132" y="4273081"/>
            <a:ext cx="1112020" cy="1112020"/>
          </a:xfrm>
          <a:prstGeom prst="ellipse">
            <a:avLst/>
          </a:prstGeom>
          <a:noFill/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740429"/>
      </p:ext>
    </p:extLst>
  </p:cSld>
  <p:clrMapOvr>
    <a:masterClrMapping/>
  </p:clrMapOvr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ec.potx" id="{18FD38F8-FAE8-4E22-968E-34AA8C7A6C90}" vid="{3BBE7BEA-B84D-4766-B44A-6CADA00F16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6821</TotalTime>
  <Words>4917</Words>
  <Application>Microsoft Office PowerPoint</Application>
  <PresentationFormat>Custom</PresentationFormat>
  <Paragraphs>625</Paragraphs>
  <Slides>69</Slides>
  <Notes>8</Notes>
  <HiddenSlides>3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69</vt:i4>
      </vt:variant>
    </vt:vector>
  </HeadingPairs>
  <TitlesOfParts>
    <vt:vector size="81" baseType="lpstr">
      <vt:lpstr>ＭＳ Ｐゴシック</vt:lpstr>
      <vt:lpstr>Arial</vt:lpstr>
      <vt:lpstr>Arial Black</vt:lpstr>
      <vt:lpstr>Arial Unicode MS</vt:lpstr>
      <vt:lpstr>Calibri</vt:lpstr>
      <vt:lpstr>Helvetica</vt:lpstr>
      <vt:lpstr>Symbol</vt:lpstr>
      <vt:lpstr>Times New Roman</vt:lpstr>
      <vt:lpstr>Wingdings</vt:lpstr>
      <vt:lpstr>ECMWF Light 16:9 blue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GPS-RO Principles</vt:lpstr>
      <vt:lpstr>GPS-RO Principles</vt:lpstr>
      <vt:lpstr>PowerPoint Presentation</vt:lpstr>
      <vt:lpstr>Atmospheric measurements made using GPS signals – three types </vt:lpstr>
      <vt:lpstr>PowerPoint Presentation</vt:lpstr>
      <vt:lpstr>PowerPoint Presentation</vt:lpstr>
      <vt:lpstr>Radio Occultation: Some Background (1)</vt:lpstr>
      <vt:lpstr>Radio Occultation: Some Background (2)</vt:lpstr>
      <vt:lpstr>Radio Occultation: Some Background (3)</vt:lpstr>
      <vt:lpstr>GPS-RO: Basic idea</vt:lpstr>
      <vt:lpstr>GPS-RO geometry. Bending angles  (Classical mechanics: e.g, Compare this picture with the deflection of a charged particle by a spherical potential!) </vt:lpstr>
      <vt:lpstr>GPS-RO characteristics</vt:lpstr>
      <vt:lpstr>RO processing and retrievals:  How to get temperature profiles using the “classical” retrieval.</vt:lpstr>
      <vt:lpstr>How to get meaningful information?</vt:lpstr>
      <vt:lpstr>Ray Optics Processing of the GPS-RO Observations (1)</vt:lpstr>
      <vt:lpstr>Processing of the GPS-RO observations (2)</vt:lpstr>
      <vt:lpstr>The ionospheric correction</vt:lpstr>
      <vt:lpstr>The ionospheric correction: a simulated example</vt:lpstr>
      <vt:lpstr>Deriving the refractive index profiles</vt:lpstr>
      <vt:lpstr>GPS-RO limitations – upper stratosphere </vt:lpstr>
      <vt:lpstr>Determining profiles of density (dry atmosphere only)</vt:lpstr>
      <vt:lpstr>PowerPoint Presentation</vt:lpstr>
      <vt:lpstr>Profiles of pressure (dry atmosphere only).</vt:lpstr>
      <vt:lpstr>PowerPoint Presentation</vt:lpstr>
      <vt:lpstr>PowerPoint Presentation</vt:lpstr>
      <vt:lpstr>Some complexities:  Mostly lower-troposphere</vt:lpstr>
      <vt:lpstr>Some subtleties, limitations, complications …</vt:lpstr>
      <vt:lpstr>Outside the core-region Troposphere: we can’t neglect water vapour </vt:lpstr>
      <vt:lpstr>Physical limitations in the lower troposphere</vt:lpstr>
      <vt:lpstr>Maximum bending angle value (related to defocusing)</vt:lpstr>
      <vt:lpstr>Limitations – lower troposphere</vt:lpstr>
      <vt:lpstr>Example of amplitude at the receiver. </vt:lpstr>
      <vt:lpstr>Horizontal gradient errors</vt:lpstr>
      <vt:lpstr>Assimilation of GPS-RO data:  What observations are available?  How do we use them?  Pros and cons.</vt:lpstr>
      <vt:lpstr>Data availability</vt:lpstr>
      <vt:lpstr>PowerPoint Presentation</vt:lpstr>
      <vt:lpstr>PowerPoint Presentation</vt:lpstr>
      <vt:lpstr>Use of GPS-RO in NWP</vt:lpstr>
      <vt:lpstr>1D forward model – key steps (more detail later)</vt:lpstr>
      <vt:lpstr>1D-Var retrieval </vt:lpstr>
      <vt:lpstr>1D bending angle Jacobian (weighting function) for temperature (Normalised with the peak value) </vt:lpstr>
      <vt:lpstr>Useful 1D-Var diagnostics</vt:lpstr>
      <vt:lpstr>GPS-RO and IASI: 1D-Var simulations</vt:lpstr>
      <vt:lpstr>1D bending angle assimilation at Met Office, NCEP, MF, ECMWF (until 2014)</vt:lpstr>
      <vt:lpstr>1D bending angle assimilation at Met Office, NCEP, MF, ECMWF (until 2014)</vt:lpstr>
      <vt:lpstr>Assumed (global) observation errors and actual  (o-b) departure statistics</vt:lpstr>
      <vt:lpstr>Assumed (global) observation errors and actual  (o-b) departure statistics</vt:lpstr>
      <vt:lpstr>Impact of GPS-RO on ECMWF operational biases against radiosonde measurements </vt:lpstr>
      <vt:lpstr>GPS-RO also has a “null space”</vt:lpstr>
      <vt:lpstr>Null space – how does a temperature perturbation propagate through the bending angle observation operator? </vt:lpstr>
      <vt:lpstr>Compare with Steiner et al  (Ann.Geophs., 1999,17, 122-138)</vt:lpstr>
      <vt:lpstr>2D forward models:  Using model information from multiple model columns.</vt:lpstr>
      <vt:lpstr>Factors limiting GPS-RO impact</vt:lpstr>
      <vt:lpstr>Move towards 2D GPS-RO operators</vt:lpstr>
      <vt:lpstr>Assimilation with a 2D observation operator</vt:lpstr>
      <vt:lpstr>PowerPoint Presentation</vt:lpstr>
      <vt:lpstr>Improvement in GPS-RO (o-b) departure statistics with 2D approach</vt:lpstr>
      <vt:lpstr>Summary</vt:lpstr>
      <vt:lpstr>PowerPoint Presentation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Hine</dc:creator>
  <cp:lastModifiedBy>Chris Burrows</cp:lastModifiedBy>
  <cp:revision>140</cp:revision>
  <cp:lastPrinted>2018-03-16T18:17:10Z</cp:lastPrinted>
  <dcterms:created xsi:type="dcterms:W3CDTF">2015-04-17T12:46:57Z</dcterms:created>
  <dcterms:modified xsi:type="dcterms:W3CDTF">2019-03-18T19:05:17Z</dcterms:modified>
</cp:coreProperties>
</file>