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4"/>
  </p:notesMasterIdLst>
  <p:handoutMasterIdLst>
    <p:handoutMasterId r:id="rId75"/>
  </p:handoutMasterIdLst>
  <p:sldIdLst>
    <p:sldId id="256" r:id="rId2"/>
    <p:sldId id="259" r:id="rId3"/>
    <p:sldId id="260" r:id="rId4"/>
    <p:sldId id="262" r:id="rId5"/>
    <p:sldId id="263" r:id="rId6"/>
    <p:sldId id="264" r:id="rId7"/>
    <p:sldId id="265" r:id="rId8"/>
    <p:sldId id="327" r:id="rId9"/>
    <p:sldId id="267" r:id="rId10"/>
    <p:sldId id="268" r:id="rId11"/>
    <p:sldId id="269" r:id="rId12"/>
    <p:sldId id="270" r:id="rId13"/>
    <p:sldId id="271" r:id="rId14"/>
    <p:sldId id="272" r:id="rId15"/>
    <p:sldId id="273" r:id="rId16"/>
    <p:sldId id="328" r:id="rId17"/>
    <p:sldId id="275" r:id="rId18"/>
    <p:sldId id="276" r:id="rId19"/>
    <p:sldId id="277" r:id="rId20"/>
    <p:sldId id="278" r:id="rId21"/>
    <p:sldId id="279" r:id="rId22"/>
    <p:sldId id="280" r:id="rId23"/>
    <p:sldId id="281" r:id="rId24"/>
    <p:sldId id="282" r:id="rId25"/>
    <p:sldId id="329" r:id="rId26"/>
    <p:sldId id="284" r:id="rId27"/>
    <p:sldId id="285" r:id="rId28"/>
    <p:sldId id="286" r:id="rId29"/>
    <p:sldId id="340" r:id="rId30"/>
    <p:sldId id="288" r:id="rId31"/>
    <p:sldId id="289" r:id="rId32"/>
    <p:sldId id="290" r:id="rId33"/>
    <p:sldId id="330" r:id="rId34"/>
    <p:sldId id="292" r:id="rId35"/>
    <p:sldId id="293" r:id="rId36"/>
    <p:sldId id="294" r:id="rId37"/>
    <p:sldId id="295" r:id="rId38"/>
    <p:sldId id="296" r:id="rId39"/>
    <p:sldId id="297" r:id="rId40"/>
    <p:sldId id="298" r:id="rId41"/>
    <p:sldId id="299" r:id="rId42"/>
    <p:sldId id="300" r:id="rId43"/>
    <p:sldId id="301" r:id="rId44"/>
    <p:sldId id="306" r:id="rId45"/>
    <p:sldId id="307" r:id="rId46"/>
    <p:sldId id="331" r:id="rId47"/>
    <p:sldId id="308" r:id="rId48"/>
    <p:sldId id="309" r:id="rId49"/>
    <p:sldId id="310" r:id="rId50"/>
    <p:sldId id="311" r:id="rId51"/>
    <p:sldId id="333" r:id="rId52"/>
    <p:sldId id="312" r:id="rId53"/>
    <p:sldId id="313" r:id="rId54"/>
    <p:sldId id="314" r:id="rId55"/>
    <p:sldId id="315" r:id="rId56"/>
    <p:sldId id="316" r:id="rId57"/>
    <p:sldId id="341" r:id="rId58"/>
    <p:sldId id="317" r:id="rId59"/>
    <p:sldId id="318" r:id="rId60"/>
    <p:sldId id="336" r:id="rId61"/>
    <p:sldId id="335" r:id="rId62"/>
    <p:sldId id="339" r:id="rId63"/>
    <p:sldId id="337" r:id="rId64"/>
    <p:sldId id="319" r:id="rId65"/>
    <p:sldId id="320" r:id="rId66"/>
    <p:sldId id="261" r:id="rId67"/>
    <p:sldId id="321" r:id="rId68"/>
    <p:sldId id="322" r:id="rId69"/>
    <p:sldId id="323" r:id="rId70"/>
    <p:sldId id="324" r:id="rId71"/>
    <p:sldId id="325" r:id="rId72"/>
    <p:sldId id="283" r:id="rId73"/>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clrMru>
    <a:srgbClr val="0000FF"/>
    <a:srgbClr val="333333"/>
    <a:srgbClr val="FD7D14"/>
    <a:srgbClr val="A311A3"/>
    <a:srgbClr val="FF0000"/>
    <a:srgbClr val="8C6B35"/>
    <a:srgbClr val="064E83"/>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7" autoAdjust="0"/>
    <p:restoredTop sz="94598" autoAdjust="0"/>
  </p:normalViewPr>
  <p:slideViewPr>
    <p:cSldViewPr snapToGrid="0" snapToObjects="1" showGuides="1">
      <p:cViewPr varScale="1">
        <p:scale>
          <a:sx n="98" d="100"/>
          <a:sy n="98" d="100"/>
        </p:scale>
        <p:origin x="372" y="96"/>
      </p:cViewPr>
      <p:guideLst>
        <p:guide orient="horz" pos="2160"/>
        <p:guide pos="3838"/>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69.wmf"/><Relationship Id="rId1" Type="http://schemas.openxmlformats.org/officeDocument/2006/relationships/image" Target="../media/image6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57351A7-8A0E-BC4A-B507-BC9FBEDEB94D}" type="datetime1">
              <a:rPr lang="en-US" smtClean="0"/>
              <a:pPr/>
              <a:t>3/20/2019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3461219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0BA50B-6875-0F43-A70A-41BA2A188017}" type="datetime1">
              <a:rPr lang="en-US" smtClean="0"/>
              <a:pPr/>
              <a:t>3/20/2019</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248296709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ltLang="en-US"/>
          </a:p>
        </p:txBody>
      </p:sp>
      <p:sp>
        <p:nvSpPr>
          <p:cNvPr id="19460" name="Slide Number Placeholder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1pPr>
            <a:lvl2pPr marL="744042" indent="-286170">
              <a:spcBef>
                <a:spcPct val="30000"/>
              </a:spcBef>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2pPr>
            <a:lvl3pPr marL="1144680" indent="-228936">
              <a:spcBef>
                <a:spcPct val="30000"/>
              </a:spcBef>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3pPr>
            <a:lvl4pPr marL="1602552" indent="-228936">
              <a:spcBef>
                <a:spcPct val="30000"/>
              </a:spcBef>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4pPr>
            <a:lvl5pPr marL="2060423" indent="-228936">
              <a:spcBef>
                <a:spcPct val="30000"/>
              </a:spcBef>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5pPr>
            <a:lvl6pPr marL="2518295" indent="-228936" defTabSz="449923" eaLnBrk="0" fontAlgn="base" hangingPunct="0">
              <a:spcBef>
                <a:spcPct val="30000"/>
              </a:spcBef>
              <a:spcAft>
                <a:spcPct val="0"/>
              </a:spcAft>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6pPr>
            <a:lvl7pPr marL="2976167" indent="-228936" defTabSz="449923" eaLnBrk="0" fontAlgn="base" hangingPunct="0">
              <a:spcBef>
                <a:spcPct val="30000"/>
              </a:spcBef>
              <a:spcAft>
                <a:spcPct val="0"/>
              </a:spcAft>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7pPr>
            <a:lvl8pPr marL="3434040" indent="-228936" defTabSz="449923" eaLnBrk="0" fontAlgn="base" hangingPunct="0">
              <a:spcBef>
                <a:spcPct val="30000"/>
              </a:spcBef>
              <a:spcAft>
                <a:spcPct val="0"/>
              </a:spcAft>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8pPr>
            <a:lvl9pPr marL="3891912" indent="-228936" defTabSz="449923" eaLnBrk="0" fontAlgn="base" hangingPunct="0">
              <a:spcBef>
                <a:spcPct val="30000"/>
              </a:spcBef>
              <a:spcAft>
                <a:spcPct val="0"/>
              </a:spcAft>
              <a:buClr>
                <a:srgbClr val="000000"/>
              </a:buClr>
              <a:buSzPct val="100000"/>
              <a:buFont typeface="Times New Roman" panose="02020603050405020304" pitchFamily="18" charset="0"/>
              <a:tabLst>
                <a:tab pos="0" algn="l"/>
                <a:tab pos="448333" algn="l"/>
                <a:tab pos="898256" algn="l"/>
                <a:tab pos="1346589" algn="l"/>
                <a:tab pos="1796512" algn="l"/>
                <a:tab pos="2248024" algn="l"/>
                <a:tab pos="2697947" algn="l"/>
                <a:tab pos="3146280" algn="l"/>
                <a:tab pos="3596203" algn="l"/>
                <a:tab pos="4046126" algn="l"/>
                <a:tab pos="4497638" algn="l"/>
                <a:tab pos="4945971" algn="l"/>
                <a:tab pos="5395894" algn="l"/>
                <a:tab pos="5845817" algn="l"/>
                <a:tab pos="6295739" algn="l"/>
                <a:tab pos="6745662" algn="l"/>
                <a:tab pos="7195584" algn="l"/>
                <a:tab pos="7645509" algn="l"/>
                <a:tab pos="8095431" algn="l"/>
                <a:tab pos="8545354" algn="l"/>
                <a:tab pos="8995276" algn="l"/>
              </a:tabLst>
              <a:defRPr sz="1200">
                <a:solidFill>
                  <a:srgbClr val="000000"/>
                </a:solidFill>
                <a:latin typeface="Times New Roman" panose="02020603050405020304" pitchFamily="18" charset="0"/>
              </a:defRPr>
            </a:lvl9pPr>
          </a:lstStyle>
          <a:p>
            <a:pPr>
              <a:spcBef>
                <a:spcPct val="0"/>
              </a:spcBef>
              <a:buFont typeface="Arial" panose="020B0604020202020204" pitchFamily="34" charset="0"/>
              <a:buNone/>
            </a:pPr>
            <a:fld id="{2065BDF3-4072-4FDF-A16D-ADAFE7AA4880}" type="slidenum">
              <a:rPr lang="en-GB" altLang="en-US" smtClean="0">
                <a:latin typeface="Arial" panose="020B0604020202020204" pitchFamily="34" charset="0"/>
              </a:rPr>
              <a:pPr>
                <a:spcBef>
                  <a:spcPct val="0"/>
                </a:spcBef>
                <a:buFont typeface="Arial" panose="020B0604020202020204" pitchFamily="34" charset="0"/>
                <a:buNone/>
              </a:pPr>
              <a:t>3</a:t>
            </a:fld>
            <a:endParaRPr lang="en-GB" altLang="en-US">
              <a:latin typeface="Arial" panose="020B0604020202020204" pitchFamily="34" charset="0"/>
            </a:endParaRPr>
          </a:p>
        </p:txBody>
      </p:sp>
    </p:spTree>
    <p:extLst>
      <p:ext uri="{BB962C8B-B14F-4D97-AF65-F5344CB8AC3E}">
        <p14:creationId xmlns:p14="http://schemas.microsoft.com/office/powerpoint/2010/main" val="41272161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25</a:t>
            </a:fld>
            <a:endParaRPr lang="en-US"/>
          </a:p>
        </p:txBody>
      </p:sp>
    </p:spTree>
    <p:extLst>
      <p:ext uri="{BB962C8B-B14F-4D97-AF65-F5344CB8AC3E}">
        <p14:creationId xmlns:p14="http://schemas.microsoft.com/office/powerpoint/2010/main" val="10766851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30</a:t>
            </a:fld>
            <a:endParaRPr lang="en-US"/>
          </a:p>
        </p:txBody>
      </p:sp>
    </p:spTree>
    <p:extLst>
      <p:ext uri="{BB962C8B-B14F-4D97-AF65-F5344CB8AC3E}">
        <p14:creationId xmlns:p14="http://schemas.microsoft.com/office/powerpoint/2010/main" val="38006278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correlation we thin and inflate observation errors</a:t>
            </a:r>
            <a:r>
              <a:rPr lang="en-GB" baseline="0" dirty="0"/>
              <a:t> but too much thinning removes valuable </a:t>
            </a:r>
            <a:r>
              <a:rPr lang="en-GB" baseline="0" dirty="0" err="1"/>
              <a:t>mesoscale</a:t>
            </a:r>
            <a:r>
              <a:rPr lang="en-GB" baseline="0" dirty="0"/>
              <a:t> information</a:t>
            </a:r>
            <a:endParaRPr lang="en-GB" dirty="0"/>
          </a:p>
          <a:p>
            <a:r>
              <a:rPr lang="en-GB" dirty="0"/>
              <a:t>Which layer in the cloud best controls the motion? </a:t>
            </a:r>
          </a:p>
          <a:p>
            <a:r>
              <a:rPr lang="en-GB" dirty="0"/>
              <a:t>Problems</a:t>
            </a:r>
            <a:r>
              <a:rPr lang="en-GB" baseline="0" dirty="0"/>
              <a:t> with resolving slow winds at shorter time intervals.</a:t>
            </a:r>
          </a:p>
          <a:p>
            <a:r>
              <a:rPr lang="en-GB" baseline="0" dirty="0"/>
              <a:t>Handling of multi layer cloud</a:t>
            </a:r>
          </a:p>
          <a:p>
            <a:r>
              <a:rPr lang="en-GB" baseline="0" dirty="0"/>
              <a:t>More situation dependent and cloud specific background error formulations</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32</a:t>
            </a:fld>
            <a:endParaRPr lang="en-US"/>
          </a:p>
        </p:txBody>
      </p:sp>
    </p:spTree>
    <p:extLst>
      <p:ext uri="{BB962C8B-B14F-4D97-AF65-F5344CB8AC3E}">
        <p14:creationId xmlns:p14="http://schemas.microsoft.com/office/powerpoint/2010/main" val="2440916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35</a:t>
            </a:fld>
            <a:endParaRPr lang="en-US"/>
          </a:p>
        </p:txBody>
      </p:sp>
    </p:spTree>
    <p:extLst>
      <p:ext uri="{BB962C8B-B14F-4D97-AF65-F5344CB8AC3E}">
        <p14:creationId xmlns:p14="http://schemas.microsoft.com/office/powerpoint/2010/main" val="3770476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Differently</a:t>
            </a:r>
            <a:r>
              <a:rPr lang="en-GB" baseline="0" dirty="0"/>
              <a:t> from AMVs, also apply bias correction</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36</a:t>
            </a:fld>
            <a:endParaRPr lang="en-US"/>
          </a:p>
        </p:txBody>
      </p:sp>
    </p:spTree>
    <p:extLst>
      <p:ext uri="{BB962C8B-B14F-4D97-AF65-F5344CB8AC3E}">
        <p14:creationId xmlns:p14="http://schemas.microsoft.com/office/powerpoint/2010/main" val="41196764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Hurricane</a:t>
            </a:r>
            <a:r>
              <a:rPr lang="en-GB" baseline="0" dirty="0"/>
              <a:t> sandy</a:t>
            </a:r>
          </a:p>
          <a:p>
            <a:r>
              <a:rPr lang="en-GB" baseline="0" dirty="0"/>
              <a:t>Simulated image and observations</a:t>
            </a:r>
          </a:p>
          <a:p>
            <a:r>
              <a:rPr lang="en-GB" baseline="0" dirty="0"/>
              <a:t>GOES-13 IR image</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38</a:t>
            </a:fld>
            <a:endParaRPr lang="en-US"/>
          </a:p>
        </p:txBody>
      </p:sp>
    </p:spTree>
    <p:extLst>
      <p:ext uri="{BB962C8B-B14F-4D97-AF65-F5344CB8AC3E}">
        <p14:creationId xmlns:p14="http://schemas.microsoft.com/office/powerpoint/2010/main" val="8776675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2" defTabSz="457872">
              <a:defRPr/>
            </a:pPr>
            <a:r>
              <a:rPr lang="en-GB" altLang="en-US" sz="1400" dirty="0">
                <a:solidFill>
                  <a:srgbClr val="064E83"/>
                </a:solidFill>
              </a:rPr>
              <a:t>after blacklisting, first guess check, thinning, </a:t>
            </a:r>
            <a:r>
              <a:rPr lang="en-GB" altLang="en-US" sz="1400" dirty="0" err="1">
                <a:solidFill>
                  <a:srgbClr val="064E83"/>
                </a:solidFill>
              </a:rPr>
              <a:t>VarQC</a:t>
            </a:r>
            <a:endParaRPr lang="en-GB" altLang="en-US" sz="1400" dirty="0">
              <a:solidFill>
                <a:srgbClr val="064E83"/>
              </a:solidFill>
            </a:endParaRPr>
          </a:p>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39</a:t>
            </a:fld>
            <a:endParaRPr lang="en-US"/>
          </a:p>
        </p:txBody>
      </p:sp>
    </p:spTree>
    <p:extLst>
      <p:ext uri="{BB962C8B-B14F-4D97-AF65-F5344CB8AC3E}">
        <p14:creationId xmlns:p14="http://schemas.microsoft.com/office/powerpoint/2010/main" val="6370363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872">
              <a:defRPr/>
            </a:pPr>
            <a:r>
              <a:rPr lang="en-US" dirty="0"/>
              <a:t>Where do we see the influence of CSR, ASR or AMVs?</a:t>
            </a:r>
          </a:p>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43</a:t>
            </a:fld>
            <a:endParaRPr lang="en-US"/>
          </a:p>
        </p:txBody>
      </p:sp>
    </p:spTree>
    <p:extLst>
      <p:ext uri="{BB962C8B-B14F-4D97-AF65-F5344CB8AC3E}">
        <p14:creationId xmlns:p14="http://schemas.microsoft.com/office/powerpoint/2010/main" val="32060605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872">
              <a:defRPr/>
            </a:pPr>
            <a:r>
              <a:rPr lang="en-US" dirty="0"/>
              <a:t>Wind analysis error</a:t>
            </a:r>
          </a:p>
          <a:p>
            <a:r>
              <a:rPr lang="en-GB" dirty="0"/>
              <a:t>Put in each experiment CSR, OV,</a:t>
            </a:r>
            <a:r>
              <a:rPr lang="en-GB" baseline="0" dirty="0"/>
              <a:t> ASR, AMV.</a:t>
            </a:r>
          </a:p>
          <a:p>
            <a:r>
              <a:rPr lang="en-GB" baseline="0" dirty="0"/>
              <a:t>Score is average over m assimilation cycles and normalising by mean vector error of base.</a:t>
            </a:r>
          </a:p>
          <a:p>
            <a:r>
              <a:rPr lang="en-GB" baseline="0" dirty="0"/>
              <a:t>There is a limit due to the resolution difference between operations and experiments. </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47</a:t>
            </a:fld>
            <a:endParaRPr lang="en-US"/>
          </a:p>
        </p:txBody>
      </p:sp>
    </p:spTree>
    <p:extLst>
      <p:ext uri="{BB962C8B-B14F-4D97-AF65-F5344CB8AC3E}">
        <p14:creationId xmlns:p14="http://schemas.microsoft.com/office/powerpoint/2010/main" val="13144274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have positive impact throughout atmosphere</a:t>
            </a:r>
          </a:p>
        </p:txBody>
      </p:sp>
      <p:sp>
        <p:nvSpPr>
          <p:cNvPr id="4" name="Slide Number Placeholder 3"/>
          <p:cNvSpPr>
            <a:spLocks noGrp="1"/>
          </p:cNvSpPr>
          <p:nvPr>
            <p:ph type="sldNum" sz="quarter" idx="10"/>
          </p:nvPr>
        </p:nvSpPr>
        <p:spPr/>
        <p:txBody>
          <a:bodyPr/>
          <a:lstStyle/>
          <a:p>
            <a:fld id="{2D03270C-FB42-C54A-AC71-B4EEB4FA7F12}" type="slidenum">
              <a:rPr lang="en-US" smtClean="0"/>
              <a:pPr/>
              <a:t>48</a:t>
            </a:fld>
            <a:endParaRPr lang="en-US"/>
          </a:p>
        </p:txBody>
      </p:sp>
    </p:spTree>
    <p:extLst>
      <p:ext uri="{BB962C8B-B14F-4D97-AF65-F5344CB8AC3E}">
        <p14:creationId xmlns:p14="http://schemas.microsoft.com/office/powerpoint/2010/main" val="2356719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Winds are not</a:t>
            </a:r>
            <a:r>
              <a:rPr lang="en-GB" baseline="0" dirty="0"/>
              <a:t> calculated locally but produced by other centres and then disseminated </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4</a:t>
            </a:fld>
            <a:endParaRPr lang="en-US"/>
          </a:p>
        </p:txBody>
      </p:sp>
    </p:spTree>
    <p:extLst>
      <p:ext uri="{BB962C8B-B14F-4D97-AF65-F5344CB8AC3E}">
        <p14:creationId xmlns:p14="http://schemas.microsoft.com/office/powerpoint/2010/main" val="10090589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D03270C-FB42-C54A-AC71-B4EEB4FA7F12}" type="slidenum">
              <a:rPr lang="en-US" smtClean="0"/>
              <a:pPr/>
              <a:t>51</a:t>
            </a:fld>
            <a:endParaRPr lang="en-US"/>
          </a:p>
        </p:txBody>
      </p:sp>
    </p:spTree>
    <p:extLst>
      <p:ext uri="{BB962C8B-B14F-4D97-AF65-F5344CB8AC3E}">
        <p14:creationId xmlns:p14="http://schemas.microsoft.com/office/powerpoint/2010/main" val="39325272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Better resolution</a:t>
            </a:r>
            <a:r>
              <a:rPr lang="en-GB" baseline="0" dirty="0"/>
              <a:t> could mean more pixels entirely cloudy or clear -&gt; more ASR. </a:t>
            </a:r>
          </a:p>
          <a:p>
            <a:r>
              <a:rPr lang="en-GB" baseline="0" dirty="0"/>
              <a:t>We haven’t saturated yet with benefit from more images. But be careful of correlated errors in AMVs. </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56</a:t>
            </a:fld>
            <a:endParaRPr lang="en-US"/>
          </a:p>
        </p:txBody>
      </p:sp>
    </p:spTree>
    <p:extLst>
      <p:ext uri="{BB962C8B-B14F-4D97-AF65-F5344CB8AC3E}">
        <p14:creationId xmlns:p14="http://schemas.microsoft.com/office/powerpoint/2010/main" val="41821318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Aeolus we want to measure the ground return signal because this provides a zero-wind reference, hence we aim to have the first range-bin intersecting orography; however this is not always possible.</a:t>
            </a:r>
          </a:p>
          <a:p>
            <a:r>
              <a:rPr lang="en-GB" dirty="0"/>
              <a:t>"Aeolus only measures line of sight wind, not vector".  However experiments have shown a LOS wind can give ~70% impact of vector wind in real assimilation experiments with conventional wind data.</a:t>
            </a:r>
          </a:p>
          <a:p>
            <a:r>
              <a:rPr lang="en-GB" dirty="0"/>
              <a:t>"Limited sampling" to "Limited sampling in the horizontal - </a:t>
            </a:r>
            <a:r>
              <a:rPr lang="en-GB" dirty="0" err="1"/>
              <a:t>lidar</a:t>
            </a:r>
            <a:r>
              <a:rPr lang="en-GB" dirty="0"/>
              <a:t> 'curtain'".  The vertical sampling is very good.</a:t>
            </a:r>
          </a:p>
        </p:txBody>
      </p:sp>
      <p:sp>
        <p:nvSpPr>
          <p:cNvPr id="4" name="Slide Number Placeholder 3"/>
          <p:cNvSpPr>
            <a:spLocks noGrp="1"/>
          </p:cNvSpPr>
          <p:nvPr>
            <p:ph type="sldNum" sz="quarter" idx="10"/>
          </p:nvPr>
        </p:nvSpPr>
        <p:spPr/>
        <p:txBody>
          <a:bodyPr/>
          <a:lstStyle/>
          <a:p>
            <a:fld id="{2D03270C-FB42-C54A-AC71-B4EEB4FA7F12}" type="slidenum">
              <a:rPr lang="en-US" smtClean="0"/>
              <a:pPr/>
              <a:t>59</a:t>
            </a:fld>
            <a:endParaRPr lang="en-US"/>
          </a:p>
        </p:txBody>
      </p:sp>
    </p:spTree>
    <p:extLst>
      <p:ext uri="{BB962C8B-B14F-4D97-AF65-F5344CB8AC3E}">
        <p14:creationId xmlns:p14="http://schemas.microsoft.com/office/powerpoint/2010/main" val="38226707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Determine the cross-correlation between the reference and test images for all possible shifts. </a:t>
            </a:r>
            <a:r>
              <a:rPr lang="en-GB" dirty="0" err="1"/>
              <a:t>i,j</a:t>
            </a:r>
            <a:r>
              <a:rPr lang="en-GB" dirty="0"/>
              <a:t> is an offset</a:t>
            </a:r>
            <a:r>
              <a:rPr lang="en-GB" baseline="0" dirty="0"/>
              <a:t> at which to calculate the coefficient each time.</a:t>
            </a:r>
            <a:endParaRPr lang="en-GB" dirty="0"/>
          </a:p>
          <a:p>
            <a:endParaRPr lang="en-GB" dirty="0"/>
          </a:p>
          <a:p>
            <a:r>
              <a:rPr lang="en-GB" dirty="0"/>
              <a:t>Other methods are available</a:t>
            </a:r>
            <a:r>
              <a:rPr lang="en-GB" baseline="0" dirty="0"/>
              <a:t> e.g. Euclidean distance which uses a summed squared distance coefficient where the minimum of the surface gives the best match.</a:t>
            </a:r>
          </a:p>
          <a:p>
            <a:r>
              <a:rPr lang="en-GB" baseline="0" dirty="0"/>
              <a:t>Bias and normalisation are also important to include in the calculation e.g. from local additive biases for changes in search area local means.</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67</a:t>
            </a:fld>
            <a:endParaRPr lang="en-US"/>
          </a:p>
        </p:txBody>
      </p:sp>
    </p:spTree>
    <p:extLst>
      <p:ext uri="{BB962C8B-B14F-4D97-AF65-F5344CB8AC3E}">
        <p14:creationId xmlns:p14="http://schemas.microsoft.com/office/powerpoint/2010/main" val="15005058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872">
              <a:defRPr/>
            </a:pPr>
            <a:r>
              <a:rPr lang="en-US" dirty="0"/>
              <a:t>Calculates cross-correlation coefficient linking pixel count values for each pixel in target and search area</a:t>
            </a:r>
          </a:p>
          <a:p>
            <a:endParaRPr lang="en-GB" dirty="0"/>
          </a:p>
          <a:p>
            <a:r>
              <a:rPr lang="en-GB" dirty="0"/>
              <a:t>Determine the cross-correlation between the reference and test images for all possible shifts. </a:t>
            </a:r>
            <a:r>
              <a:rPr lang="en-GB" dirty="0" err="1"/>
              <a:t>i,j</a:t>
            </a:r>
            <a:r>
              <a:rPr lang="en-GB" dirty="0"/>
              <a:t> is an offset</a:t>
            </a:r>
            <a:r>
              <a:rPr lang="en-GB" baseline="0" dirty="0"/>
              <a:t> at which to calculate the coefficient each time.</a:t>
            </a:r>
            <a:endParaRPr lang="en-GB" dirty="0"/>
          </a:p>
          <a:p>
            <a:endParaRPr lang="en-GB" dirty="0"/>
          </a:p>
          <a:p>
            <a:r>
              <a:rPr lang="en-GB" dirty="0"/>
              <a:t>Other methods are available</a:t>
            </a:r>
            <a:r>
              <a:rPr lang="en-GB" baseline="0" dirty="0"/>
              <a:t> e.g. Euclidean distance which uses a summed squared distance coefficient where the minimum of the surface gives the best match.</a:t>
            </a:r>
          </a:p>
          <a:p>
            <a:r>
              <a:rPr lang="en-GB" baseline="0" dirty="0"/>
              <a:t>Bias and normalisation are also important to include in the calculation e.g. from local additive biases for changes in search area local means.</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68</a:t>
            </a:fld>
            <a:endParaRPr lang="en-US"/>
          </a:p>
        </p:txBody>
      </p:sp>
    </p:spTree>
    <p:extLst>
      <p:ext uri="{BB962C8B-B14F-4D97-AF65-F5344CB8AC3E}">
        <p14:creationId xmlns:p14="http://schemas.microsoft.com/office/powerpoint/2010/main" val="3434355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lvl="0"/>
            <a:r>
              <a:rPr lang="en-GB" dirty="0"/>
              <a:t>Equivalent black-body temperature (EBBT) - based on comparing measured brightness temperatures to forecast temperature profiles. Level providing best agreement is chosen for the observation height. Method works best for opaque clouds and often assigns the observation too low for </a:t>
            </a:r>
            <a:r>
              <a:rPr lang="en-GB" dirty="0" err="1"/>
              <a:t>semitransparent</a:t>
            </a:r>
            <a:r>
              <a:rPr lang="en-GB" dirty="0"/>
              <a:t> and small clouds (</a:t>
            </a:r>
            <a:r>
              <a:rPr lang="en-GB" dirty="0" err="1"/>
              <a:t>Nieman</a:t>
            </a:r>
            <a:r>
              <a:rPr lang="en-GB" dirty="0"/>
              <a:t> et al. 1993)</a:t>
            </a:r>
          </a:p>
          <a:p>
            <a:pPr lvl="0"/>
            <a:r>
              <a:rPr lang="en-GB" dirty="0"/>
              <a:t>Carbon dioxide slicing - combines infrared </a:t>
            </a:r>
            <a:r>
              <a:rPr lang="en-GB" dirty="0" err="1"/>
              <a:t>longwave</a:t>
            </a:r>
            <a:r>
              <a:rPr lang="en-GB" dirty="0"/>
              <a:t>-window channel data with carbon dioxide absorption channel data and then uses the ratio of the difference between the true cloud affected radiance and the estimate of the cloud-free radiance for the two different spectral channels. Effective for high level and some mid-level clouds but fail when the difference between the observed and clear radiances is less than the instrument noise in any of the channels. Typical situations when the methods fail are low clouds, or very thin cirrus clouds. The method has difficulties in multilayer cloud situations - in this case the observation height is assigned somewhere between the cloud layers.</a:t>
            </a:r>
          </a:p>
          <a:p>
            <a:pPr lvl="0"/>
            <a:r>
              <a:rPr lang="en-GB" dirty="0"/>
              <a:t>Water vapour intercept - Uses water vapour and IR channels and height is found using the ratio described above with same success/difficulties.</a:t>
            </a:r>
          </a:p>
          <a:p>
            <a:pPr lvl="0"/>
            <a:r>
              <a:rPr lang="en-GB" dirty="0"/>
              <a:t>Cloud base techniques - histogram of brightness temp is derived in the target area. Cloud base temp is estimated using </a:t>
            </a:r>
            <a:r>
              <a:rPr lang="en-GB" dirty="0" err="1"/>
              <a:t>Hermite</a:t>
            </a:r>
            <a:r>
              <a:rPr lang="en-GB" dirty="0"/>
              <a:t> polynomials fitted to the histograms. The obtained cloud base temp is compared with forecast temperature to determine the cloud base height. The cloud base height assignment method is used for low level clouds only.</a:t>
            </a:r>
          </a:p>
          <a:p>
            <a:r>
              <a:rPr lang="en-GB" dirty="0"/>
              <a:t>(</a:t>
            </a:r>
            <a:r>
              <a:rPr lang="en-GB" dirty="0" err="1"/>
              <a:t>Hermite</a:t>
            </a:r>
            <a:r>
              <a:rPr lang="en-GB" dirty="0"/>
              <a:t> polynomials </a:t>
            </a:r>
            <a:r>
              <a:rPr lang="en-GB" dirty="0" err="1"/>
              <a:t>H_n</a:t>
            </a:r>
            <a:r>
              <a:rPr lang="en-GB" dirty="0"/>
              <a:t>(x) are set of orthogonal polynomials over the domain (-infinity, infinity) with weighting function e^(-x^2))</a:t>
            </a:r>
          </a:p>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69</a:t>
            </a:fld>
            <a:endParaRPr lang="en-US"/>
          </a:p>
        </p:txBody>
      </p:sp>
    </p:spTree>
    <p:extLst>
      <p:ext uri="{BB962C8B-B14F-4D97-AF65-F5344CB8AC3E}">
        <p14:creationId xmlns:p14="http://schemas.microsoft.com/office/powerpoint/2010/main" val="25286913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lvl="0"/>
            <a:r>
              <a:rPr lang="en-GB" dirty="0"/>
              <a:t>Equivalent black-body temperature (EBBT) - based on comparing measured brightness temperatures to forecast temperature profiles. Level providing best agreement is chosen for the observation height. Method works best for opaque clouds and often assigns the observation too low for </a:t>
            </a:r>
            <a:r>
              <a:rPr lang="en-GB" dirty="0" err="1"/>
              <a:t>semitransparent</a:t>
            </a:r>
            <a:r>
              <a:rPr lang="en-GB" dirty="0"/>
              <a:t> and small clouds (</a:t>
            </a:r>
            <a:r>
              <a:rPr lang="en-GB" dirty="0" err="1"/>
              <a:t>Nieman</a:t>
            </a:r>
            <a:r>
              <a:rPr lang="en-GB" dirty="0"/>
              <a:t> et al. 1993)</a:t>
            </a:r>
          </a:p>
          <a:p>
            <a:pPr lvl="0"/>
            <a:r>
              <a:rPr lang="en-GB" dirty="0"/>
              <a:t>Carbon dioxide slicing - combines infrared </a:t>
            </a:r>
            <a:r>
              <a:rPr lang="en-GB" dirty="0" err="1"/>
              <a:t>longwave</a:t>
            </a:r>
            <a:r>
              <a:rPr lang="en-GB" dirty="0"/>
              <a:t>-window channel data with carbon dioxide absorption channel data and then uses the ratio of the difference between the true cloud affected radiance and the estimate of the cloud-free radiance for the two different spectral channels. Effective for high level and some mid-level clouds but fail when the difference between the observed and clear radiances is less than the instrument noise in any of the channels. Typical situations when the methods fail are low clouds, or very thin cirrus clouds. The method has difficulties in multilayer cloud situations - in this case the observation height is assigned somewhere between the cloud layers.</a:t>
            </a:r>
          </a:p>
          <a:p>
            <a:pPr lvl="0"/>
            <a:r>
              <a:rPr lang="en-GB" dirty="0"/>
              <a:t>Water vapour intercept - Uses water vapour and IR channels and height is found using the ratio described above with same success/difficulties.</a:t>
            </a:r>
          </a:p>
          <a:p>
            <a:pPr lvl="0"/>
            <a:r>
              <a:rPr lang="en-GB" dirty="0"/>
              <a:t>Cloud base techniques - histogram of brightness temp is derived in the target area. Cloud base temp is estimated using </a:t>
            </a:r>
            <a:r>
              <a:rPr lang="en-GB" dirty="0" err="1"/>
              <a:t>Hermite</a:t>
            </a:r>
            <a:r>
              <a:rPr lang="en-GB" dirty="0"/>
              <a:t> polynomials fitted to the histograms. The obtained cloud base temp is compared with forecast temperature to determine the cloud base height. The cloud base height assignment method is used for low level clouds only.</a:t>
            </a:r>
          </a:p>
          <a:p>
            <a:r>
              <a:rPr lang="en-GB" dirty="0"/>
              <a:t>(</a:t>
            </a:r>
            <a:r>
              <a:rPr lang="en-GB" dirty="0" err="1"/>
              <a:t>Hermite</a:t>
            </a:r>
            <a:r>
              <a:rPr lang="en-GB" dirty="0"/>
              <a:t> polynomials </a:t>
            </a:r>
            <a:r>
              <a:rPr lang="en-GB" dirty="0" err="1"/>
              <a:t>H_n</a:t>
            </a:r>
            <a:r>
              <a:rPr lang="en-GB" dirty="0"/>
              <a:t>(x) are set of orthogonal polynomials over the domain (-infinity, infinity) with weighting function e^(-x^2))</a:t>
            </a:r>
          </a:p>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70</a:t>
            </a:fld>
            <a:endParaRPr lang="en-US"/>
          </a:p>
        </p:txBody>
      </p:sp>
    </p:spTree>
    <p:extLst>
      <p:ext uri="{BB962C8B-B14F-4D97-AF65-F5344CB8AC3E}">
        <p14:creationId xmlns:p14="http://schemas.microsoft.com/office/powerpoint/2010/main" val="8226189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uncertainty comes from</a:t>
            </a:r>
          </a:p>
          <a:p>
            <a:r>
              <a:rPr lang="en-GB" dirty="0"/>
              <a:t>   both the methods and the assumption of trying to assign the cloud motion</a:t>
            </a:r>
          </a:p>
          <a:p>
            <a:r>
              <a:rPr lang="en-GB" dirty="0"/>
              <a:t>   to a representative height ("somewhere" in the cloud)</a:t>
            </a:r>
          </a:p>
        </p:txBody>
      </p:sp>
      <p:sp>
        <p:nvSpPr>
          <p:cNvPr id="4" name="Slide Number Placeholder 3"/>
          <p:cNvSpPr>
            <a:spLocks noGrp="1"/>
          </p:cNvSpPr>
          <p:nvPr>
            <p:ph type="sldNum" sz="quarter" idx="10"/>
          </p:nvPr>
        </p:nvSpPr>
        <p:spPr/>
        <p:txBody>
          <a:bodyPr/>
          <a:lstStyle/>
          <a:p>
            <a:fld id="{2D03270C-FB42-C54A-AC71-B4EEB4FA7F12}" type="slidenum">
              <a:rPr lang="en-US" smtClean="0"/>
              <a:pPr/>
              <a:t>71</a:t>
            </a:fld>
            <a:endParaRPr lang="en-US"/>
          </a:p>
        </p:txBody>
      </p:sp>
    </p:spTree>
    <p:extLst>
      <p:ext uri="{BB962C8B-B14F-4D97-AF65-F5344CB8AC3E}">
        <p14:creationId xmlns:p14="http://schemas.microsoft.com/office/powerpoint/2010/main" val="5364298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72</a:t>
            </a:fld>
            <a:endParaRPr lang="en-US"/>
          </a:p>
        </p:txBody>
      </p:sp>
    </p:spTree>
    <p:extLst>
      <p:ext uri="{BB962C8B-B14F-4D97-AF65-F5344CB8AC3E}">
        <p14:creationId xmlns:p14="http://schemas.microsoft.com/office/powerpoint/2010/main" val="1208919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Images from</a:t>
            </a:r>
            <a:r>
              <a:rPr lang="en-GB" baseline="0" dirty="0"/>
              <a:t> 2 satellites allow potentially global coverage.</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5</a:t>
            </a:fld>
            <a:endParaRPr lang="en-US"/>
          </a:p>
        </p:txBody>
      </p:sp>
    </p:spTree>
    <p:extLst>
      <p:ext uri="{BB962C8B-B14F-4D97-AF65-F5344CB8AC3E}">
        <p14:creationId xmlns:p14="http://schemas.microsoft.com/office/powerpoint/2010/main" val="1678181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best results, models require information on both the mass field and the wind field.  </a:t>
            </a:r>
          </a:p>
          <a:p>
            <a:r>
              <a:rPr lang="en-GB" dirty="0"/>
              <a:t>AMVs are the only observation type to provide good coverage of upper tropospheric wind data over oceans and at high latitudes. </a:t>
            </a:r>
          </a:p>
        </p:txBody>
      </p:sp>
      <p:sp>
        <p:nvSpPr>
          <p:cNvPr id="4" name="Slide Number Placeholder 3"/>
          <p:cNvSpPr>
            <a:spLocks noGrp="1"/>
          </p:cNvSpPr>
          <p:nvPr>
            <p:ph type="sldNum" sz="quarter" idx="10"/>
          </p:nvPr>
        </p:nvSpPr>
        <p:spPr/>
        <p:txBody>
          <a:bodyPr/>
          <a:lstStyle/>
          <a:p>
            <a:fld id="{2D03270C-FB42-C54A-AC71-B4EEB4FA7F12}" type="slidenum">
              <a:rPr lang="en-US" smtClean="0"/>
              <a:pPr/>
              <a:t>7</a:t>
            </a:fld>
            <a:endParaRPr lang="en-US"/>
          </a:p>
        </p:txBody>
      </p:sp>
    </p:spTree>
    <p:extLst>
      <p:ext uri="{BB962C8B-B14F-4D97-AF65-F5344CB8AC3E}">
        <p14:creationId xmlns:p14="http://schemas.microsoft.com/office/powerpoint/2010/main" val="17226872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derivation is carried out at the production centres. </a:t>
            </a:r>
          </a:p>
        </p:txBody>
      </p:sp>
      <p:sp>
        <p:nvSpPr>
          <p:cNvPr id="4" name="Slide Number Placeholder 3"/>
          <p:cNvSpPr>
            <a:spLocks noGrp="1"/>
          </p:cNvSpPr>
          <p:nvPr>
            <p:ph type="sldNum" sz="quarter" idx="10"/>
          </p:nvPr>
        </p:nvSpPr>
        <p:spPr/>
        <p:txBody>
          <a:bodyPr/>
          <a:lstStyle/>
          <a:p>
            <a:fld id="{2D03270C-FB42-C54A-AC71-B4EEB4FA7F12}" type="slidenum">
              <a:rPr lang="en-US" smtClean="0"/>
              <a:pPr/>
              <a:t>9</a:t>
            </a:fld>
            <a:endParaRPr lang="en-US"/>
          </a:p>
        </p:txBody>
      </p:sp>
    </p:spTree>
    <p:extLst>
      <p:ext uri="{BB962C8B-B14F-4D97-AF65-F5344CB8AC3E}">
        <p14:creationId xmlns:p14="http://schemas.microsoft.com/office/powerpoint/2010/main" val="3163865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Remember for polar satellites</a:t>
            </a:r>
            <a:r>
              <a:rPr lang="en-GB" baseline="0" dirty="0"/>
              <a:t> we could have up to 100 </a:t>
            </a:r>
            <a:r>
              <a:rPr lang="en-GB" baseline="0" dirty="0" err="1"/>
              <a:t>mins</a:t>
            </a:r>
            <a:r>
              <a:rPr lang="en-GB" baseline="0" dirty="0"/>
              <a:t> between successive images which could mean the feature has changes significantly. In some cases, a ‘first guess’ using NWP data is used to help with relocating the correct feature. </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11</a:t>
            </a:fld>
            <a:endParaRPr lang="en-US"/>
          </a:p>
        </p:txBody>
      </p:sp>
    </p:spTree>
    <p:extLst>
      <p:ext uri="{BB962C8B-B14F-4D97-AF65-F5344CB8AC3E}">
        <p14:creationId xmlns:p14="http://schemas.microsoft.com/office/powerpoint/2010/main" val="3176723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uncertainty comes from</a:t>
            </a:r>
          </a:p>
          <a:p>
            <a:r>
              <a:rPr lang="en-GB" dirty="0"/>
              <a:t>   both the methods and the assumption of trying to assign the cloud motion</a:t>
            </a:r>
          </a:p>
          <a:p>
            <a:r>
              <a:rPr lang="en-GB" dirty="0"/>
              <a:t>   to a representative height ("somewhere" in the cloud)</a:t>
            </a:r>
          </a:p>
        </p:txBody>
      </p:sp>
      <p:sp>
        <p:nvSpPr>
          <p:cNvPr id="4" name="Slide Number Placeholder 3"/>
          <p:cNvSpPr>
            <a:spLocks noGrp="1"/>
          </p:cNvSpPr>
          <p:nvPr>
            <p:ph type="sldNum" sz="quarter" idx="10"/>
          </p:nvPr>
        </p:nvSpPr>
        <p:spPr/>
        <p:txBody>
          <a:bodyPr/>
          <a:lstStyle/>
          <a:p>
            <a:fld id="{2D03270C-FB42-C54A-AC71-B4EEB4FA7F12}" type="slidenum">
              <a:rPr lang="en-US" smtClean="0"/>
              <a:pPr/>
              <a:t>14</a:t>
            </a:fld>
            <a:endParaRPr lang="en-US"/>
          </a:p>
        </p:txBody>
      </p:sp>
    </p:spTree>
    <p:extLst>
      <p:ext uri="{BB962C8B-B14F-4D97-AF65-F5344CB8AC3E}">
        <p14:creationId xmlns:p14="http://schemas.microsoft.com/office/powerpoint/2010/main" val="12105769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21</a:t>
            </a:fld>
            <a:endParaRPr lang="en-US"/>
          </a:p>
        </p:txBody>
      </p:sp>
    </p:spTree>
    <p:extLst>
      <p:ext uri="{BB962C8B-B14F-4D97-AF65-F5344CB8AC3E}">
        <p14:creationId xmlns:p14="http://schemas.microsoft.com/office/powerpoint/2010/main" val="23064663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23</a:t>
            </a:fld>
            <a:endParaRPr lang="en-US"/>
          </a:p>
        </p:txBody>
      </p:sp>
    </p:spTree>
    <p:extLst>
      <p:ext uri="{BB962C8B-B14F-4D97-AF65-F5344CB8AC3E}">
        <p14:creationId xmlns:p14="http://schemas.microsoft.com/office/powerpoint/2010/main" val="26555531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8076534" y="5984875"/>
            <a:ext cx="1953066"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64E83"/>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rgbClr val="064E83"/>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March 20, 2019</a:t>
            </a:fld>
            <a:endParaRPr kumimoji="0" lang="en-US" sz="900" b="0" i="0" u="none" strike="noStrike" kern="1200" cap="none" spc="0" normalizeH="0" baseline="0" noProof="0" dirty="0">
              <a:ln>
                <a:noFill/>
              </a:ln>
              <a:solidFill>
                <a:srgbClr val="064E83"/>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2160000" y="1294198"/>
            <a:ext cx="7869600"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a:t>Title of Presentation</a:t>
            </a:r>
          </a:p>
        </p:txBody>
      </p:sp>
      <p:sp>
        <p:nvSpPr>
          <p:cNvPr id="14" name="Text Placeholder 12"/>
          <p:cNvSpPr>
            <a:spLocks noGrp="1"/>
          </p:cNvSpPr>
          <p:nvPr>
            <p:ph type="body" sz="quarter" idx="11" hasCustomPrompt="1"/>
          </p:nvPr>
        </p:nvSpPr>
        <p:spPr>
          <a:xfrm>
            <a:off x="2160000" y="1980000"/>
            <a:ext cx="7869600"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a:t>Subtitle of Presentation</a:t>
            </a:r>
          </a:p>
        </p:txBody>
      </p:sp>
      <p:sp>
        <p:nvSpPr>
          <p:cNvPr id="15" name="Text Placeholder 12"/>
          <p:cNvSpPr>
            <a:spLocks noGrp="1"/>
          </p:cNvSpPr>
          <p:nvPr>
            <p:ph type="body" sz="quarter" idx="12" hasCustomPrompt="1"/>
          </p:nvPr>
        </p:nvSpPr>
        <p:spPr>
          <a:xfrm>
            <a:off x="2160000" y="2700001"/>
            <a:ext cx="7869600"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a:t>Author’s Name</a:t>
            </a:r>
          </a:p>
        </p:txBody>
      </p:sp>
      <p:sp>
        <p:nvSpPr>
          <p:cNvPr id="16" name="Text Placeholder 12"/>
          <p:cNvSpPr>
            <a:spLocks noGrp="1"/>
          </p:cNvSpPr>
          <p:nvPr>
            <p:ph type="body" sz="quarter" idx="13" hasCustomPrompt="1"/>
          </p:nvPr>
        </p:nvSpPr>
        <p:spPr>
          <a:xfrm>
            <a:off x="2160000" y="3121224"/>
            <a:ext cx="7869600"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a:t>Author’s Address</a:t>
            </a:r>
          </a:p>
        </p:txBody>
      </p:sp>
      <p:sp>
        <p:nvSpPr>
          <p:cNvPr id="17" name="Text Placeholder 12"/>
          <p:cNvSpPr>
            <a:spLocks noGrp="1"/>
          </p:cNvSpPr>
          <p:nvPr>
            <p:ph type="body" sz="quarter" idx="14" hasCustomPrompt="1"/>
          </p:nvPr>
        </p:nvSpPr>
        <p:spPr>
          <a:xfrm>
            <a:off x="2160000" y="3429000"/>
            <a:ext cx="7869600"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a:t>email@ddress</a:t>
            </a:r>
            <a:endParaRPr lang="en-GB" dirty="0"/>
          </a:p>
        </p:txBody>
      </p:sp>
      <p:pic>
        <p:nvPicPr>
          <p:cNvPr id="10" name="Picture 9" descr="ECMWF_Master_Logo_RGB_nostrap.png"/>
          <p:cNvPicPr>
            <a:picLocks noChangeAspect="1"/>
          </p:cNvPicPr>
          <p:nvPr userDrawn="1"/>
        </p:nvPicPr>
        <p:blipFill>
          <a:blip r:embed="rId2"/>
          <a:stretch>
            <a:fillRect/>
          </a:stretch>
        </p:blipFill>
        <p:spPr>
          <a:xfrm>
            <a:off x="2160000" y="5984875"/>
            <a:ext cx="2135591" cy="36695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000" y="360000"/>
            <a:ext cx="7869600" cy="369332"/>
          </a:xfrm>
          <a:prstGeom prst="rect">
            <a:avLst/>
          </a:prstGeom>
        </p:spPr>
        <p:txBody>
          <a:bodyPr lIns="0" tIns="0" rIns="0" bIns="0"/>
          <a:lstStyle>
            <a:lvl1pPr>
              <a:defRPr>
                <a:solidFill>
                  <a:srgbClr val="064E83"/>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2159999" y="936000"/>
            <a:ext cx="7869601"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sp>
        <p:nvSpPr>
          <p:cNvPr id="16" name="Footer Placeholder 11"/>
          <p:cNvSpPr>
            <a:spLocks noGrp="1"/>
          </p:cNvSpPr>
          <p:nvPr>
            <p:ph type="ftr" sz="quarter" idx="3"/>
          </p:nvPr>
        </p:nvSpPr>
        <p:spPr>
          <a:xfrm>
            <a:off x="3502372"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a:t>European Centre for Medium-Range Weather Forecasts</a:t>
            </a:r>
          </a:p>
        </p:txBody>
      </p:sp>
      <p:pic>
        <p:nvPicPr>
          <p:cNvPr id="8" name="Picture 7" descr="ECMWF_Master_Logo_RGB_nostrap.png"/>
          <p:cNvPicPr>
            <a:picLocks noChangeAspect="1"/>
          </p:cNvPicPr>
          <p:nvPr userDrawn="1"/>
        </p:nvPicPr>
        <p:blipFill>
          <a:blip r:embed="rId2"/>
          <a:stretch>
            <a:fillRect/>
          </a:stretch>
        </p:blipFill>
        <p:spPr>
          <a:xfrm>
            <a:off x="2160001" y="6293597"/>
            <a:ext cx="1342372" cy="23065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000" y="360000"/>
            <a:ext cx="5709600" cy="369332"/>
          </a:xfrm>
          <a:prstGeom prst="rect">
            <a:avLst/>
          </a:prstGeom>
        </p:spPr>
        <p:txBody>
          <a:bodyPr lIns="0" tIns="0" rIns="0" bIns="0"/>
          <a:lstStyle>
            <a:lvl1pPr>
              <a:defRPr>
                <a:solidFill>
                  <a:srgbClr val="064E83"/>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3240000" y="936000"/>
            <a:ext cx="570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05F19C50-BC3B-5841-9AFF-3A0443B66067}" type="slidenum">
              <a:rPr lang="en-US" smtClean="0"/>
              <a:pPr/>
              <a:t>‹#›</a:t>
            </a:fld>
            <a:endParaRPr lang="en-US" dirty="0"/>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4582373"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a:t>European Centre for Medium-Range Weather Forecasts</a:t>
            </a:r>
          </a:p>
        </p:txBody>
      </p:sp>
      <p:pic>
        <p:nvPicPr>
          <p:cNvPr id="8" name="Picture 7" descr="ECMWF_Master_Logo_RGB_nostrap.png"/>
          <p:cNvPicPr>
            <a:picLocks noChangeAspect="1"/>
          </p:cNvPicPr>
          <p:nvPr userDrawn="1"/>
        </p:nvPicPr>
        <p:blipFill>
          <a:blip r:embed="rId2"/>
          <a:stretch>
            <a:fillRect/>
          </a:stretch>
        </p:blipFill>
        <p:spPr>
          <a:xfrm>
            <a:off x="3240001" y="6293597"/>
            <a:ext cx="1342372" cy="23065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1080000" y="360000"/>
            <a:ext cx="10029600" cy="369332"/>
          </a:xfrm>
          <a:prstGeom prst="rect">
            <a:avLst/>
          </a:prstGeom>
        </p:spPr>
        <p:txBody>
          <a:bodyPr lIns="0" tIns="0" rIns="0" bIns="0"/>
          <a:lstStyle>
            <a:lvl1pPr>
              <a:defRPr>
                <a:solidFill>
                  <a:srgbClr val="064E83"/>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1080000" y="936000"/>
            <a:ext cx="1002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2422372"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a:t>European Centre for Medium-Range Weather Forecasts</a:t>
            </a:r>
          </a:p>
        </p:txBody>
      </p:sp>
      <p:pic>
        <p:nvPicPr>
          <p:cNvPr id="8" name="Picture 7" descr="ECMWF_Master_Logo_RGB_nostrap.png"/>
          <p:cNvPicPr>
            <a:picLocks noChangeAspect="1"/>
          </p:cNvPicPr>
          <p:nvPr userDrawn="1"/>
        </p:nvPicPr>
        <p:blipFill>
          <a:blip r:embed="rId2"/>
          <a:stretch>
            <a:fillRect/>
          </a:stretch>
        </p:blipFill>
        <p:spPr>
          <a:xfrm>
            <a:off x="1080000" y="6308254"/>
            <a:ext cx="1342372" cy="23065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8113" y="298450"/>
            <a:ext cx="10794304" cy="706438"/>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609442" y="1219200"/>
            <a:ext cx="5294521" cy="49149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07110" y="1219200"/>
            <a:ext cx="5294521" cy="49149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084488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7"/>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 id="2147483653" r:id="rId5"/>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4.wmf"/><Relationship Id="rId5" Type="http://schemas.openxmlformats.org/officeDocument/2006/relationships/oleObject" Target="../embeddings/oleObject1.bin"/><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2.wmf"/><Relationship Id="rId5" Type="http://schemas.openxmlformats.org/officeDocument/2006/relationships/oleObject" Target="../embeddings/oleObject2.bin"/><Relationship Id="rId4" Type="http://schemas.openxmlformats.org/officeDocument/2006/relationships/image" Target="../media/image33.gif"/></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4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43.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42.wmf"/><Relationship Id="rId4" Type="http://schemas.openxmlformats.org/officeDocument/2006/relationships/oleObject" Target="../embeddings/oleObject3.bin"/></Relationships>
</file>

<file path=ppt/slides/_rels/slide48.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7.emf"/><Relationship Id="rId5" Type="http://schemas.openxmlformats.org/officeDocument/2006/relationships/image" Target="../media/image46.emf"/><Relationship Id="rId4" Type="http://schemas.openxmlformats.org/officeDocument/2006/relationships/image" Target="../media/image45.emf"/></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5.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5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56.png"/><Relationship Id="rId4" Type="http://schemas.openxmlformats.org/officeDocument/2006/relationships/image" Target="../media/image55.png"/></Relationships>
</file>

<file path=ppt/slides/_rels/slide5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8" Type="http://schemas.openxmlformats.org/officeDocument/2006/relationships/image" Target="../media/image69.wmf"/><Relationship Id="rId3" Type="http://schemas.openxmlformats.org/officeDocument/2006/relationships/notesSlide" Target="../notesSlides/notesSlide28.xml"/><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68.wmf"/><Relationship Id="rId5" Type="http://schemas.openxmlformats.org/officeDocument/2006/relationships/oleObject" Target="../embeddings/oleObject5.bin"/><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p:txBody>
          <a:bodyPr/>
          <a:lstStyle/>
          <a:p>
            <a:r>
              <a:rPr lang="en-US" dirty="0"/>
              <a:t>Wind information from satellites:</a:t>
            </a:r>
          </a:p>
        </p:txBody>
      </p:sp>
      <p:sp>
        <p:nvSpPr>
          <p:cNvPr id="11" name="Text Placeholder 10"/>
          <p:cNvSpPr>
            <a:spLocks noGrp="1"/>
          </p:cNvSpPr>
          <p:nvPr>
            <p:ph type="body" sz="quarter" idx="11"/>
          </p:nvPr>
        </p:nvSpPr>
        <p:spPr>
          <a:xfrm>
            <a:off x="2160000" y="1980000"/>
            <a:ext cx="7869600" cy="769441"/>
          </a:xfrm>
        </p:spPr>
        <p:txBody>
          <a:bodyPr/>
          <a:lstStyle/>
          <a:p>
            <a:r>
              <a:rPr lang="en-US" dirty="0"/>
              <a:t>Atmospheric Motion Vectors</a:t>
            </a:r>
          </a:p>
          <a:p>
            <a:r>
              <a:rPr lang="en-US" dirty="0"/>
              <a:t>Passive tracing with GEO radiances</a:t>
            </a:r>
          </a:p>
        </p:txBody>
      </p:sp>
      <p:sp>
        <p:nvSpPr>
          <p:cNvPr id="12" name="Text Placeholder 11"/>
          <p:cNvSpPr>
            <a:spLocks noGrp="1"/>
          </p:cNvSpPr>
          <p:nvPr>
            <p:ph type="body" sz="quarter" idx="12"/>
          </p:nvPr>
        </p:nvSpPr>
        <p:spPr>
          <a:xfrm>
            <a:off x="2160000" y="3303116"/>
            <a:ext cx="7869600" cy="307777"/>
          </a:xfrm>
        </p:spPr>
        <p:txBody>
          <a:bodyPr/>
          <a:lstStyle/>
          <a:p>
            <a:r>
              <a:rPr lang="en-US" dirty="0"/>
              <a:t>Katie Lean</a:t>
            </a:r>
          </a:p>
        </p:txBody>
      </p:sp>
      <p:sp>
        <p:nvSpPr>
          <p:cNvPr id="13" name="Text Placeholder 12"/>
          <p:cNvSpPr>
            <a:spLocks noGrp="1"/>
          </p:cNvSpPr>
          <p:nvPr>
            <p:ph type="body" sz="quarter" idx="13"/>
          </p:nvPr>
        </p:nvSpPr>
        <p:spPr>
          <a:xfrm>
            <a:off x="2160000" y="3724339"/>
            <a:ext cx="7869600" cy="239040"/>
          </a:xfrm>
        </p:spPr>
        <p:txBody>
          <a:bodyPr/>
          <a:lstStyle/>
          <a:p>
            <a:r>
              <a:rPr lang="en-US" dirty="0"/>
              <a:t>Thanks to Kirsti Salonen, Cristina Lupu, Mike Rennie and Niels Bormann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Part 1: Tracking</a:t>
            </a:r>
          </a:p>
        </p:txBody>
      </p:sp>
      <p:sp>
        <p:nvSpPr>
          <p:cNvPr id="3" name="Content Placeholder 2"/>
          <p:cNvSpPr>
            <a:spLocks noGrp="1"/>
          </p:cNvSpPr>
          <p:nvPr>
            <p:ph sz="quarter" idx="14"/>
          </p:nvPr>
        </p:nvSpPr>
        <p:spPr>
          <a:xfrm>
            <a:off x="1850834" y="1509311"/>
            <a:ext cx="5664754" cy="4263399"/>
          </a:xfrm>
        </p:spPr>
        <p:txBody>
          <a:bodyPr/>
          <a:lstStyle/>
          <a:p>
            <a:pPr marL="162900" indent="-342900">
              <a:buFont typeface="+mj-lt"/>
              <a:buAutoNum type="arabicPeriod"/>
            </a:pPr>
            <a:r>
              <a:rPr lang="en-US" dirty="0"/>
              <a:t>Correct raw data</a:t>
            </a:r>
          </a:p>
          <a:p>
            <a:pPr marL="162900" indent="-342900">
              <a:buFont typeface="+mj-lt"/>
              <a:buAutoNum type="arabicPeriod"/>
            </a:pPr>
            <a:r>
              <a:rPr lang="en-US" dirty="0"/>
              <a:t>Locate suitable tracer (target box) </a:t>
            </a:r>
          </a:p>
          <a:p>
            <a:pPr marL="450000" lvl="1" indent="0">
              <a:buNone/>
            </a:pPr>
            <a:r>
              <a:rPr lang="en-US" dirty="0"/>
              <a:t>(Typical area 24x24 pixels)</a:t>
            </a:r>
          </a:p>
          <a:p>
            <a:pPr marL="358775" indent="-358775">
              <a:buFont typeface="+mj-lt"/>
              <a:buAutoNum type="arabicPeriod"/>
            </a:pPr>
            <a:r>
              <a:rPr lang="en-US" dirty="0"/>
              <a:t>Locate same feature in later/earlier image using advanced pattern matching methods</a:t>
            </a:r>
          </a:p>
          <a:p>
            <a:pPr marL="358775" indent="-358775">
              <a:buFont typeface="+mj-lt"/>
              <a:buAutoNum type="arabicPeriod"/>
            </a:pPr>
            <a:r>
              <a:rPr lang="en-US" dirty="0"/>
              <a:t>Calculate displacement vector</a:t>
            </a:r>
          </a:p>
          <a:p>
            <a:pPr marL="452438" lvl="1" indent="0">
              <a:buNone/>
            </a:pPr>
            <a:r>
              <a:rPr lang="en-US" dirty="0"/>
              <a:t>(Some new algorithms use nested tracking – track multiple targets and take average)</a:t>
            </a:r>
          </a:p>
          <a:p>
            <a:pPr marL="162900" indent="-3429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10</a:t>
            </a:fld>
            <a:endParaRPr lang="en-US" dirty="0"/>
          </a:p>
        </p:txBody>
      </p:sp>
      <p:pic>
        <p:nvPicPr>
          <p:cNvPr id="5" name="Picture 4"/>
          <p:cNvPicPr>
            <a:picLocks noChangeAspect="1"/>
          </p:cNvPicPr>
          <p:nvPr/>
        </p:nvPicPr>
        <p:blipFill rotWithShape="1">
          <a:blip r:embed="rId2"/>
          <a:srcRect t="14905" r="53940"/>
          <a:stretch/>
        </p:blipFill>
        <p:spPr>
          <a:xfrm>
            <a:off x="7947229" y="573728"/>
            <a:ext cx="1802699" cy="2506513"/>
          </a:xfrm>
          <a:prstGeom prst="rect">
            <a:avLst/>
          </a:prstGeom>
        </p:spPr>
      </p:pic>
      <p:pic>
        <p:nvPicPr>
          <p:cNvPr id="6" name="Picture 5"/>
          <p:cNvPicPr>
            <a:picLocks noChangeAspect="1"/>
          </p:cNvPicPr>
          <p:nvPr/>
        </p:nvPicPr>
        <p:blipFill rotWithShape="1">
          <a:blip r:embed="rId2"/>
          <a:srcRect l="44308"/>
          <a:stretch/>
        </p:blipFill>
        <p:spPr>
          <a:xfrm>
            <a:off x="7755830" y="3080241"/>
            <a:ext cx="2126245" cy="2873305"/>
          </a:xfrm>
          <a:prstGeom prst="rect">
            <a:avLst/>
          </a:prstGeom>
        </p:spPr>
      </p:pic>
      <p:sp>
        <p:nvSpPr>
          <p:cNvPr id="7" name="TextBox 6"/>
          <p:cNvSpPr txBox="1"/>
          <p:nvPr/>
        </p:nvSpPr>
        <p:spPr>
          <a:xfrm>
            <a:off x="1991329" y="4740936"/>
            <a:ext cx="5383763" cy="369332"/>
          </a:xfrm>
          <a:prstGeom prst="rect">
            <a:avLst/>
          </a:prstGeom>
          <a:noFill/>
        </p:spPr>
        <p:txBody>
          <a:bodyPr wrap="square" rtlCol="0">
            <a:spAutoFit/>
          </a:bodyPr>
          <a:lstStyle/>
          <a:p>
            <a:r>
              <a:rPr lang="en-GB" dirty="0">
                <a:solidFill>
                  <a:srgbClr val="FF0000"/>
                </a:solidFill>
              </a:rPr>
              <a:t>Assumption: tracked feature travels with local wind</a:t>
            </a:r>
          </a:p>
        </p:txBody>
      </p:sp>
    </p:spTree>
    <p:extLst>
      <p:ext uri="{BB962C8B-B14F-4D97-AF65-F5344CB8AC3E}">
        <p14:creationId xmlns:p14="http://schemas.microsoft.com/office/powerpoint/2010/main" val="3615667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Tracking errors </a:t>
            </a:r>
          </a:p>
        </p:txBody>
      </p:sp>
      <p:sp>
        <p:nvSpPr>
          <p:cNvPr id="3" name="Content Placeholder 2"/>
          <p:cNvSpPr>
            <a:spLocks noGrp="1"/>
          </p:cNvSpPr>
          <p:nvPr>
            <p:ph sz="quarter" idx="14"/>
          </p:nvPr>
        </p:nvSpPr>
        <p:spPr>
          <a:xfrm>
            <a:off x="1024632" y="1122321"/>
            <a:ext cx="5199898" cy="3944113"/>
          </a:xfrm>
        </p:spPr>
        <p:txBody>
          <a:bodyPr/>
          <a:lstStyle/>
          <a:p>
            <a:pPr marL="357188" indent="-357188"/>
            <a:r>
              <a:rPr lang="en-US" dirty="0"/>
              <a:t>Target box doesn’t have features with uniform speed/direction</a:t>
            </a:r>
          </a:p>
          <a:p>
            <a:pPr marL="357188" indent="-357188"/>
            <a:endParaRPr lang="en-US" dirty="0"/>
          </a:p>
          <a:p>
            <a:pPr marL="357188" indent="-357188"/>
            <a:r>
              <a:rPr lang="en-US" dirty="0">
                <a:solidFill>
                  <a:srgbClr val="0000FF"/>
                </a:solidFill>
              </a:rPr>
              <a:t>Cross correlation locates incorrect tracer</a:t>
            </a:r>
          </a:p>
          <a:p>
            <a:pPr marL="357188" indent="-357188"/>
            <a:endParaRPr lang="en-US" dirty="0">
              <a:solidFill>
                <a:srgbClr val="0000FF"/>
              </a:solidFill>
            </a:endParaRPr>
          </a:p>
          <a:p>
            <a:pPr marL="357188" indent="-357188"/>
            <a:r>
              <a:rPr lang="en-US" dirty="0"/>
              <a:t>Shape/orientation of tracked feature</a:t>
            </a:r>
          </a:p>
          <a:p>
            <a:pPr marL="357188" indent="-357188"/>
            <a:endParaRPr lang="en-US" dirty="0"/>
          </a:p>
          <a:p>
            <a:pPr marL="357188" indent="-357188"/>
            <a:r>
              <a:rPr lang="en-US" dirty="0">
                <a:solidFill>
                  <a:srgbClr val="0000FF"/>
                </a:solidFill>
              </a:rPr>
              <a:t>Short time interval causes difficulty for slow wind speeds…</a:t>
            </a:r>
          </a:p>
          <a:p>
            <a:pPr marL="357188" indent="-357188"/>
            <a:endParaRPr lang="en-US" dirty="0">
              <a:solidFill>
                <a:srgbClr val="0000FF"/>
              </a:solidFill>
            </a:endParaRPr>
          </a:p>
          <a:p>
            <a:pPr marL="357188" indent="-357188"/>
            <a:r>
              <a:rPr lang="en-US" dirty="0"/>
              <a:t>…But for a long time interval, more evolution of feature possible</a:t>
            </a:r>
          </a:p>
        </p:txBody>
      </p:sp>
      <p:sp>
        <p:nvSpPr>
          <p:cNvPr id="4" name="Slide Number Placeholder 3"/>
          <p:cNvSpPr>
            <a:spLocks noGrp="1"/>
          </p:cNvSpPr>
          <p:nvPr>
            <p:ph type="sldNum" sz="quarter" idx="10"/>
          </p:nvPr>
        </p:nvSpPr>
        <p:spPr/>
        <p:txBody>
          <a:bodyPr/>
          <a:lstStyle/>
          <a:p>
            <a:fld id="{6B3B0B0F-E794-1244-9699-107C60B9C23A}" type="slidenum">
              <a:rPr lang="en-US" smtClean="0"/>
              <a:pPr/>
              <a:t>11</a:t>
            </a:fld>
            <a:endParaRPr lang="en-US" dirty="0"/>
          </a:p>
        </p:txBody>
      </p:sp>
      <p:pic>
        <p:nvPicPr>
          <p:cNvPr id="5" name="Content Placeholder 2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6912950" y="1713783"/>
            <a:ext cx="3910313" cy="3352651"/>
          </a:xfrm>
          <a:prstGeom prst="rect">
            <a:avLst/>
          </a:prstGeom>
        </p:spPr>
      </p:pic>
      <p:sp>
        <p:nvSpPr>
          <p:cNvPr id="6" name="TextBox 5"/>
          <p:cNvSpPr txBox="1"/>
          <p:nvPr/>
        </p:nvSpPr>
        <p:spPr>
          <a:xfrm>
            <a:off x="8318478" y="2362834"/>
            <a:ext cx="1017037" cy="369332"/>
          </a:xfrm>
          <a:prstGeom prst="rect">
            <a:avLst/>
          </a:prstGeom>
          <a:solidFill>
            <a:schemeClr val="bg1"/>
          </a:solidFill>
          <a:ln>
            <a:solidFill>
              <a:srgbClr val="FF0000"/>
            </a:solidFill>
          </a:ln>
        </p:spPr>
        <p:txBody>
          <a:bodyPr wrap="square" rtlCol="0">
            <a:spAutoFit/>
          </a:bodyPr>
          <a:lstStyle/>
          <a:p>
            <a:pPr algn="ctr"/>
            <a:r>
              <a:rPr lang="en-GB" dirty="0"/>
              <a:t>Harder</a:t>
            </a:r>
          </a:p>
        </p:txBody>
      </p:sp>
      <p:sp>
        <p:nvSpPr>
          <p:cNvPr id="8" name="TextBox 7"/>
          <p:cNvSpPr txBox="1"/>
          <p:nvPr/>
        </p:nvSpPr>
        <p:spPr>
          <a:xfrm>
            <a:off x="8318477" y="4194744"/>
            <a:ext cx="1017037" cy="369332"/>
          </a:xfrm>
          <a:prstGeom prst="rect">
            <a:avLst/>
          </a:prstGeom>
          <a:solidFill>
            <a:schemeClr val="bg1"/>
          </a:solidFill>
          <a:ln>
            <a:solidFill>
              <a:srgbClr val="FF0000"/>
            </a:solidFill>
          </a:ln>
        </p:spPr>
        <p:txBody>
          <a:bodyPr wrap="square" rtlCol="0">
            <a:spAutoFit/>
          </a:bodyPr>
          <a:lstStyle/>
          <a:p>
            <a:pPr algn="ctr"/>
            <a:r>
              <a:rPr lang="en-GB" dirty="0"/>
              <a:t>Easier</a:t>
            </a:r>
          </a:p>
        </p:txBody>
      </p:sp>
    </p:spTree>
    <p:extLst>
      <p:ext uri="{BB962C8B-B14F-4D97-AF65-F5344CB8AC3E}">
        <p14:creationId xmlns:p14="http://schemas.microsoft.com/office/powerpoint/2010/main" val="1223107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Part 2: Height assignment</a:t>
            </a:r>
          </a:p>
        </p:txBody>
      </p:sp>
      <p:sp>
        <p:nvSpPr>
          <p:cNvPr id="3" name="Content Placeholder 2"/>
          <p:cNvSpPr>
            <a:spLocks noGrp="1"/>
          </p:cNvSpPr>
          <p:nvPr>
            <p:ph sz="quarter" idx="14"/>
          </p:nvPr>
        </p:nvSpPr>
        <p:spPr>
          <a:xfrm>
            <a:off x="6199840" y="1699579"/>
            <a:ext cx="5266207" cy="3944113"/>
          </a:xfrm>
        </p:spPr>
        <p:txBody>
          <a:bodyPr/>
          <a:lstStyle/>
          <a:p>
            <a:pPr marL="179388" indent="-179388"/>
            <a:r>
              <a:rPr lang="en-US" dirty="0"/>
              <a:t>Assign representative height to </a:t>
            </a:r>
            <a:r>
              <a:rPr lang="en-US" dirty="0">
                <a:solidFill>
                  <a:srgbClr val="FF0000"/>
                </a:solidFill>
              </a:rPr>
              <a:t>single level</a:t>
            </a:r>
            <a:r>
              <a:rPr lang="en-US" dirty="0"/>
              <a:t> wind observation</a:t>
            </a:r>
          </a:p>
          <a:p>
            <a:pPr lvl="1"/>
            <a:r>
              <a:rPr lang="en-US" dirty="0"/>
              <a:t>High/mid level: </a:t>
            </a:r>
            <a:r>
              <a:rPr lang="en-US" dirty="0">
                <a:solidFill>
                  <a:srgbClr val="0000FF"/>
                </a:solidFill>
              </a:rPr>
              <a:t>cloud top</a:t>
            </a:r>
          </a:p>
          <a:p>
            <a:pPr lvl="1"/>
            <a:r>
              <a:rPr lang="en-US" dirty="0"/>
              <a:t>Low level:</a:t>
            </a:r>
            <a:r>
              <a:rPr lang="en-US" dirty="0">
                <a:solidFill>
                  <a:srgbClr val="0000FF"/>
                </a:solidFill>
              </a:rPr>
              <a:t> cloud base or top</a:t>
            </a:r>
          </a:p>
          <a:p>
            <a:r>
              <a:rPr lang="en-US" dirty="0"/>
              <a:t>BUT…</a:t>
            </a:r>
          </a:p>
          <a:p>
            <a:pPr marL="360000" lvl="1" indent="0">
              <a:buNone/>
            </a:pPr>
            <a:r>
              <a:rPr lang="en-US" dirty="0"/>
              <a:t>Clouds have vertical extent </a:t>
            </a:r>
          </a:p>
          <a:p>
            <a:pPr marL="360000" lvl="1" indent="0">
              <a:buNone/>
            </a:pPr>
            <a:r>
              <a:rPr lang="en-US" dirty="0"/>
              <a:t>-&gt; treat as </a:t>
            </a:r>
            <a:r>
              <a:rPr lang="en-US" dirty="0">
                <a:solidFill>
                  <a:srgbClr val="FF0000"/>
                </a:solidFill>
              </a:rPr>
              <a:t>layer average</a:t>
            </a:r>
            <a:r>
              <a:rPr lang="en-US" dirty="0"/>
              <a:t>?</a:t>
            </a:r>
          </a:p>
          <a:p>
            <a:pPr marL="360000" lvl="1" indent="0">
              <a:buNone/>
            </a:pPr>
            <a:r>
              <a:rPr lang="en-US" dirty="0"/>
              <a:t>-&gt; apply bias correction to height?</a:t>
            </a:r>
          </a:p>
        </p:txBody>
      </p:sp>
      <p:sp>
        <p:nvSpPr>
          <p:cNvPr id="4" name="Slide Number Placeholder 3"/>
          <p:cNvSpPr>
            <a:spLocks noGrp="1"/>
          </p:cNvSpPr>
          <p:nvPr>
            <p:ph type="sldNum" sz="quarter" idx="10"/>
          </p:nvPr>
        </p:nvSpPr>
        <p:spPr/>
        <p:txBody>
          <a:bodyPr/>
          <a:lstStyle/>
          <a:p>
            <a:fld id="{6B3B0B0F-E794-1244-9699-107C60B9C23A}" type="slidenum">
              <a:rPr lang="en-US" smtClean="0"/>
              <a:pPr/>
              <a:t>12</a:t>
            </a:fld>
            <a:endParaRPr lang="en-US" dirty="0"/>
          </a:p>
        </p:txBody>
      </p:sp>
      <p:cxnSp>
        <p:nvCxnSpPr>
          <p:cNvPr id="6" name="Straight Connector 19"/>
          <p:cNvCxnSpPr>
            <a:cxnSpLocks noChangeShapeType="1"/>
          </p:cNvCxnSpPr>
          <p:nvPr/>
        </p:nvCxnSpPr>
        <p:spPr bwMode="auto">
          <a:xfrm flipH="1">
            <a:off x="2078691" y="1396336"/>
            <a:ext cx="2239963" cy="0"/>
          </a:xfrm>
          <a:prstGeom prst="line">
            <a:avLst/>
          </a:prstGeom>
          <a:noFill/>
          <a:ln w="25400" algn="ctr">
            <a:solidFill>
              <a:schemeClr val="tx1"/>
            </a:solidFill>
            <a:prstDash val="dash"/>
            <a:round/>
            <a:headEnd/>
            <a:tailEnd/>
          </a:ln>
          <a:extLst>
            <a:ext uri="{909E8E84-426E-40DD-AFC4-6F175D3DCCD1}">
              <a14:hiddenFill xmlns:a14="http://schemas.microsoft.com/office/drawing/2010/main">
                <a:noFill/>
              </a14:hiddenFill>
            </a:ext>
          </a:extLst>
        </p:spPr>
      </p:cxnSp>
      <p:cxnSp>
        <p:nvCxnSpPr>
          <p:cNvPr id="7" name="Straight Connector 26"/>
          <p:cNvCxnSpPr>
            <a:cxnSpLocks noChangeShapeType="1"/>
          </p:cNvCxnSpPr>
          <p:nvPr/>
        </p:nvCxnSpPr>
        <p:spPr bwMode="auto">
          <a:xfrm flipH="1">
            <a:off x="2078691" y="4636423"/>
            <a:ext cx="2392363" cy="0"/>
          </a:xfrm>
          <a:prstGeom prst="line">
            <a:avLst/>
          </a:prstGeom>
          <a:noFill/>
          <a:ln w="25400" algn="ctr">
            <a:solidFill>
              <a:schemeClr val="tx1"/>
            </a:solidFill>
            <a:prstDash val="dash"/>
            <a:round/>
            <a:headEnd/>
            <a:tailEnd/>
          </a:ln>
          <a:extLst>
            <a:ext uri="{909E8E84-426E-40DD-AFC4-6F175D3DCCD1}">
              <a14:hiddenFill xmlns:a14="http://schemas.microsoft.com/office/drawing/2010/main">
                <a:noFill/>
              </a14:hiddenFill>
            </a:ext>
          </a:extLst>
        </p:spPr>
      </p:cxnSp>
      <p:sp>
        <p:nvSpPr>
          <p:cNvPr id="9" name="Cloud 8"/>
          <p:cNvSpPr/>
          <p:nvPr/>
        </p:nvSpPr>
        <p:spPr bwMode="auto">
          <a:xfrm>
            <a:off x="2158065" y="1396337"/>
            <a:ext cx="2736850" cy="503237"/>
          </a:xfrm>
          <a:prstGeom prst="cloud">
            <a:avLst/>
          </a:prstGeom>
          <a:solidFill>
            <a:srgbClr val="00B8FF"/>
          </a:solidFill>
          <a:ln w="9525" cap="flat" cmpd="sng" algn="ctr">
            <a:solidFill>
              <a:schemeClr val="tx1"/>
            </a:solidFill>
            <a:prstDash val="solid"/>
            <a:round/>
            <a:headEnd type="none" w="med" len="med"/>
            <a:tailEnd type="none" w="med" len="med"/>
          </a:ln>
          <a:effectLst/>
        </p:spPr>
        <p:txBody>
          <a:bodyPr/>
          <a:lstStyle/>
          <a:p>
            <a:pPr>
              <a:lnSpc>
                <a:spcPct val="151000"/>
              </a:lnSpc>
              <a:buClr>
                <a:srgbClr val="000000"/>
              </a:buClr>
              <a:buSzPct val="100000"/>
              <a:buFont typeface="Arial" charset="0"/>
              <a:buNone/>
              <a:defRPr/>
            </a:pPr>
            <a:endParaRPr lang="en-GB">
              <a:latin typeface="Arial" charset="0"/>
            </a:endParaRPr>
          </a:p>
        </p:txBody>
      </p:sp>
      <p:sp>
        <p:nvSpPr>
          <p:cNvPr id="10" name="Cloud 9"/>
          <p:cNvSpPr/>
          <p:nvPr/>
        </p:nvSpPr>
        <p:spPr bwMode="auto">
          <a:xfrm>
            <a:off x="3383616" y="3483899"/>
            <a:ext cx="2087563" cy="1152525"/>
          </a:xfrm>
          <a:prstGeom prst="cloud">
            <a:avLst/>
          </a:prstGeom>
          <a:solidFill>
            <a:srgbClr val="00B8FF"/>
          </a:solidFill>
          <a:ln w="9525" cap="flat" cmpd="sng" algn="ctr">
            <a:solidFill>
              <a:schemeClr val="tx1"/>
            </a:solidFill>
            <a:prstDash val="solid"/>
            <a:round/>
            <a:headEnd type="none" w="med" len="med"/>
            <a:tailEnd type="none" w="med" len="med"/>
          </a:ln>
          <a:effectLst/>
        </p:spPr>
        <p:txBody>
          <a:bodyPr/>
          <a:lstStyle/>
          <a:p>
            <a:pPr>
              <a:lnSpc>
                <a:spcPct val="151000"/>
              </a:lnSpc>
              <a:buClr>
                <a:srgbClr val="000000"/>
              </a:buClr>
              <a:buSzPct val="100000"/>
              <a:buFont typeface="Arial" charset="0"/>
              <a:buNone/>
              <a:defRPr/>
            </a:pPr>
            <a:endParaRPr lang="en-GB">
              <a:latin typeface="Arial" charset="0"/>
            </a:endParaRPr>
          </a:p>
        </p:txBody>
      </p:sp>
      <p:sp>
        <p:nvSpPr>
          <p:cNvPr id="11" name="Rectangle 6"/>
          <p:cNvSpPr>
            <a:spLocks noChangeArrowheads="1"/>
          </p:cNvSpPr>
          <p:nvPr/>
        </p:nvSpPr>
        <p:spPr bwMode="auto">
          <a:xfrm>
            <a:off x="1942165" y="6147724"/>
            <a:ext cx="6192838" cy="103188"/>
          </a:xfrm>
          <a:prstGeom prst="rect">
            <a:avLst/>
          </a:prstGeom>
          <a:solidFill>
            <a:srgbClr val="996600"/>
          </a:solidFill>
          <a:ln w="9525" algn="ctr">
            <a:solidFill>
              <a:schemeClr val="tx1"/>
            </a:solidFill>
            <a:round/>
            <a:headEnd/>
            <a:tailEnd/>
          </a:ln>
        </p:spPr>
        <p:txBody>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endParaRPr lang="en-US" altLang="en-US" sz="1800" b="0">
              <a:solidFill>
                <a:schemeClr val="bg1"/>
              </a:solidFill>
            </a:endParaRPr>
          </a:p>
        </p:txBody>
      </p:sp>
      <p:sp>
        <p:nvSpPr>
          <p:cNvPr id="12" name="Right Arrow 16"/>
          <p:cNvSpPr>
            <a:spLocks noChangeArrowheads="1"/>
          </p:cNvSpPr>
          <p:nvPr/>
        </p:nvSpPr>
        <p:spPr bwMode="auto">
          <a:xfrm>
            <a:off x="4463115" y="4563399"/>
            <a:ext cx="863600" cy="288925"/>
          </a:xfrm>
          <a:prstGeom prst="rightArrow">
            <a:avLst>
              <a:gd name="adj1" fmla="val 50000"/>
              <a:gd name="adj2" fmla="val 49817"/>
            </a:avLst>
          </a:prstGeom>
          <a:solidFill>
            <a:schemeClr val="bg2"/>
          </a:solidFill>
          <a:ln w="9525" algn="ctr">
            <a:solidFill>
              <a:schemeClr val="tx1"/>
            </a:solidFill>
            <a:round/>
            <a:headEnd/>
            <a:tailEnd/>
          </a:ln>
        </p:spPr>
        <p:txBody>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endParaRPr lang="en-US" altLang="en-US" sz="1800" b="0">
              <a:solidFill>
                <a:schemeClr val="bg1"/>
              </a:solidFill>
            </a:endParaRPr>
          </a:p>
        </p:txBody>
      </p:sp>
      <p:sp>
        <p:nvSpPr>
          <p:cNvPr id="13" name="TextBox 11"/>
          <p:cNvSpPr txBox="1">
            <a:spLocks noChangeArrowheads="1"/>
          </p:cNvSpPr>
          <p:nvPr/>
        </p:nvSpPr>
        <p:spPr bwMode="auto">
          <a:xfrm>
            <a:off x="4463115" y="891511"/>
            <a:ext cx="431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2000">
                <a:solidFill>
                  <a:schemeClr val="tx1"/>
                </a:solidFill>
              </a:rPr>
              <a:t>V</a:t>
            </a:r>
          </a:p>
        </p:txBody>
      </p:sp>
      <p:sp>
        <p:nvSpPr>
          <p:cNvPr id="14" name="TextBox 18"/>
          <p:cNvSpPr txBox="1">
            <a:spLocks noChangeArrowheads="1"/>
          </p:cNvSpPr>
          <p:nvPr/>
        </p:nvSpPr>
        <p:spPr bwMode="auto">
          <a:xfrm>
            <a:off x="4607578" y="4739611"/>
            <a:ext cx="431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2000">
                <a:solidFill>
                  <a:schemeClr val="tx1"/>
                </a:solidFill>
              </a:rPr>
              <a:t>V</a:t>
            </a:r>
          </a:p>
        </p:txBody>
      </p:sp>
      <p:sp>
        <p:nvSpPr>
          <p:cNvPr id="15" name="Freeform 22"/>
          <p:cNvSpPr>
            <a:spLocks/>
          </p:cNvSpPr>
          <p:nvPr/>
        </p:nvSpPr>
        <p:spPr bwMode="auto">
          <a:xfrm>
            <a:off x="2078691" y="747049"/>
            <a:ext cx="1952625" cy="5400675"/>
          </a:xfrm>
          <a:custGeom>
            <a:avLst/>
            <a:gdLst>
              <a:gd name="T0" fmla="*/ 45083 w 1952978"/>
              <a:gd name="T1" fmla="*/ 25711175 h 4436533"/>
              <a:gd name="T2" fmla="*/ 11271 w 1952978"/>
              <a:gd name="T3" fmla="*/ 24717177 h 4436533"/>
              <a:gd name="T4" fmla="*/ 67625 w 1952978"/>
              <a:gd name="T5" fmla="*/ 24319589 h 4436533"/>
              <a:gd name="T6" fmla="*/ 236680 w 1952978"/>
              <a:gd name="T7" fmla="*/ 23988261 h 4436533"/>
              <a:gd name="T8" fmla="*/ 338118 w 1952978"/>
              <a:gd name="T9" fmla="*/ 23723195 h 4436533"/>
              <a:gd name="T10" fmla="*/ 383201 w 1952978"/>
              <a:gd name="T11" fmla="*/ 23126798 h 4436533"/>
              <a:gd name="T12" fmla="*/ 349388 w 1952978"/>
              <a:gd name="T13" fmla="*/ 21867750 h 4436533"/>
              <a:gd name="T14" fmla="*/ 383201 w 1952978"/>
              <a:gd name="T15" fmla="*/ 20409904 h 4436533"/>
              <a:gd name="T16" fmla="*/ 428282 w 1952978"/>
              <a:gd name="T17" fmla="*/ 19747242 h 4436533"/>
              <a:gd name="T18" fmla="*/ 473359 w 1952978"/>
              <a:gd name="T19" fmla="*/ 17891795 h 4436533"/>
              <a:gd name="T20" fmla="*/ 495901 w 1952978"/>
              <a:gd name="T21" fmla="*/ 17295401 h 4436533"/>
              <a:gd name="T22" fmla="*/ 518443 w 1952978"/>
              <a:gd name="T23" fmla="*/ 15241156 h 4436533"/>
              <a:gd name="T24" fmla="*/ 586068 w 1952978"/>
              <a:gd name="T25" fmla="*/ 14976097 h 4436533"/>
              <a:gd name="T26" fmla="*/ 710045 w 1952978"/>
              <a:gd name="T27" fmla="*/ 14445971 h 4436533"/>
              <a:gd name="T28" fmla="*/ 822748 w 1952978"/>
              <a:gd name="T29" fmla="*/ 13783310 h 4436533"/>
              <a:gd name="T30" fmla="*/ 867831 w 1952978"/>
              <a:gd name="T31" fmla="*/ 13120648 h 4436533"/>
              <a:gd name="T32" fmla="*/ 845290 w 1952978"/>
              <a:gd name="T33" fmla="*/ 11994126 h 4436533"/>
              <a:gd name="T34" fmla="*/ 935457 w 1952978"/>
              <a:gd name="T35" fmla="*/ 10536279 h 4436533"/>
              <a:gd name="T36" fmla="*/ 1036888 w 1952978"/>
              <a:gd name="T37" fmla="*/ 10006149 h 4436533"/>
              <a:gd name="T38" fmla="*/ 1104511 w 1952978"/>
              <a:gd name="T39" fmla="*/ 9210957 h 4436533"/>
              <a:gd name="T40" fmla="*/ 1138324 w 1952978"/>
              <a:gd name="T41" fmla="*/ 8813364 h 4436533"/>
              <a:gd name="T42" fmla="*/ 1194678 w 1952978"/>
              <a:gd name="T43" fmla="*/ 7885648 h 4436533"/>
              <a:gd name="T44" fmla="*/ 1251033 w 1952978"/>
              <a:gd name="T45" fmla="*/ 7289253 h 4436533"/>
              <a:gd name="T46" fmla="*/ 1307382 w 1952978"/>
              <a:gd name="T47" fmla="*/ 6361527 h 4436533"/>
              <a:gd name="T48" fmla="*/ 1397545 w 1952978"/>
              <a:gd name="T49" fmla="*/ 5698866 h 4436533"/>
              <a:gd name="T50" fmla="*/ 1510254 w 1952978"/>
              <a:gd name="T51" fmla="*/ 5235005 h 4436533"/>
              <a:gd name="T52" fmla="*/ 1611686 w 1952978"/>
              <a:gd name="T53" fmla="*/ 4969947 h 4436533"/>
              <a:gd name="T54" fmla="*/ 1780746 w 1952978"/>
              <a:gd name="T55" fmla="*/ 4572348 h 4436533"/>
              <a:gd name="T56" fmla="*/ 1915990 w 1952978"/>
              <a:gd name="T57" fmla="*/ 3843421 h 4436533"/>
              <a:gd name="T58" fmla="*/ 1938531 w 1952978"/>
              <a:gd name="T59" fmla="*/ 3247026 h 4436533"/>
              <a:gd name="T60" fmla="*/ 1825829 w 1952978"/>
              <a:gd name="T61" fmla="*/ 2518108 h 4436533"/>
              <a:gd name="T62" fmla="*/ 1713121 w 1952978"/>
              <a:gd name="T63" fmla="*/ 2253040 h 4436533"/>
              <a:gd name="T64" fmla="*/ 1555336 w 1952978"/>
              <a:gd name="T65" fmla="*/ 1855443 h 4436533"/>
              <a:gd name="T66" fmla="*/ 1476441 w 1952978"/>
              <a:gd name="T67" fmla="*/ 1325321 h 4436533"/>
              <a:gd name="T68" fmla="*/ 1251033 w 1952978"/>
              <a:gd name="T69" fmla="*/ 993983 h 4436533"/>
              <a:gd name="T70" fmla="*/ 1070698 w 1952978"/>
              <a:gd name="T71" fmla="*/ 530125 h 4436533"/>
              <a:gd name="T72" fmla="*/ 969269 w 1952978"/>
              <a:gd name="T73" fmla="*/ 331324 h 443653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connsiteX0" fmla="*/ 90311 w 1952978"/>
              <a:gd name="connsiteY0" fmla="*/ 4436533 h 4436533"/>
              <a:gd name="connsiteX1" fmla="*/ 45155 w 1952978"/>
              <a:gd name="connsiteY1" fmla="*/ 4380089 h 4436533"/>
              <a:gd name="connsiteX2" fmla="*/ 0 w 1952978"/>
              <a:gd name="connsiteY2" fmla="*/ 4323644 h 4436533"/>
              <a:gd name="connsiteX3" fmla="*/ 11289 w 1952978"/>
              <a:gd name="connsiteY3" fmla="*/ 4210755 h 4436533"/>
              <a:gd name="connsiteX4" fmla="*/ 22578 w 1952978"/>
              <a:gd name="connsiteY4" fmla="*/ 4165600 h 4436533"/>
              <a:gd name="connsiteX5" fmla="*/ 67733 w 1952978"/>
              <a:gd name="connsiteY5" fmla="*/ 4143022 h 4436533"/>
              <a:gd name="connsiteX6" fmla="*/ 146755 w 1952978"/>
              <a:gd name="connsiteY6" fmla="*/ 4097867 h 4436533"/>
              <a:gd name="connsiteX7" fmla="*/ 237067 w 1952978"/>
              <a:gd name="connsiteY7" fmla="*/ 4086578 h 4436533"/>
              <a:gd name="connsiteX8" fmla="*/ 304800 w 1952978"/>
              <a:gd name="connsiteY8" fmla="*/ 4052711 h 4436533"/>
              <a:gd name="connsiteX9" fmla="*/ 338667 w 1952978"/>
              <a:gd name="connsiteY9" fmla="*/ 4041422 h 4436533"/>
              <a:gd name="connsiteX10" fmla="*/ 361244 w 1952978"/>
              <a:gd name="connsiteY10" fmla="*/ 4007555 h 4436533"/>
              <a:gd name="connsiteX11" fmla="*/ 383822 w 1952978"/>
              <a:gd name="connsiteY11" fmla="*/ 3939822 h 4436533"/>
              <a:gd name="connsiteX12" fmla="*/ 372533 w 1952978"/>
              <a:gd name="connsiteY12" fmla="*/ 3826933 h 4436533"/>
              <a:gd name="connsiteX13" fmla="*/ 349955 w 1952978"/>
              <a:gd name="connsiteY13" fmla="*/ 3725333 h 4436533"/>
              <a:gd name="connsiteX14" fmla="*/ 349955 w 1952978"/>
              <a:gd name="connsiteY14" fmla="*/ 3510844 h 4436533"/>
              <a:gd name="connsiteX15" fmla="*/ 383822 w 1952978"/>
              <a:gd name="connsiteY15" fmla="*/ 3476978 h 4436533"/>
              <a:gd name="connsiteX16" fmla="*/ 406400 w 1952978"/>
              <a:gd name="connsiteY16" fmla="*/ 3443111 h 4436533"/>
              <a:gd name="connsiteX17" fmla="*/ 428978 w 1952978"/>
              <a:gd name="connsiteY17" fmla="*/ 3364089 h 4436533"/>
              <a:gd name="connsiteX18" fmla="*/ 451555 w 1952978"/>
              <a:gd name="connsiteY18" fmla="*/ 3285067 h 4436533"/>
              <a:gd name="connsiteX19" fmla="*/ 474133 w 1952978"/>
              <a:gd name="connsiteY19" fmla="*/ 3048000 h 4436533"/>
              <a:gd name="connsiteX20" fmla="*/ 485422 w 1952978"/>
              <a:gd name="connsiteY20" fmla="*/ 3002844 h 4436533"/>
              <a:gd name="connsiteX21" fmla="*/ 496711 w 1952978"/>
              <a:gd name="connsiteY21" fmla="*/ 2946400 h 4436533"/>
              <a:gd name="connsiteX22" fmla="*/ 508000 w 1952978"/>
              <a:gd name="connsiteY22" fmla="*/ 2630311 h 4436533"/>
              <a:gd name="connsiteX23" fmla="*/ 519289 w 1952978"/>
              <a:gd name="connsiteY23" fmla="*/ 2596444 h 4436533"/>
              <a:gd name="connsiteX24" fmla="*/ 553155 w 1952978"/>
              <a:gd name="connsiteY24" fmla="*/ 2562578 h 4436533"/>
              <a:gd name="connsiteX25" fmla="*/ 587022 w 1952978"/>
              <a:gd name="connsiteY25" fmla="*/ 2551289 h 4436533"/>
              <a:gd name="connsiteX26" fmla="*/ 643467 w 1952978"/>
              <a:gd name="connsiteY26" fmla="*/ 2506133 h 4436533"/>
              <a:gd name="connsiteX27" fmla="*/ 711200 w 1952978"/>
              <a:gd name="connsiteY27" fmla="*/ 2460978 h 4436533"/>
              <a:gd name="connsiteX28" fmla="*/ 767644 w 1952978"/>
              <a:gd name="connsiteY28" fmla="*/ 2393244 h 4436533"/>
              <a:gd name="connsiteX29" fmla="*/ 824089 w 1952978"/>
              <a:gd name="connsiteY29" fmla="*/ 2348089 h 4436533"/>
              <a:gd name="connsiteX30" fmla="*/ 835378 w 1952978"/>
              <a:gd name="connsiteY30" fmla="*/ 2314222 h 4436533"/>
              <a:gd name="connsiteX31" fmla="*/ 869244 w 1952978"/>
              <a:gd name="connsiteY31" fmla="*/ 2235200 h 4436533"/>
              <a:gd name="connsiteX32" fmla="*/ 835378 w 1952978"/>
              <a:gd name="connsiteY32" fmla="*/ 2111022 h 4436533"/>
              <a:gd name="connsiteX33" fmla="*/ 846667 w 1952978"/>
              <a:gd name="connsiteY33" fmla="*/ 2043289 h 4436533"/>
              <a:gd name="connsiteX34" fmla="*/ 905075 w 1952978"/>
              <a:gd name="connsiteY34" fmla="*/ 1989399 h 4436533"/>
              <a:gd name="connsiteX35" fmla="*/ 936978 w 1952978"/>
              <a:gd name="connsiteY35" fmla="*/ 1794933 h 4436533"/>
              <a:gd name="connsiteX36" fmla="*/ 982133 w 1952978"/>
              <a:gd name="connsiteY36" fmla="*/ 1749778 h 4436533"/>
              <a:gd name="connsiteX37" fmla="*/ 1038578 w 1952978"/>
              <a:gd name="connsiteY37" fmla="*/ 1704622 h 4436533"/>
              <a:gd name="connsiteX38" fmla="*/ 1083733 w 1952978"/>
              <a:gd name="connsiteY38" fmla="*/ 1636889 h 4436533"/>
              <a:gd name="connsiteX39" fmla="*/ 1106311 w 1952978"/>
              <a:gd name="connsiteY39" fmla="*/ 1569155 h 4436533"/>
              <a:gd name="connsiteX40" fmla="*/ 1117600 w 1952978"/>
              <a:gd name="connsiteY40" fmla="*/ 1535289 h 4436533"/>
              <a:gd name="connsiteX41" fmla="*/ 1140178 w 1952978"/>
              <a:gd name="connsiteY41" fmla="*/ 1501422 h 4436533"/>
              <a:gd name="connsiteX42" fmla="*/ 1174044 w 1952978"/>
              <a:gd name="connsiteY42" fmla="*/ 1422400 h 4436533"/>
              <a:gd name="connsiteX43" fmla="*/ 1196622 w 1952978"/>
              <a:gd name="connsiteY43" fmla="*/ 1343378 h 4436533"/>
              <a:gd name="connsiteX44" fmla="*/ 1219200 w 1952978"/>
              <a:gd name="connsiteY44" fmla="*/ 1309511 h 4436533"/>
              <a:gd name="connsiteX45" fmla="*/ 1253067 w 1952978"/>
              <a:gd name="connsiteY45" fmla="*/ 1241778 h 4436533"/>
              <a:gd name="connsiteX46" fmla="*/ 1286933 w 1952978"/>
              <a:gd name="connsiteY46" fmla="*/ 1219200 h 4436533"/>
              <a:gd name="connsiteX47" fmla="*/ 1309511 w 1952978"/>
              <a:gd name="connsiteY47" fmla="*/ 1083733 h 4436533"/>
              <a:gd name="connsiteX48" fmla="*/ 1332089 w 1952978"/>
              <a:gd name="connsiteY48" fmla="*/ 1016000 h 4436533"/>
              <a:gd name="connsiteX49" fmla="*/ 1399822 w 1952978"/>
              <a:gd name="connsiteY49" fmla="*/ 970844 h 4436533"/>
              <a:gd name="connsiteX50" fmla="*/ 1433689 w 1952978"/>
              <a:gd name="connsiteY50" fmla="*/ 948267 h 4436533"/>
              <a:gd name="connsiteX51" fmla="*/ 1512711 w 1952978"/>
              <a:gd name="connsiteY51" fmla="*/ 891822 h 4436533"/>
              <a:gd name="connsiteX52" fmla="*/ 1580444 w 1952978"/>
              <a:gd name="connsiteY52" fmla="*/ 869244 h 4436533"/>
              <a:gd name="connsiteX53" fmla="*/ 1614311 w 1952978"/>
              <a:gd name="connsiteY53" fmla="*/ 846667 h 4436533"/>
              <a:gd name="connsiteX54" fmla="*/ 1693333 w 1952978"/>
              <a:gd name="connsiteY54" fmla="*/ 824089 h 4436533"/>
              <a:gd name="connsiteX55" fmla="*/ 1783644 w 1952978"/>
              <a:gd name="connsiteY55" fmla="*/ 778933 h 4436533"/>
              <a:gd name="connsiteX56" fmla="*/ 1851378 w 1952978"/>
              <a:gd name="connsiteY56" fmla="*/ 711200 h 4436533"/>
              <a:gd name="connsiteX57" fmla="*/ 1919111 w 1952978"/>
              <a:gd name="connsiteY57" fmla="*/ 654755 h 4436533"/>
              <a:gd name="connsiteX58" fmla="*/ 1952978 w 1952978"/>
              <a:gd name="connsiteY58" fmla="*/ 587022 h 4436533"/>
              <a:gd name="connsiteX59" fmla="*/ 1941689 w 1952978"/>
              <a:gd name="connsiteY59" fmla="*/ 553155 h 4436533"/>
              <a:gd name="connsiteX60" fmla="*/ 1862667 w 1952978"/>
              <a:gd name="connsiteY60" fmla="*/ 462844 h 4436533"/>
              <a:gd name="connsiteX61" fmla="*/ 1828800 w 1952978"/>
              <a:gd name="connsiteY61" fmla="*/ 428978 h 4436533"/>
              <a:gd name="connsiteX62" fmla="*/ 1794933 w 1952978"/>
              <a:gd name="connsiteY62" fmla="*/ 406400 h 4436533"/>
              <a:gd name="connsiteX63" fmla="*/ 1715911 w 1952978"/>
              <a:gd name="connsiteY63" fmla="*/ 383822 h 4436533"/>
              <a:gd name="connsiteX64" fmla="*/ 1636889 w 1952978"/>
              <a:gd name="connsiteY64" fmla="*/ 338667 h 4436533"/>
              <a:gd name="connsiteX65" fmla="*/ 1557867 w 1952978"/>
              <a:gd name="connsiteY65" fmla="*/ 316089 h 4436533"/>
              <a:gd name="connsiteX66" fmla="*/ 1490133 w 1952978"/>
              <a:gd name="connsiteY66" fmla="*/ 259644 h 4436533"/>
              <a:gd name="connsiteX67" fmla="*/ 1478844 w 1952978"/>
              <a:gd name="connsiteY67" fmla="*/ 225778 h 4436533"/>
              <a:gd name="connsiteX68" fmla="*/ 1444978 w 1952978"/>
              <a:gd name="connsiteY68" fmla="*/ 203200 h 4436533"/>
              <a:gd name="connsiteX69" fmla="*/ 1253067 w 1952978"/>
              <a:gd name="connsiteY69" fmla="*/ 169333 h 4436533"/>
              <a:gd name="connsiteX70" fmla="*/ 1140178 w 1952978"/>
              <a:gd name="connsiteY70" fmla="*/ 135467 h 4436533"/>
              <a:gd name="connsiteX71" fmla="*/ 1072444 w 1952978"/>
              <a:gd name="connsiteY71" fmla="*/ 90311 h 4436533"/>
              <a:gd name="connsiteX72" fmla="*/ 1004711 w 1952978"/>
              <a:gd name="connsiteY72" fmla="*/ 67733 h 4436533"/>
              <a:gd name="connsiteX73" fmla="*/ 970844 w 1952978"/>
              <a:gd name="connsiteY73" fmla="*/ 56444 h 4436533"/>
              <a:gd name="connsiteX74" fmla="*/ 914400 w 1952978"/>
              <a:gd name="connsiteY74" fmla="*/ 0 h 4436533"/>
              <a:gd name="connsiteX0" fmla="*/ 90311 w 1952978"/>
              <a:gd name="connsiteY0" fmla="*/ 4436533 h 4436533"/>
              <a:gd name="connsiteX1" fmla="*/ 45155 w 1952978"/>
              <a:gd name="connsiteY1" fmla="*/ 4380089 h 4436533"/>
              <a:gd name="connsiteX2" fmla="*/ 0 w 1952978"/>
              <a:gd name="connsiteY2" fmla="*/ 4323644 h 4436533"/>
              <a:gd name="connsiteX3" fmla="*/ 11289 w 1952978"/>
              <a:gd name="connsiteY3" fmla="*/ 4210755 h 4436533"/>
              <a:gd name="connsiteX4" fmla="*/ 22578 w 1952978"/>
              <a:gd name="connsiteY4" fmla="*/ 4165600 h 4436533"/>
              <a:gd name="connsiteX5" fmla="*/ 67733 w 1952978"/>
              <a:gd name="connsiteY5" fmla="*/ 4143022 h 4436533"/>
              <a:gd name="connsiteX6" fmla="*/ 146755 w 1952978"/>
              <a:gd name="connsiteY6" fmla="*/ 4097867 h 4436533"/>
              <a:gd name="connsiteX7" fmla="*/ 237067 w 1952978"/>
              <a:gd name="connsiteY7" fmla="*/ 4086578 h 4436533"/>
              <a:gd name="connsiteX8" fmla="*/ 304800 w 1952978"/>
              <a:gd name="connsiteY8" fmla="*/ 4052711 h 4436533"/>
              <a:gd name="connsiteX9" fmla="*/ 338667 w 1952978"/>
              <a:gd name="connsiteY9" fmla="*/ 4041422 h 4436533"/>
              <a:gd name="connsiteX10" fmla="*/ 361244 w 1952978"/>
              <a:gd name="connsiteY10" fmla="*/ 4007555 h 4436533"/>
              <a:gd name="connsiteX11" fmla="*/ 383822 w 1952978"/>
              <a:gd name="connsiteY11" fmla="*/ 3939822 h 4436533"/>
              <a:gd name="connsiteX12" fmla="*/ 372533 w 1952978"/>
              <a:gd name="connsiteY12" fmla="*/ 3826933 h 4436533"/>
              <a:gd name="connsiteX13" fmla="*/ 349955 w 1952978"/>
              <a:gd name="connsiteY13" fmla="*/ 3725333 h 4436533"/>
              <a:gd name="connsiteX14" fmla="*/ 349955 w 1952978"/>
              <a:gd name="connsiteY14" fmla="*/ 3510844 h 4436533"/>
              <a:gd name="connsiteX15" fmla="*/ 383822 w 1952978"/>
              <a:gd name="connsiteY15" fmla="*/ 3476978 h 4436533"/>
              <a:gd name="connsiteX16" fmla="*/ 406400 w 1952978"/>
              <a:gd name="connsiteY16" fmla="*/ 3443111 h 4436533"/>
              <a:gd name="connsiteX17" fmla="*/ 428978 w 1952978"/>
              <a:gd name="connsiteY17" fmla="*/ 3364089 h 4436533"/>
              <a:gd name="connsiteX18" fmla="*/ 451555 w 1952978"/>
              <a:gd name="connsiteY18" fmla="*/ 3285067 h 4436533"/>
              <a:gd name="connsiteX19" fmla="*/ 474133 w 1952978"/>
              <a:gd name="connsiteY19" fmla="*/ 3048000 h 4436533"/>
              <a:gd name="connsiteX20" fmla="*/ 485422 w 1952978"/>
              <a:gd name="connsiteY20" fmla="*/ 3002844 h 4436533"/>
              <a:gd name="connsiteX21" fmla="*/ 496711 w 1952978"/>
              <a:gd name="connsiteY21" fmla="*/ 2946400 h 4436533"/>
              <a:gd name="connsiteX22" fmla="*/ 508000 w 1952978"/>
              <a:gd name="connsiteY22" fmla="*/ 2630311 h 4436533"/>
              <a:gd name="connsiteX23" fmla="*/ 519289 w 1952978"/>
              <a:gd name="connsiteY23" fmla="*/ 2596444 h 4436533"/>
              <a:gd name="connsiteX24" fmla="*/ 553155 w 1952978"/>
              <a:gd name="connsiteY24" fmla="*/ 2562578 h 4436533"/>
              <a:gd name="connsiteX25" fmla="*/ 587022 w 1952978"/>
              <a:gd name="connsiteY25" fmla="*/ 2551289 h 4436533"/>
              <a:gd name="connsiteX26" fmla="*/ 643467 w 1952978"/>
              <a:gd name="connsiteY26" fmla="*/ 2506133 h 4436533"/>
              <a:gd name="connsiteX27" fmla="*/ 711200 w 1952978"/>
              <a:gd name="connsiteY27" fmla="*/ 2460978 h 4436533"/>
              <a:gd name="connsiteX28" fmla="*/ 767644 w 1952978"/>
              <a:gd name="connsiteY28" fmla="*/ 2393244 h 4436533"/>
              <a:gd name="connsiteX29" fmla="*/ 824089 w 1952978"/>
              <a:gd name="connsiteY29" fmla="*/ 2348089 h 4436533"/>
              <a:gd name="connsiteX30" fmla="*/ 835378 w 1952978"/>
              <a:gd name="connsiteY30" fmla="*/ 2314222 h 4436533"/>
              <a:gd name="connsiteX31" fmla="*/ 869244 w 1952978"/>
              <a:gd name="connsiteY31" fmla="*/ 2235200 h 4436533"/>
              <a:gd name="connsiteX32" fmla="*/ 835378 w 1952978"/>
              <a:gd name="connsiteY32" fmla="*/ 2111022 h 4436533"/>
              <a:gd name="connsiteX33" fmla="*/ 846667 w 1952978"/>
              <a:gd name="connsiteY33" fmla="*/ 2043289 h 4436533"/>
              <a:gd name="connsiteX34" fmla="*/ 862537 w 1952978"/>
              <a:gd name="connsiteY34" fmla="*/ 1980664 h 4436533"/>
              <a:gd name="connsiteX35" fmla="*/ 936978 w 1952978"/>
              <a:gd name="connsiteY35" fmla="*/ 1794933 h 4436533"/>
              <a:gd name="connsiteX36" fmla="*/ 982133 w 1952978"/>
              <a:gd name="connsiteY36" fmla="*/ 1749778 h 4436533"/>
              <a:gd name="connsiteX37" fmla="*/ 1038578 w 1952978"/>
              <a:gd name="connsiteY37" fmla="*/ 1704622 h 4436533"/>
              <a:gd name="connsiteX38" fmla="*/ 1083733 w 1952978"/>
              <a:gd name="connsiteY38" fmla="*/ 1636889 h 4436533"/>
              <a:gd name="connsiteX39" fmla="*/ 1106311 w 1952978"/>
              <a:gd name="connsiteY39" fmla="*/ 1569155 h 4436533"/>
              <a:gd name="connsiteX40" fmla="*/ 1117600 w 1952978"/>
              <a:gd name="connsiteY40" fmla="*/ 1535289 h 4436533"/>
              <a:gd name="connsiteX41" fmla="*/ 1140178 w 1952978"/>
              <a:gd name="connsiteY41" fmla="*/ 1501422 h 4436533"/>
              <a:gd name="connsiteX42" fmla="*/ 1174044 w 1952978"/>
              <a:gd name="connsiteY42" fmla="*/ 1422400 h 4436533"/>
              <a:gd name="connsiteX43" fmla="*/ 1196622 w 1952978"/>
              <a:gd name="connsiteY43" fmla="*/ 1343378 h 4436533"/>
              <a:gd name="connsiteX44" fmla="*/ 1219200 w 1952978"/>
              <a:gd name="connsiteY44" fmla="*/ 1309511 h 4436533"/>
              <a:gd name="connsiteX45" fmla="*/ 1253067 w 1952978"/>
              <a:gd name="connsiteY45" fmla="*/ 1241778 h 4436533"/>
              <a:gd name="connsiteX46" fmla="*/ 1286933 w 1952978"/>
              <a:gd name="connsiteY46" fmla="*/ 1219200 h 4436533"/>
              <a:gd name="connsiteX47" fmla="*/ 1309511 w 1952978"/>
              <a:gd name="connsiteY47" fmla="*/ 1083733 h 4436533"/>
              <a:gd name="connsiteX48" fmla="*/ 1332089 w 1952978"/>
              <a:gd name="connsiteY48" fmla="*/ 1016000 h 4436533"/>
              <a:gd name="connsiteX49" fmla="*/ 1399822 w 1952978"/>
              <a:gd name="connsiteY49" fmla="*/ 970844 h 4436533"/>
              <a:gd name="connsiteX50" fmla="*/ 1433689 w 1952978"/>
              <a:gd name="connsiteY50" fmla="*/ 948267 h 4436533"/>
              <a:gd name="connsiteX51" fmla="*/ 1512711 w 1952978"/>
              <a:gd name="connsiteY51" fmla="*/ 891822 h 4436533"/>
              <a:gd name="connsiteX52" fmla="*/ 1580444 w 1952978"/>
              <a:gd name="connsiteY52" fmla="*/ 869244 h 4436533"/>
              <a:gd name="connsiteX53" fmla="*/ 1614311 w 1952978"/>
              <a:gd name="connsiteY53" fmla="*/ 846667 h 4436533"/>
              <a:gd name="connsiteX54" fmla="*/ 1693333 w 1952978"/>
              <a:gd name="connsiteY54" fmla="*/ 824089 h 4436533"/>
              <a:gd name="connsiteX55" fmla="*/ 1783644 w 1952978"/>
              <a:gd name="connsiteY55" fmla="*/ 778933 h 4436533"/>
              <a:gd name="connsiteX56" fmla="*/ 1851378 w 1952978"/>
              <a:gd name="connsiteY56" fmla="*/ 711200 h 4436533"/>
              <a:gd name="connsiteX57" fmla="*/ 1919111 w 1952978"/>
              <a:gd name="connsiteY57" fmla="*/ 654755 h 4436533"/>
              <a:gd name="connsiteX58" fmla="*/ 1952978 w 1952978"/>
              <a:gd name="connsiteY58" fmla="*/ 587022 h 4436533"/>
              <a:gd name="connsiteX59" fmla="*/ 1941689 w 1952978"/>
              <a:gd name="connsiteY59" fmla="*/ 553155 h 4436533"/>
              <a:gd name="connsiteX60" fmla="*/ 1862667 w 1952978"/>
              <a:gd name="connsiteY60" fmla="*/ 462844 h 4436533"/>
              <a:gd name="connsiteX61" fmla="*/ 1828800 w 1952978"/>
              <a:gd name="connsiteY61" fmla="*/ 428978 h 4436533"/>
              <a:gd name="connsiteX62" fmla="*/ 1794933 w 1952978"/>
              <a:gd name="connsiteY62" fmla="*/ 406400 h 4436533"/>
              <a:gd name="connsiteX63" fmla="*/ 1715911 w 1952978"/>
              <a:gd name="connsiteY63" fmla="*/ 383822 h 4436533"/>
              <a:gd name="connsiteX64" fmla="*/ 1636889 w 1952978"/>
              <a:gd name="connsiteY64" fmla="*/ 338667 h 4436533"/>
              <a:gd name="connsiteX65" fmla="*/ 1557867 w 1952978"/>
              <a:gd name="connsiteY65" fmla="*/ 316089 h 4436533"/>
              <a:gd name="connsiteX66" fmla="*/ 1490133 w 1952978"/>
              <a:gd name="connsiteY66" fmla="*/ 259644 h 4436533"/>
              <a:gd name="connsiteX67" fmla="*/ 1478844 w 1952978"/>
              <a:gd name="connsiteY67" fmla="*/ 225778 h 4436533"/>
              <a:gd name="connsiteX68" fmla="*/ 1444978 w 1952978"/>
              <a:gd name="connsiteY68" fmla="*/ 203200 h 4436533"/>
              <a:gd name="connsiteX69" fmla="*/ 1253067 w 1952978"/>
              <a:gd name="connsiteY69" fmla="*/ 169333 h 4436533"/>
              <a:gd name="connsiteX70" fmla="*/ 1140178 w 1952978"/>
              <a:gd name="connsiteY70" fmla="*/ 135467 h 4436533"/>
              <a:gd name="connsiteX71" fmla="*/ 1072444 w 1952978"/>
              <a:gd name="connsiteY71" fmla="*/ 90311 h 4436533"/>
              <a:gd name="connsiteX72" fmla="*/ 1004711 w 1952978"/>
              <a:gd name="connsiteY72" fmla="*/ 67733 h 4436533"/>
              <a:gd name="connsiteX73" fmla="*/ 970844 w 1952978"/>
              <a:gd name="connsiteY73" fmla="*/ 56444 h 4436533"/>
              <a:gd name="connsiteX74" fmla="*/ 914400 w 1952978"/>
              <a:gd name="connsiteY74" fmla="*/ 0 h 4436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952978" h="4436533">
                <a:moveTo>
                  <a:pt x="90311" y="4436533"/>
                </a:moveTo>
                <a:cubicBezTo>
                  <a:pt x="75259" y="4417718"/>
                  <a:pt x="62193" y="4397127"/>
                  <a:pt x="45155" y="4380089"/>
                </a:cubicBezTo>
                <a:cubicBezTo>
                  <a:pt x="-5906" y="4329028"/>
                  <a:pt x="21977" y="4389575"/>
                  <a:pt x="0" y="4323644"/>
                </a:cubicBezTo>
                <a:cubicBezTo>
                  <a:pt x="3763" y="4286014"/>
                  <a:pt x="5941" y="4248192"/>
                  <a:pt x="11289" y="4210755"/>
                </a:cubicBezTo>
                <a:cubicBezTo>
                  <a:pt x="13483" y="4195396"/>
                  <a:pt x="12646" y="4177519"/>
                  <a:pt x="22578" y="4165600"/>
                </a:cubicBezTo>
                <a:cubicBezTo>
                  <a:pt x="33351" y="4152672"/>
                  <a:pt x="53122" y="4151371"/>
                  <a:pt x="67733" y="4143022"/>
                </a:cubicBezTo>
                <a:cubicBezTo>
                  <a:pt x="93860" y="4128092"/>
                  <a:pt x="116431" y="4105448"/>
                  <a:pt x="146755" y="4097867"/>
                </a:cubicBezTo>
                <a:cubicBezTo>
                  <a:pt x="176187" y="4090509"/>
                  <a:pt x="206963" y="4090341"/>
                  <a:pt x="237067" y="4086578"/>
                </a:cubicBezTo>
                <a:cubicBezTo>
                  <a:pt x="322193" y="4058202"/>
                  <a:pt x="217262" y="4096480"/>
                  <a:pt x="304800" y="4052711"/>
                </a:cubicBezTo>
                <a:cubicBezTo>
                  <a:pt x="315443" y="4047389"/>
                  <a:pt x="327378" y="4045185"/>
                  <a:pt x="338667" y="4041422"/>
                </a:cubicBezTo>
                <a:cubicBezTo>
                  <a:pt x="346193" y="4030133"/>
                  <a:pt x="355734" y="4019953"/>
                  <a:pt x="361244" y="4007555"/>
                </a:cubicBezTo>
                <a:cubicBezTo>
                  <a:pt x="370910" y="3985807"/>
                  <a:pt x="383822" y="3939822"/>
                  <a:pt x="383822" y="3939822"/>
                </a:cubicBezTo>
                <a:cubicBezTo>
                  <a:pt x="380059" y="3902192"/>
                  <a:pt x="377531" y="3864419"/>
                  <a:pt x="372533" y="3826933"/>
                </a:cubicBezTo>
                <a:cubicBezTo>
                  <a:pt x="368438" y="3796224"/>
                  <a:pt x="357620" y="3755991"/>
                  <a:pt x="349955" y="3725333"/>
                </a:cubicBezTo>
                <a:cubicBezTo>
                  <a:pt x="344522" y="3665567"/>
                  <a:pt x="327234" y="3573328"/>
                  <a:pt x="349955" y="3510844"/>
                </a:cubicBezTo>
                <a:cubicBezTo>
                  <a:pt x="355411" y="3495840"/>
                  <a:pt x="373601" y="3489242"/>
                  <a:pt x="383822" y="3476978"/>
                </a:cubicBezTo>
                <a:cubicBezTo>
                  <a:pt x="392508" y="3466555"/>
                  <a:pt x="400332" y="3455246"/>
                  <a:pt x="406400" y="3443111"/>
                </a:cubicBezTo>
                <a:cubicBezTo>
                  <a:pt x="415422" y="3425067"/>
                  <a:pt x="424156" y="3380967"/>
                  <a:pt x="428978" y="3364089"/>
                </a:cubicBezTo>
                <a:cubicBezTo>
                  <a:pt x="441069" y="3321771"/>
                  <a:pt x="442732" y="3333595"/>
                  <a:pt x="451555" y="3285067"/>
                </a:cubicBezTo>
                <a:cubicBezTo>
                  <a:pt x="471764" y="3173912"/>
                  <a:pt x="458068" y="3192583"/>
                  <a:pt x="474133" y="3048000"/>
                </a:cubicBezTo>
                <a:cubicBezTo>
                  <a:pt x="475846" y="3032580"/>
                  <a:pt x="482056" y="3017990"/>
                  <a:pt x="485422" y="3002844"/>
                </a:cubicBezTo>
                <a:cubicBezTo>
                  <a:pt x="489584" y="2984114"/>
                  <a:pt x="492948" y="2965215"/>
                  <a:pt x="496711" y="2946400"/>
                </a:cubicBezTo>
                <a:cubicBezTo>
                  <a:pt x="500474" y="2841037"/>
                  <a:pt x="501212" y="2735522"/>
                  <a:pt x="508000" y="2630311"/>
                </a:cubicBezTo>
                <a:cubicBezTo>
                  <a:pt x="508766" y="2618436"/>
                  <a:pt x="512688" y="2606345"/>
                  <a:pt x="519289" y="2596444"/>
                </a:cubicBezTo>
                <a:cubicBezTo>
                  <a:pt x="528145" y="2583161"/>
                  <a:pt x="539872" y="2571434"/>
                  <a:pt x="553155" y="2562578"/>
                </a:cubicBezTo>
                <a:cubicBezTo>
                  <a:pt x="563056" y="2555977"/>
                  <a:pt x="575733" y="2555052"/>
                  <a:pt x="587022" y="2551289"/>
                </a:cubicBezTo>
                <a:cubicBezTo>
                  <a:pt x="607566" y="2489657"/>
                  <a:pt x="581097" y="2537318"/>
                  <a:pt x="643467" y="2506133"/>
                </a:cubicBezTo>
                <a:cubicBezTo>
                  <a:pt x="667737" y="2493998"/>
                  <a:pt x="711200" y="2460978"/>
                  <a:pt x="711200" y="2460978"/>
                </a:cubicBezTo>
                <a:cubicBezTo>
                  <a:pt x="732761" y="2396295"/>
                  <a:pt x="706135" y="2454753"/>
                  <a:pt x="767644" y="2393244"/>
                </a:cubicBezTo>
                <a:cubicBezTo>
                  <a:pt x="818705" y="2342183"/>
                  <a:pt x="758158" y="2370066"/>
                  <a:pt x="824089" y="2348089"/>
                </a:cubicBezTo>
                <a:cubicBezTo>
                  <a:pt x="827852" y="2336800"/>
                  <a:pt x="830691" y="2325160"/>
                  <a:pt x="835378" y="2314222"/>
                </a:cubicBezTo>
                <a:cubicBezTo>
                  <a:pt x="877227" y="2216574"/>
                  <a:pt x="842769" y="2314625"/>
                  <a:pt x="869244" y="2235200"/>
                </a:cubicBezTo>
                <a:cubicBezTo>
                  <a:pt x="840600" y="2149264"/>
                  <a:pt x="851334" y="2190804"/>
                  <a:pt x="835378" y="2111022"/>
                </a:cubicBezTo>
                <a:cubicBezTo>
                  <a:pt x="839141" y="2088444"/>
                  <a:pt x="842141" y="2065015"/>
                  <a:pt x="846667" y="2043289"/>
                </a:cubicBezTo>
                <a:cubicBezTo>
                  <a:pt x="851193" y="2021563"/>
                  <a:pt x="828843" y="2081747"/>
                  <a:pt x="862537" y="1980664"/>
                </a:cubicBezTo>
                <a:cubicBezTo>
                  <a:pt x="843420" y="1904199"/>
                  <a:pt x="917045" y="1833414"/>
                  <a:pt x="936978" y="1794933"/>
                </a:cubicBezTo>
                <a:cubicBezTo>
                  <a:pt x="956911" y="1756452"/>
                  <a:pt x="968280" y="1765940"/>
                  <a:pt x="982133" y="1749778"/>
                </a:cubicBezTo>
                <a:cubicBezTo>
                  <a:pt x="1022983" y="1702119"/>
                  <a:pt x="981603" y="1723614"/>
                  <a:pt x="1038578" y="1704622"/>
                </a:cubicBezTo>
                <a:cubicBezTo>
                  <a:pt x="1075926" y="1592578"/>
                  <a:pt x="1013265" y="1763732"/>
                  <a:pt x="1083733" y="1636889"/>
                </a:cubicBezTo>
                <a:cubicBezTo>
                  <a:pt x="1095291" y="1616085"/>
                  <a:pt x="1098785" y="1591733"/>
                  <a:pt x="1106311" y="1569155"/>
                </a:cubicBezTo>
                <a:cubicBezTo>
                  <a:pt x="1110074" y="1557866"/>
                  <a:pt x="1110999" y="1545190"/>
                  <a:pt x="1117600" y="1535289"/>
                </a:cubicBezTo>
                <a:lnTo>
                  <a:pt x="1140178" y="1501422"/>
                </a:lnTo>
                <a:cubicBezTo>
                  <a:pt x="1172589" y="1371782"/>
                  <a:pt x="1127268" y="1531547"/>
                  <a:pt x="1174044" y="1422400"/>
                </a:cubicBezTo>
                <a:cubicBezTo>
                  <a:pt x="1195742" y="1371770"/>
                  <a:pt x="1174657" y="1387308"/>
                  <a:pt x="1196622" y="1343378"/>
                </a:cubicBezTo>
                <a:cubicBezTo>
                  <a:pt x="1202690" y="1331243"/>
                  <a:pt x="1213132" y="1321646"/>
                  <a:pt x="1219200" y="1309511"/>
                </a:cubicBezTo>
                <a:cubicBezTo>
                  <a:pt x="1237564" y="1272783"/>
                  <a:pt x="1220713" y="1274132"/>
                  <a:pt x="1253067" y="1241778"/>
                </a:cubicBezTo>
                <a:cubicBezTo>
                  <a:pt x="1262661" y="1232184"/>
                  <a:pt x="1275644" y="1226726"/>
                  <a:pt x="1286933" y="1219200"/>
                </a:cubicBezTo>
                <a:cubicBezTo>
                  <a:pt x="1294937" y="1155166"/>
                  <a:pt x="1293528" y="1137009"/>
                  <a:pt x="1309511" y="1083733"/>
                </a:cubicBezTo>
                <a:cubicBezTo>
                  <a:pt x="1316350" y="1060938"/>
                  <a:pt x="1312287" y="1029201"/>
                  <a:pt x="1332089" y="1016000"/>
                </a:cubicBezTo>
                <a:lnTo>
                  <a:pt x="1399822" y="970844"/>
                </a:lnTo>
                <a:cubicBezTo>
                  <a:pt x="1411111" y="963318"/>
                  <a:pt x="1422835" y="956408"/>
                  <a:pt x="1433689" y="948267"/>
                </a:cubicBezTo>
                <a:cubicBezTo>
                  <a:pt x="1439757" y="943716"/>
                  <a:pt x="1499203" y="897826"/>
                  <a:pt x="1512711" y="891822"/>
                </a:cubicBezTo>
                <a:cubicBezTo>
                  <a:pt x="1534459" y="882156"/>
                  <a:pt x="1560642" y="882445"/>
                  <a:pt x="1580444" y="869244"/>
                </a:cubicBezTo>
                <a:cubicBezTo>
                  <a:pt x="1591733" y="861718"/>
                  <a:pt x="1602176" y="852734"/>
                  <a:pt x="1614311" y="846667"/>
                </a:cubicBezTo>
                <a:cubicBezTo>
                  <a:pt x="1652706" y="827470"/>
                  <a:pt x="1649920" y="842178"/>
                  <a:pt x="1693333" y="824089"/>
                </a:cubicBezTo>
                <a:cubicBezTo>
                  <a:pt x="1724401" y="811144"/>
                  <a:pt x="1783644" y="778933"/>
                  <a:pt x="1783644" y="778933"/>
                </a:cubicBezTo>
                <a:cubicBezTo>
                  <a:pt x="1848546" y="692398"/>
                  <a:pt x="1785346" y="766227"/>
                  <a:pt x="1851378" y="711200"/>
                </a:cubicBezTo>
                <a:cubicBezTo>
                  <a:pt x="1938299" y="638765"/>
                  <a:pt x="1835025" y="710812"/>
                  <a:pt x="1919111" y="654755"/>
                </a:cubicBezTo>
                <a:cubicBezTo>
                  <a:pt x="1930527" y="637632"/>
                  <a:pt x="1952978" y="610392"/>
                  <a:pt x="1952978" y="587022"/>
                </a:cubicBezTo>
                <a:cubicBezTo>
                  <a:pt x="1952978" y="575122"/>
                  <a:pt x="1947468" y="563557"/>
                  <a:pt x="1941689" y="553155"/>
                </a:cubicBezTo>
                <a:cubicBezTo>
                  <a:pt x="1885896" y="452728"/>
                  <a:pt x="1920666" y="511176"/>
                  <a:pt x="1862667" y="462844"/>
                </a:cubicBezTo>
                <a:cubicBezTo>
                  <a:pt x="1850402" y="452624"/>
                  <a:pt x="1841065" y="439198"/>
                  <a:pt x="1828800" y="428978"/>
                </a:cubicBezTo>
                <a:cubicBezTo>
                  <a:pt x="1818377" y="420292"/>
                  <a:pt x="1807068" y="412468"/>
                  <a:pt x="1794933" y="406400"/>
                </a:cubicBezTo>
                <a:cubicBezTo>
                  <a:pt x="1778737" y="398302"/>
                  <a:pt x="1730380" y="387439"/>
                  <a:pt x="1715911" y="383822"/>
                </a:cubicBezTo>
                <a:cubicBezTo>
                  <a:pt x="1687837" y="365106"/>
                  <a:pt x="1669628" y="350944"/>
                  <a:pt x="1636889" y="338667"/>
                </a:cubicBezTo>
                <a:cubicBezTo>
                  <a:pt x="1607953" y="327816"/>
                  <a:pt x="1585159" y="329735"/>
                  <a:pt x="1557867" y="316089"/>
                </a:cubicBezTo>
                <a:cubicBezTo>
                  <a:pt x="1526433" y="300372"/>
                  <a:pt x="1515100" y="284611"/>
                  <a:pt x="1490133" y="259644"/>
                </a:cubicBezTo>
                <a:cubicBezTo>
                  <a:pt x="1486370" y="248355"/>
                  <a:pt x="1486277" y="235070"/>
                  <a:pt x="1478844" y="225778"/>
                </a:cubicBezTo>
                <a:cubicBezTo>
                  <a:pt x="1470369" y="215184"/>
                  <a:pt x="1457729" y="207837"/>
                  <a:pt x="1444978" y="203200"/>
                </a:cubicBezTo>
                <a:cubicBezTo>
                  <a:pt x="1377126" y="178526"/>
                  <a:pt x="1324543" y="177275"/>
                  <a:pt x="1253067" y="169333"/>
                </a:cubicBezTo>
                <a:cubicBezTo>
                  <a:pt x="1220660" y="161231"/>
                  <a:pt x="1167659" y="149207"/>
                  <a:pt x="1140178" y="135467"/>
                </a:cubicBezTo>
                <a:cubicBezTo>
                  <a:pt x="1115907" y="123332"/>
                  <a:pt x="1098187" y="98892"/>
                  <a:pt x="1072444" y="90311"/>
                </a:cubicBezTo>
                <a:lnTo>
                  <a:pt x="1004711" y="67733"/>
                </a:lnTo>
                <a:lnTo>
                  <a:pt x="970844" y="56444"/>
                </a:lnTo>
                <a:lnTo>
                  <a:pt x="914400" y="0"/>
                </a:lnTo>
              </a:path>
            </a:pathLst>
          </a:custGeom>
          <a:noFill/>
          <a:ln w="50800" cap="flat" cmpd="sng" algn="ctr">
            <a:solidFill>
              <a:schemeClr val="bg1">
                <a:lumMod val="50000"/>
              </a:schemeClr>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6" name="TextBox 23"/>
          <p:cNvSpPr txBox="1">
            <a:spLocks noChangeArrowheads="1"/>
          </p:cNvSpPr>
          <p:nvPr/>
        </p:nvSpPr>
        <p:spPr bwMode="auto">
          <a:xfrm rot="17400000">
            <a:off x="2037416" y="5357149"/>
            <a:ext cx="13176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bg1"/>
                </a:solidFill>
                <a:latin typeface="Arial" charset="0"/>
              </a:defRPr>
            </a:lvl1pPr>
            <a:lvl2pPr marL="742950" indent="-285750">
              <a:defRPr>
                <a:solidFill>
                  <a:schemeClr val="bg1"/>
                </a:solidFill>
                <a:latin typeface="Arial" charset="0"/>
              </a:defRPr>
            </a:lvl2pPr>
            <a:lvl3pPr marL="1143000" indent="-228600">
              <a:defRPr>
                <a:solidFill>
                  <a:schemeClr val="bg1"/>
                </a:solidFill>
                <a:latin typeface="Arial" charset="0"/>
              </a:defRPr>
            </a:lvl3pPr>
            <a:lvl4pPr marL="1600200" indent="-228600">
              <a:defRPr>
                <a:solidFill>
                  <a:schemeClr val="bg1"/>
                </a:solidFill>
                <a:latin typeface="Arial" charset="0"/>
              </a:defRPr>
            </a:lvl4pPr>
            <a:lvl5pPr marL="2057400" indent="-228600">
              <a:defRPr>
                <a:solidFill>
                  <a:schemeClr val="bg1"/>
                </a:solidFill>
                <a:latin typeface="Arial" charset="0"/>
              </a:defRPr>
            </a:lvl5pPr>
            <a:lvl6pPr marL="2514600" indent="-228600" defTabSz="449263" eaLnBrk="0" fontAlgn="base" hangingPunct="0">
              <a:lnSpc>
                <a:spcPct val="151000"/>
              </a:lnSpc>
              <a:spcBef>
                <a:spcPct val="0"/>
              </a:spcBef>
              <a:spcAft>
                <a:spcPct val="0"/>
              </a:spcAft>
              <a:buClr>
                <a:srgbClr val="000000"/>
              </a:buClr>
              <a:buSzPct val="100000"/>
              <a:buFont typeface="Arial" charset="0"/>
              <a:defRPr>
                <a:solidFill>
                  <a:schemeClr val="bg1"/>
                </a:solidFill>
                <a:latin typeface="Arial" charset="0"/>
              </a:defRPr>
            </a:lvl6pPr>
            <a:lvl7pPr marL="2971800" indent="-228600" defTabSz="449263" eaLnBrk="0" fontAlgn="base" hangingPunct="0">
              <a:lnSpc>
                <a:spcPct val="151000"/>
              </a:lnSpc>
              <a:spcBef>
                <a:spcPct val="0"/>
              </a:spcBef>
              <a:spcAft>
                <a:spcPct val="0"/>
              </a:spcAft>
              <a:buClr>
                <a:srgbClr val="000000"/>
              </a:buClr>
              <a:buSzPct val="100000"/>
              <a:buFont typeface="Arial" charset="0"/>
              <a:defRPr>
                <a:solidFill>
                  <a:schemeClr val="bg1"/>
                </a:solidFill>
                <a:latin typeface="Arial" charset="0"/>
              </a:defRPr>
            </a:lvl7pPr>
            <a:lvl8pPr marL="3429000" indent="-228600" defTabSz="449263" eaLnBrk="0" fontAlgn="base" hangingPunct="0">
              <a:lnSpc>
                <a:spcPct val="151000"/>
              </a:lnSpc>
              <a:spcBef>
                <a:spcPct val="0"/>
              </a:spcBef>
              <a:spcAft>
                <a:spcPct val="0"/>
              </a:spcAft>
              <a:buClr>
                <a:srgbClr val="000000"/>
              </a:buClr>
              <a:buSzPct val="100000"/>
              <a:buFont typeface="Arial" charset="0"/>
              <a:defRPr>
                <a:solidFill>
                  <a:schemeClr val="bg1"/>
                </a:solidFill>
                <a:latin typeface="Arial" charset="0"/>
              </a:defRPr>
            </a:lvl8pPr>
            <a:lvl9pPr marL="3886200" indent="-228600" defTabSz="449263" eaLnBrk="0" fontAlgn="base" hangingPunct="0">
              <a:lnSpc>
                <a:spcPct val="151000"/>
              </a:lnSpc>
              <a:spcBef>
                <a:spcPct val="0"/>
              </a:spcBef>
              <a:spcAft>
                <a:spcPct val="0"/>
              </a:spcAft>
              <a:buClr>
                <a:srgbClr val="000000"/>
              </a:buClr>
              <a:buSzPct val="100000"/>
              <a:buFont typeface="Arial" charset="0"/>
              <a:defRPr>
                <a:solidFill>
                  <a:schemeClr val="bg1"/>
                </a:solidFill>
                <a:latin typeface="Arial" charset="0"/>
              </a:defRPr>
            </a:lvl9pPr>
          </a:lstStyle>
          <a:p>
            <a:pPr>
              <a:buClr>
                <a:srgbClr val="000000"/>
              </a:buClr>
              <a:buSzPct val="100000"/>
              <a:buFont typeface="Arial" charset="0"/>
              <a:buNone/>
              <a:defRPr/>
            </a:pPr>
            <a:r>
              <a:rPr lang="en-GB" sz="1400" b="1" dirty="0">
                <a:solidFill>
                  <a:schemeClr val="bg1">
                    <a:lumMod val="50000"/>
                  </a:schemeClr>
                </a:solidFill>
              </a:rPr>
              <a:t>Wind speed</a:t>
            </a:r>
          </a:p>
        </p:txBody>
      </p:sp>
      <p:sp>
        <p:nvSpPr>
          <p:cNvPr id="17" name="TextBox 30"/>
          <p:cNvSpPr txBox="1">
            <a:spLocks noChangeArrowheads="1"/>
          </p:cNvSpPr>
          <p:nvPr/>
        </p:nvSpPr>
        <p:spPr bwMode="auto">
          <a:xfrm>
            <a:off x="2015190" y="4328449"/>
            <a:ext cx="36718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1400">
                <a:solidFill>
                  <a:schemeClr val="tx1"/>
                </a:solidFill>
              </a:rPr>
              <a:t>Assigned height</a:t>
            </a:r>
          </a:p>
        </p:txBody>
      </p:sp>
      <p:sp>
        <p:nvSpPr>
          <p:cNvPr id="18" name="TextBox 31"/>
          <p:cNvSpPr txBox="1">
            <a:spLocks noChangeArrowheads="1"/>
          </p:cNvSpPr>
          <p:nvPr/>
        </p:nvSpPr>
        <p:spPr bwMode="auto">
          <a:xfrm>
            <a:off x="2015190" y="1088362"/>
            <a:ext cx="36718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1400" dirty="0">
                <a:solidFill>
                  <a:schemeClr val="tx1"/>
                </a:solidFill>
              </a:rPr>
              <a:t>Assigned height</a:t>
            </a:r>
          </a:p>
        </p:txBody>
      </p:sp>
      <p:sp>
        <p:nvSpPr>
          <p:cNvPr id="19" name="Right Arrow 16"/>
          <p:cNvSpPr>
            <a:spLocks noChangeArrowheads="1"/>
          </p:cNvSpPr>
          <p:nvPr/>
        </p:nvSpPr>
        <p:spPr bwMode="auto">
          <a:xfrm>
            <a:off x="4247215" y="1156077"/>
            <a:ext cx="863600" cy="288925"/>
          </a:xfrm>
          <a:prstGeom prst="rightArrow">
            <a:avLst>
              <a:gd name="adj1" fmla="val 50000"/>
              <a:gd name="adj2" fmla="val 49817"/>
            </a:avLst>
          </a:prstGeom>
          <a:solidFill>
            <a:schemeClr val="bg2"/>
          </a:solidFill>
          <a:ln w="9525" algn="ctr">
            <a:solidFill>
              <a:schemeClr val="tx1"/>
            </a:solidFill>
            <a:round/>
            <a:headEnd/>
            <a:tailEnd/>
          </a:ln>
        </p:spPr>
        <p:txBody>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endParaRPr lang="en-US" altLang="en-US" sz="1800" b="0">
              <a:solidFill>
                <a:schemeClr val="bg1"/>
              </a:solidFill>
            </a:endParaRPr>
          </a:p>
        </p:txBody>
      </p:sp>
    </p:spTree>
    <p:extLst>
      <p:ext uri="{BB962C8B-B14F-4D97-AF65-F5344CB8AC3E}">
        <p14:creationId xmlns:p14="http://schemas.microsoft.com/office/powerpoint/2010/main" val="15443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500"/>
                                        <p:tgtEl>
                                          <p:spTgt spid="3">
                                            <p:txEl>
                                              <p:pRg st="3" end="3"/>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500"/>
                                        <p:tgtEl>
                                          <p:spTgt spid="3">
                                            <p:txEl>
                                              <p:pRg st="4" end="4"/>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Effect transition="in" filter="fade">
                                      <p:cBhvr>
                                        <p:cTn id="45" dur="500"/>
                                        <p:tgtEl>
                                          <p:spTgt spid="3">
                                            <p:txEl>
                                              <p:pRg st="5" end="5"/>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Effect transition="in" filter="fade">
                                      <p:cBhvr>
                                        <p:cTn id="4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p:bldP spid="14" grpId="0"/>
      <p:bldP spid="17" grpId="0"/>
      <p:bldP spid="18" grpId="0"/>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Which pixels are used for the height?</a:t>
            </a:r>
          </a:p>
        </p:txBody>
      </p:sp>
      <p:sp>
        <p:nvSpPr>
          <p:cNvPr id="3" name="Content Placeholder 2"/>
          <p:cNvSpPr>
            <a:spLocks noGrp="1"/>
          </p:cNvSpPr>
          <p:nvPr>
            <p:ph sz="quarter" idx="14"/>
          </p:nvPr>
        </p:nvSpPr>
        <p:spPr>
          <a:xfrm>
            <a:off x="781885" y="1929189"/>
            <a:ext cx="4909074" cy="3944113"/>
          </a:xfrm>
        </p:spPr>
        <p:txBody>
          <a:bodyPr/>
          <a:lstStyle/>
          <a:p>
            <a:pPr indent="0" algn="ctr">
              <a:buNone/>
            </a:pPr>
            <a:r>
              <a:rPr lang="en-US" dirty="0"/>
              <a:t>Highest contrast dominates tracking -&gt; </a:t>
            </a:r>
            <a:r>
              <a:rPr lang="en-US" dirty="0">
                <a:solidFill>
                  <a:srgbClr val="0000FF"/>
                </a:solidFill>
              </a:rPr>
              <a:t>usually edge of coldest cloud...          </a:t>
            </a:r>
          </a:p>
          <a:p>
            <a:pPr indent="0" algn="ctr">
              <a:buNone/>
            </a:pPr>
            <a:r>
              <a:rPr lang="en-US" dirty="0">
                <a:solidFill>
                  <a:srgbClr val="FF0000"/>
                </a:solidFill>
              </a:rPr>
              <a:t>…but not always:</a:t>
            </a:r>
          </a:p>
          <a:p>
            <a:pPr indent="0" algn="ctr">
              <a:buNone/>
            </a:pPr>
            <a:r>
              <a:rPr lang="en-US" dirty="0">
                <a:solidFill>
                  <a:srgbClr val="FF0000"/>
                </a:solidFill>
              </a:rPr>
              <a:t>Example – thin high cloud overlying low cloud</a:t>
            </a:r>
          </a:p>
          <a:p>
            <a:pPr indent="0" algn="ctr">
              <a:buNone/>
            </a:pPr>
            <a:endParaRPr lang="en-US" dirty="0">
              <a:solidFill>
                <a:srgbClr val="FF0000"/>
              </a:solidFill>
            </a:endParaRPr>
          </a:p>
          <a:p>
            <a:pPr indent="0" algn="ctr">
              <a:buNone/>
            </a:pPr>
            <a:r>
              <a:rPr lang="en-US" dirty="0">
                <a:solidFill>
                  <a:srgbClr val="0000FF"/>
                </a:solidFill>
              </a:rPr>
              <a:t>Just using coldest pixels less good…  </a:t>
            </a:r>
          </a:p>
          <a:p>
            <a:pPr indent="0" algn="ctr">
              <a:buNone/>
            </a:pPr>
            <a:r>
              <a:rPr lang="en-US" dirty="0">
                <a:solidFill>
                  <a:srgbClr val="0000FF"/>
                </a:solidFill>
              </a:rPr>
              <a:t>…new method uses pixel that contributes most to cross correlation during tracking</a:t>
            </a:r>
          </a:p>
          <a:p>
            <a:pPr indent="0" algn="ctr">
              <a:buNone/>
            </a:pPr>
            <a:r>
              <a:rPr lang="en-GB" sz="1200" dirty="0"/>
              <a:t>Example from Forsythe M. and M. </a:t>
            </a:r>
            <a:r>
              <a:rPr lang="en-GB" sz="1200" dirty="0" err="1"/>
              <a:t>Doutriaux</a:t>
            </a:r>
            <a:r>
              <a:rPr lang="en-GB" sz="1200" dirty="0"/>
              <a:t>-Boucher, 2005: Second Analysis of the data displayed on the NWP SAF AMV monitoring website.</a:t>
            </a:r>
          </a:p>
          <a:p>
            <a:pPr indent="0" algn="ctr">
              <a:buNone/>
            </a:pPr>
            <a:endParaRPr lang="en-US" dirty="0">
              <a:solidFill>
                <a:srgbClr val="FF0000"/>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13</a:t>
            </a:fld>
            <a:endParaRPr lang="en-US" dirty="0"/>
          </a:p>
        </p:txBody>
      </p:sp>
      <p:pic>
        <p:nvPicPr>
          <p:cNvPr id="6" name="Content Placeholder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6484456" y="2080370"/>
            <a:ext cx="3971925" cy="3511550"/>
          </a:xfrm>
          <a:prstGeom prst="rect">
            <a:avLst/>
          </a:prstGeom>
        </p:spPr>
      </p:pic>
      <p:grpSp>
        <p:nvGrpSpPr>
          <p:cNvPr id="7" name="Group 12"/>
          <p:cNvGrpSpPr>
            <a:grpSpLocks/>
          </p:cNvGrpSpPr>
          <p:nvPr/>
        </p:nvGrpSpPr>
        <p:grpSpPr bwMode="auto">
          <a:xfrm>
            <a:off x="6690831" y="2337546"/>
            <a:ext cx="3656013" cy="2879725"/>
            <a:chOff x="4788024" y="2204864"/>
            <a:chExt cx="3656240" cy="2880320"/>
          </a:xfrm>
        </p:grpSpPr>
        <p:sp>
          <p:nvSpPr>
            <p:cNvPr id="8" name="Rectangle 7"/>
            <p:cNvSpPr>
              <a:spLocks noChangeArrowheads="1"/>
            </p:cNvSpPr>
            <p:nvPr/>
          </p:nvSpPr>
          <p:spPr bwMode="auto">
            <a:xfrm>
              <a:off x="6906597" y="4163450"/>
              <a:ext cx="631904" cy="41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dirty="0"/>
                <a:t>873.1</a:t>
              </a:r>
              <a:endParaRPr lang="en-GB" altLang="en-US" sz="1400" b="0" dirty="0">
                <a:solidFill>
                  <a:schemeClr val="bg1"/>
                </a:solidFill>
              </a:endParaRPr>
            </a:p>
          </p:txBody>
        </p:sp>
        <p:sp>
          <p:nvSpPr>
            <p:cNvPr id="9" name="Rectangle 8"/>
            <p:cNvSpPr>
              <a:spLocks noChangeArrowheads="1"/>
            </p:cNvSpPr>
            <p:nvPr/>
          </p:nvSpPr>
          <p:spPr bwMode="auto">
            <a:xfrm>
              <a:off x="6748408" y="4667506"/>
              <a:ext cx="631904" cy="41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873.1</a:t>
              </a:r>
              <a:endParaRPr lang="en-GB" altLang="en-US" sz="1400" b="0">
                <a:solidFill>
                  <a:schemeClr val="bg1"/>
                </a:solidFill>
              </a:endParaRPr>
            </a:p>
          </p:txBody>
        </p:sp>
        <p:sp>
          <p:nvSpPr>
            <p:cNvPr id="10" name="Rectangle 9"/>
            <p:cNvSpPr>
              <a:spLocks noChangeArrowheads="1"/>
            </p:cNvSpPr>
            <p:nvPr/>
          </p:nvSpPr>
          <p:spPr bwMode="auto">
            <a:xfrm>
              <a:off x="4788024" y="2795298"/>
              <a:ext cx="631943" cy="41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343.2</a:t>
              </a:r>
              <a:endParaRPr lang="en-GB" altLang="en-US" sz="1400" b="0">
                <a:solidFill>
                  <a:schemeClr val="bg1"/>
                </a:solidFill>
              </a:endParaRPr>
            </a:p>
          </p:txBody>
        </p:sp>
        <p:sp>
          <p:nvSpPr>
            <p:cNvPr id="11" name="Rectangle 10"/>
            <p:cNvSpPr>
              <a:spLocks noChangeArrowheads="1"/>
            </p:cNvSpPr>
            <p:nvPr/>
          </p:nvSpPr>
          <p:spPr bwMode="auto">
            <a:xfrm>
              <a:off x="4932040" y="2259693"/>
              <a:ext cx="631943" cy="41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329.1</a:t>
              </a:r>
              <a:endParaRPr lang="en-GB" altLang="en-US" sz="1400" b="0">
                <a:solidFill>
                  <a:schemeClr val="bg1"/>
                </a:solidFill>
              </a:endParaRPr>
            </a:p>
          </p:txBody>
        </p:sp>
        <p:sp>
          <p:nvSpPr>
            <p:cNvPr id="12" name="Rectangle 11"/>
            <p:cNvSpPr>
              <a:spLocks noChangeArrowheads="1"/>
            </p:cNvSpPr>
            <p:nvPr/>
          </p:nvSpPr>
          <p:spPr bwMode="auto">
            <a:xfrm>
              <a:off x="5292080" y="2564904"/>
              <a:ext cx="631943" cy="41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221.9</a:t>
              </a:r>
              <a:endParaRPr lang="en-GB" altLang="en-US" sz="1400" b="0">
                <a:solidFill>
                  <a:schemeClr val="bg1"/>
                </a:solidFill>
              </a:endParaRPr>
            </a:p>
          </p:txBody>
        </p:sp>
        <p:sp>
          <p:nvSpPr>
            <p:cNvPr id="13" name="Rectangle 13"/>
            <p:cNvSpPr>
              <a:spLocks noChangeArrowheads="1"/>
            </p:cNvSpPr>
            <p:nvPr/>
          </p:nvSpPr>
          <p:spPr bwMode="auto">
            <a:xfrm>
              <a:off x="6948264" y="3429000"/>
              <a:ext cx="631904" cy="41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873.1</a:t>
              </a:r>
              <a:endParaRPr lang="en-GB" altLang="en-US" sz="1400" b="0">
                <a:solidFill>
                  <a:schemeClr val="bg1"/>
                </a:solidFill>
              </a:endParaRPr>
            </a:p>
          </p:txBody>
        </p:sp>
        <p:sp>
          <p:nvSpPr>
            <p:cNvPr id="14" name="Rectangle 14"/>
            <p:cNvSpPr>
              <a:spLocks noChangeArrowheads="1"/>
            </p:cNvSpPr>
            <p:nvPr/>
          </p:nvSpPr>
          <p:spPr bwMode="auto">
            <a:xfrm>
              <a:off x="7812360" y="3212976"/>
              <a:ext cx="631904" cy="41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873.1</a:t>
              </a:r>
              <a:endParaRPr lang="en-GB" altLang="en-US" sz="1400" b="0">
                <a:solidFill>
                  <a:schemeClr val="bg1"/>
                </a:solidFill>
              </a:endParaRPr>
            </a:p>
          </p:txBody>
        </p:sp>
        <p:sp>
          <p:nvSpPr>
            <p:cNvPr id="15" name="Rectangle 15"/>
            <p:cNvSpPr>
              <a:spLocks noChangeArrowheads="1"/>
            </p:cNvSpPr>
            <p:nvPr/>
          </p:nvSpPr>
          <p:spPr bwMode="auto">
            <a:xfrm>
              <a:off x="6516216" y="2924944"/>
              <a:ext cx="631904" cy="41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873.1</a:t>
              </a:r>
              <a:endParaRPr lang="en-GB" altLang="en-US" sz="1400" b="0">
                <a:solidFill>
                  <a:schemeClr val="bg1"/>
                </a:solidFill>
              </a:endParaRPr>
            </a:p>
          </p:txBody>
        </p:sp>
        <p:sp>
          <p:nvSpPr>
            <p:cNvPr id="16" name="Rectangle 16"/>
            <p:cNvSpPr>
              <a:spLocks noChangeArrowheads="1"/>
            </p:cNvSpPr>
            <p:nvPr/>
          </p:nvSpPr>
          <p:spPr bwMode="auto">
            <a:xfrm>
              <a:off x="5940152" y="2636912"/>
              <a:ext cx="631904" cy="41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873.1</a:t>
              </a:r>
              <a:endParaRPr lang="en-GB" altLang="en-US" sz="1400" b="0">
                <a:solidFill>
                  <a:schemeClr val="bg1"/>
                </a:solidFill>
              </a:endParaRPr>
            </a:p>
          </p:txBody>
        </p:sp>
        <p:sp>
          <p:nvSpPr>
            <p:cNvPr id="17" name="Rectangle 17"/>
            <p:cNvSpPr>
              <a:spLocks noChangeArrowheads="1"/>
            </p:cNvSpPr>
            <p:nvPr/>
          </p:nvSpPr>
          <p:spPr bwMode="auto">
            <a:xfrm>
              <a:off x="7180456" y="2204864"/>
              <a:ext cx="631943" cy="41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a:t>899.9</a:t>
              </a:r>
              <a:endParaRPr lang="en-GB" altLang="en-US" sz="1400" b="0">
                <a:solidFill>
                  <a:schemeClr val="bg1"/>
                </a:solidFill>
              </a:endParaRPr>
            </a:p>
          </p:txBody>
        </p:sp>
      </p:grpSp>
      <p:cxnSp>
        <p:nvCxnSpPr>
          <p:cNvPr id="18" name="Straight Arrow Connector 20"/>
          <p:cNvCxnSpPr>
            <a:cxnSpLocks noChangeShapeType="1"/>
          </p:cNvCxnSpPr>
          <p:nvPr/>
        </p:nvCxnSpPr>
        <p:spPr bwMode="auto">
          <a:xfrm>
            <a:off x="6910332" y="1929189"/>
            <a:ext cx="173038" cy="622114"/>
          </a:xfrm>
          <a:prstGeom prst="straightConnector1">
            <a:avLst/>
          </a:prstGeom>
          <a:noFill/>
          <a:ln w="508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9" name="Straight Arrow Connector 23"/>
          <p:cNvCxnSpPr>
            <a:cxnSpLocks noChangeShapeType="1"/>
          </p:cNvCxnSpPr>
          <p:nvPr/>
        </p:nvCxnSpPr>
        <p:spPr bwMode="auto">
          <a:xfrm flipV="1">
            <a:off x="8444207" y="5087891"/>
            <a:ext cx="197942" cy="579263"/>
          </a:xfrm>
          <a:prstGeom prst="straightConnector1">
            <a:avLst/>
          </a:prstGeom>
          <a:noFill/>
          <a:ln w="508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0" name="Rectangle 31"/>
          <p:cNvSpPr>
            <a:spLocks noChangeArrowheads="1"/>
          </p:cNvSpPr>
          <p:nvPr/>
        </p:nvSpPr>
        <p:spPr bwMode="auto">
          <a:xfrm>
            <a:off x="6546368" y="4899770"/>
            <a:ext cx="631904" cy="41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400" dirty="0"/>
              <a:t>352.9</a:t>
            </a:r>
            <a:endParaRPr lang="en-GB" altLang="en-US" sz="1400" b="0" dirty="0">
              <a:solidFill>
                <a:schemeClr val="bg1"/>
              </a:solidFill>
            </a:endParaRPr>
          </a:p>
        </p:txBody>
      </p:sp>
      <p:sp>
        <p:nvSpPr>
          <p:cNvPr id="21" name="TextBox 20"/>
          <p:cNvSpPr txBox="1"/>
          <p:nvPr/>
        </p:nvSpPr>
        <p:spPr>
          <a:xfrm>
            <a:off x="8850936" y="1404144"/>
            <a:ext cx="1371600" cy="646331"/>
          </a:xfrm>
          <a:prstGeom prst="rect">
            <a:avLst/>
          </a:prstGeom>
          <a:noFill/>
        </p:spPr>
        <p:txBody>
          <a:bodyPr wrap="square" rtlCol="0">
            <a:spAutoFit/>
          </a:bodyPr>
          <a:lstStyle/>
          <a:p>
            <a:pPr algn="ctr"/>
            <a:r>
              <a:rPr lang="en-GB" dirty="0"/>
              <a:t>assigned pressures</a:t>
            </a:r>
          </a:p>
        </p:txBody>
      </p:sp>
      <p:cxnSp>
        <p:nvCxnSpPr>
          <p:cNvPr id="23" name="Straight Arrow Connector 22"/>
          <p:cNvCxnSpPr/>
          <p:nvPr/>
        </p:nvCxnSpPr>
        <p:spPr>
          <a:xfrm flipH="1">
            <a:off x="9282957" y="2020839"/>
            <a:ext cx="116088" cy="446008"/>
          </a:xfrm>
          <a:prstGeom prst="straightConnector1">
            <a:avLst/>
          </a:prstGeom>
          <a:ln w="28575">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7009453" y="5726744"/>
            <a:ext cx="3213083" cy="646331"/>
          </a:xfrm>
          <a:prstGeom prst="rect">
            <a:avLst/>
          </a:prstGeom>
          <a:noFill/>
          <a:ln>
            <a:solidFill>
              <a:schemeClr val="bg1">
                <a:lumMod val="75000"/>
              </a:schemeClr>
            </a:solidFill>
          </a:ln>
        </p:spPr>
        <p:txBody>
          <a:bodyPr wrap="square" rtlCol="0">
            <a:spAutoFit/>
          </a:bodyPr>
          <a:lstStyle/>
          <a:p>
            <a:pPr algn="ctr"/>
            <a:r>
              <a:rPr lang="en-GB" dirty="0"/>
              <a:t>Vector matches </a:t>
            </a:r>
            <a:r>
              <a:rPr lang="en-GB" dirty="0">
                <a:solidFill>
                  <a:srgbClr val="0000FF"/>
                </a:solidFill>
              </a:rPr>
              <a:t>high</a:t>
            </a:r>
            <a:r>
              <a:rPr lang="en-GB" dirty="0"/>
              <a:t> level motion but assigned </a:t>
            </a:r>
            <a:r>
              <a:rPr lang="en-GB" dirty="0">
                <a:solidFill>
                  <a:srgbClr val="FF0000"/>
                </a:solidFill>
              </a:rPr>
              <a:t>too low</a:t>
            </a:r>
          </a:p>
        </p:txBody>
      </p:sp>
      <p:sp>
        <p:nvSpPr>
          <p:cNvPr id="25" name="TextBox 24"/>
          <p:cNvSpPr txBox="1"/>
          <p:nvPr/>
        </p:nvSpPr>
        <p:spPr>
          <a:xfrm>
            <a:off x="5367770" y="1212503"/>
            <a:ext cx="3213083" cy="646331"/>
          </a:xfrm>
          <a:prstGeom prst="rect">
            <a:avLst/>
          </a:prstGeom>
          <a:noFill/>
          <a:ln>
            <a:solidFill>
              <a:schemeClr val="bg1">
                <a:lumMod val="75000"/>
              </a:schemeClr>
            </a:solidFill>
          </a:ln>
        </p:spPr>
        <p:txBody>
          <a:bodyPr wrap="square" rtlCol="0">
            <a:spAutoFit/>
          </a:bodyPr>
          <a:lstStyle/>
          <a:p>
            <a:pPr algn="ctr"/>
            <a:r>
              <a:rPr lang="en-GB" dirty="0"/>
              <a:t>Vector matches </a:t>
            </a:r>
            <a:r>
              <a:rPr lang="en-GB" dirty="0">
                <a:solidFill>
                  <a:srgbClr val="0000FF"/>
                </a:solidFill>
              </a:rPr>
              <a:t>low</a:t>
            </a:r>
            <a:r>
              <a:rPr lang="en-GB" dirty="0"/>
              <a:t> level motion but assigned </a:t>
            </a:r>
            <a:r>
              <a:rPr lang="en-GB" dirty="0">
                <a:solidFill>
                  <a:srgbClr val="FF0000"/>
                </a:solidFill>
              </a:rPr>
              <a:t>too high</a:t>
            </a:r>
          </a:p>
        </p:txBody>
      </p:sp>
    </p:spTree>
    <p:extLst>
      <p:ext uri="{BB962C8B-B14F-4D97-AF65-F5344CB8AC3E}">
        <p14:creationId xmlns:p14="http://schemas.microsoft.com/office/powerpoint/2010/main" val="1625324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4" grpId="0" animBg="1"/>
      <p:bldP spid="2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Height assignment methods </a:t>
            </a:r>
          </a:p>
        </p:txBody>
      </p:sp>
      <p:sp>
        <p:nvSpPr>
          <p:cNvPr id="3" name="Content Placeholder 2"/>
          <p:cNvSpPr>
            <a:spLocks noGrp="1"/>
          </p:cNvSpPr>
          <p:nvPr>
            <p:ph sz="quarter" idx="14"/>
          </p:nvPr>
        </p:nvSpPr>
        <p:spPr>
          <a:xfrm>
            <a:off x="2159999" y="1250774"/>
            <a:ext cx="6444174" cy="3944113"/>
          </a:xfrm>
        </p:spPr>
        <p:txBody>
          <a:bodyPr/>
          <a:lstStyle/>
          <a:p>
            <a:r>
              <a:rPr lang="en-GB" dirty="0"/>
              <a:t>Various methods:</a:t>
            </a:r>
          </a:p>
          <a:p>
            <a:pPr lvl="1"/>
            <a:r>
              <a:rPr lang="en-GB" dirty="0"/>
              <a:t>Equivalent Black Body Temperature</a:t>
            </a:r>
          </a:p>
          <a:p>
            <a:pPr lvl="1"/>
            <a:r>
              <a:rPr lang="en-GB" dirty="0"/>
              <a:t>Carbon dioxide slicing</a:t>
            </a:r>
          </a:p>
          <a:p>
            <a:pPr lvl="1"/>
            <a:r>
              <a:rPr lang="en-GB" dirty="0"/>
              <a:t>Water vapour intercept</a:t>
            </a:r>
          </a:p>
          <a:p>
            <a:pPr lvl="1"/>
            <a:r>
              <a:rPr lang="en-GB" dirty="0"/>
              <a:t>Cloud base techniques</a:t>
            </a:r>
          </a:p>
          <a:p>
            <a:pPr lvl="1"/>
            <a:r>
              <a:rPr lang="en-GB" dirty="0"/>
              <a:t>Optimal cloud analysis – gaining popularity</a:t>
            </a:r>
          </a:p>
          <a:p>
            <a:r>
              <a:rPr lang="en-GB" dirty="0"/>
              <a:t>All have assumptions affecting accuracy</a:t>
            </a:r>
          </a:p>
          <a:p>
            <a:r>
              <a:rPr lang="en-GB" dirty="0"/>
              <a:t>NWP information used</a:t>
            </a:r>
          </a:p>
          <a:p>
            <a:r>
              <a:rPr lang="en-GB" dirty="0"/>
              <a:t>May include errors in short range NWP</a:t>
            </a:r>
          </a:p>
          <a:p>
            <a:r>
              <a:rPr lang="en-GB" dirty="0"/>
              <a:t>Errors in radiative transfer</a:t>
            </a:r>
          </a:p>
          <a:p>
            <a:pPr indent="0" algn="ctr">
              <a:buNone/>
            </a:pPr>
            <a:r>
              <a:rPr lang="en-GB" dirty="0">
                <a:solidFill>
                  <a:srgbClr val="FF0000"/>
                </a:solidFill>
              </a:rPr>
              <a:t>Error in height assignment dominant source of error for AMVs</a:t>
            </a:r>
            <a:endParaRPr lang="en-US"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14</a:t>
            </a:fld>
            <a:endParaRPr lang="en-US" dirty="0"/>
          </a:p>
        </p:txBody>
      </p:sp>
    </p:spTree>
    <p:extLst>
      <p:ext uri="{BB962C8B-B14F-4D97-AF65-F5344CB8AC3E}">
        <p14:creationId xmlns:p14="http://schemas.microsoft.com/office/powerpoint/2010/main" val="1651038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Indication of quality</a:t>
            </a:r>
          </a:p>
        </p:txBody>
      </p:sp>
      <p:sp>
        <p:nvSpPr>
          <p:cNvPr id="3" name="Content Placeholder 2"/>
          <p:cNvSpPr>
            <a:spLocks noGrp="1"/>
          </p:cNvSpPr>
          <p:nvPr>
            <p:ph sz="quarter" idx="14"/>
          </p:nvPr>
        </p:nvSpPr>
        <p:spPr>
          <a:xfrm>
            <a:off x="1671441" y="1834153"/>
            <a:ext cx="3929774" cy="3944113"/>
          </a:xfrm>
        </p:spPr>
        <p:txBody>
          <a:bodyPr/>
          <a:lstStyle/>
          <a:p>
            <a:r>
              <a:rPr lang="en-US" dirty="0"/>
              <a:t>Variety of independent quality tests:</a:t>
            </a:r>
          </a:p>
          <a:p>
            <a:pPr lvl="1"/>
            <a:r>
              <a:rPr lang="en-US" dirty="0"/>
              <a:t>Spatial consistency</a:t>
            </a:r>
          </a:p>
          <a:p>
            <a:pPr lvl="1"/>
            <a:r>
              <a:rPr lang="en-US" dirty="0"/>
              <a:t>Temporal consistency (e.g. speed, direction)</a:t>
            </a:r>
          </a:p>
          <a:p>
            <a:pPr lvl="1"/>
            <a:r>
              <a:rPr lang="en-US" dirty="0"/>
              <a:t>Forecast consistency (optional)</a:t>
            </a:r>
          </a:p>
          <a:p>
            <a:pPr marL="265113" indent="-265113"/>
            <a:r>
              <a:rPr lang="en-US" dirty="0"/>
              <a:t>Final quality indicator weighted mean of tests</a:t>
            </a:r>
          </a:p>
          <a:p>
            <a:pPr marL="265113" indent="-265113"/>
            <a:r>
              <a:rPr lang="en-US" dirty="0"/>
              <a:t>Use for screening</a:t>
            </a:r>
          </a:p>
        </p:txBody>
      </p:sp>
      <p:sp>
        <p:nvSpPr>
          <p:cNvPr id="4" name="Slide Number Placeholder 3"/>
          <p:cNvSpPr>
            <a:spLocks noGrp="1"/>
          </p:cNvSpPr>
          <p:nvPr>
            <p:ph type="sldNum" sz="quarter" idx="10"/>
          </p:nvPr>
        </p:nvSpPr>
        <p:spPr/>
        <p:txBody>
          <a:bodyPr/>
          <a:lstStyle/>
          <a:p>
            <a:fld id="{6B3B0B0F-E794-1244-9699-107C60B9C23A}" type="slidenum">
              <a:rPr lang="en-US" smtClean="0"/>
              <a:pPr/>
              <a:t>15</a:t>
            </a:fld>
            <a:endParaRPr lang="en-US"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7963" y="1609725"/>
            <a:ext cx="3857625" cy="36385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6485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1354" y="803242"/>
            <a:ext cx="5903737" cy="369332"/>
          </a:xfrm>
        </p:spPr>
        <p:txBody>
          <a:bodyPr/>
          <a:lstStyle/>
          <a:p>
            <a:r>
              <a:rPr lang="en-US" dirty="0"/>
              <a:t>Contents</a:t>
            </a:r>
          </a:p>
        </p:txBody>
      </p:sp>
      <p:sp>
        <p:nvSpPr>
          <p:cNvPr id="3" name="Content Placeholder 2"/>
          <p:cNvSpPr>
            <a:spLocks noGrp="1"/>
          </p:cNvSpPr>
          <p:nvPr>
            <p:ph sz="quarter" idx="14"/>
          </p:nvPr>
        </p:nvSpPr>
        <p:spPr>
          <a:xfrm>
            <a:off x="2481353" y="1705512"/>
            <a:ext cx="5903738" cy="3944113"/>
          </a:xfrm>
        </p:spPr>
        <p:txBody>
          <a:bodyPr/>
          <a:lstStyle/>
          <a:p>
            <a:pPr indent="0">
              <a:buNone/>
            </a:pPr>
            <a:r>
              <a:rPr lang="en-US" dirty="0">
                <a:solidFill>
                  <a:srgbClr val="064E83"/>
                </a:solidFill>
              </a:rPr>
              <a:t>Atmospheric Motion Vectors</a:t>
            </a:r>
          </a:p>
          <a:p>
            <a:r>
              <a:rPr lang="en-US" dirty="0"/>
              <a:t>What, when, where and why</a:t>
            </a:r>
          </a:p>
          <a:p>
            <a:r>
              <a:rPr lang="en-US" dirty="0"/>
              <a:t>How are AMVs derived?</a:t>
            </a:r>
          </a:p>
          <a:p>
            <a:r>
              <a:rPr lang="en-US" b="1" dirty="0"/>
              <a:t>How do we use them at ECMWF?</a:t>
            </a:r>
          </a:p>
          <a:p>
            <a:pPr indent="0">
              <a:buNone/>
            </a:pPr>
            <a:r>
              <a:rPr lang="en-US" dirty="0">
                <a:solidFill>
                  <a:srgbClr val="064E83"/>
                </a:solidFill>
              </a:rPr>
              <a:t>Wind indirectly from radiances</a:t>
            </a:r>
          </a:p>
          <a:p>
            <a:r>
              <a:rPr lang="en-US" dirty="0"/>
              <a:t>Introduction to clear sky/all sky radiances</a:t>
            </a:r>
          </a:p>
          <a:p>
            <a:r>
              <a:rPr lang="en-US" dirty="0"/>
              <a:t>Humidity tracing with radiances</a:t>
            </a:r>
          </a:p>
          <a:p>
            <a:pPr indent="0">
              <a:buNone/>
            </a:pPr>
            <a:r>
              <a:rPr lang="en-US" dirty="0">
                <a:solidFill>
                  <a:srgbClr val="0070C0"/>
                </a:solidFill>
              </a:rPr>
              <a:t>Summary and future challenges</a:t>
            </a:r>
          </a:p>
          <a:p>
            <a:pPr indent="0">
              <a:buNone/>
            </a:pPr>
            <a:r>
              <a:rPr lang="en-US" dirty="0">
                <a:solidFill>
                  <a:srgbClr val="0070C0"/>
                </a:solidFill>
              </a:rPr>
              <a:t>Introducing Aeolus</a:t>
            </a:r>
          </a:p>
          <a:p>
            <a:pPr indent="0">
              <a:buNone/>
            </a:pPr>
            <a:endParaRPr lang="en-US" dirty="0">
              <a:solidFill>
                <a:srgbClr val="0070C0"/>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16</a:t>
            </a:fld>
            <a:endParaRPr lang="en-US" dirty="0"/>
          </a:p>
        </p:txBody>
      </p:sp>
    </p:spTree>
    <p:extLst>
      <p:ext uri="{BB962C8B-B14F-4D97-AF65-F5344CB8AC3E}">
        <p14:creationId xmlns:p14="http://schemas.microsoft.com/office/powerpoint/2010/main" val="6402690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bwMode="auto">
          <a:xfrm>
            <a:off x="2160000" y="360000"/>
            <a:ext cx="7191375" cy="368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en-GB" altLang="en-US" dirty="0"/>
              <a:t>AMV sample coverage: monitored</a:t>
            </a:r>
            <a:br>
              <a:rPr lang="en-GB" altLang="en-US" dirty="0"/>
            </a:br>
            <a:r>
              <a:rPr lang="en-GB" altLang="en-US" sz="2000" dirty="0"/>
              <a:t>one 12hr  cycle (00Z 7</a:t>
            </a:r>
            <a:r>
              <a:rPr lang="en-GB" altLang="en-US" sz="2000" baseline="30000" dirty="0"/>
              <a:t>th</a:t>
            </a:r>
            <a:r>
              <a:rPr lang="en-GB" altLang="en-US" sz="2000" dirty="0"/>
              <a:t> March 2019)</a:t>
            </a:r>
          </a:p>
        </p:txBody>
      </p:sp>
      <p:sp>
        <p:nvSpPr>
          <p:cNvPr id="18435" name="Slide Number Placeholder 3"/>
          <p:cNvSpPr>
            <a:spLocks noGrp="1"/>
          </p:cNvSpPr>
          <p:nvPr>
            <p:ph type="sldNum" sz="quarter" idx="4294967295"/>
          </p:nvPr>
        </p:nvSpPr>
        <p:spPr bwMode="auto">
          <a:xfrm>
            <a:off x="11123612" y="6527800"/>
            <a:ext cx="1619250" cy="2159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fld id="{5FD780E8-2247-4548-A722-80BD22076F46}" type="slidenum">
              <a:rPr lang="en-US" altLang="en-US" sz="1000">
                <a:solidFill>
                  <a:srgbClr val="064E83"/>
                </a:solidFill>
              </a:rPr>
              <a:pPr fontAlgn="base">
                <a:spcBef>
                  <a:spcPct val="0"/>
                </a:spcBef>
                <a:spcAft>
                  <a:spcPct val="0"/>
                </a:spcAft>
              </a:pPr>
              <a:t>17</a:t>
            </a:fld>
            <a:endParaRPr lang="en-US" altLang="en-US" sz="1000" dirty="0">
              <a:solidFill>
                <a:srgbClr val="064E83"/>
              </a:solidFill>
            </a:endParaRPr>
          </a:p>
        </p:txBody>
      </p:sp>
      <p:sp>
        <p:nvSpPr>
          <p:cNvPr id="18437" name="TextBox 5"/>
          <p:cNvSpPr txBox="1">
            <a:spLocks noChangeArrowheads="1"/>
          </p:cNvSpPr>
          <p:nvPr/>
        </p:nvSpPr>
        <p:spPr bwMode="auto">
          <a:xfrm>
            <a:off x="2210677" y="1377950"/>
            <a:ext cx="881467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r>
              <a:rPr lang="en-GB" altLang="en-US" dirty="0"/>
              <a:t>Metop A    Metop B    Dual Metop A/B, B/C     GOES-15    Himawari-8     GOES-16 Met-8    Met-11    AQUA    NOAA-15    NOAA-18    NOAA-19     SNPP                    FY-2G    INSAT-3D     COMS-1    TERRA    </a:t>
            </a:r>
          </a:p>
        </p:txBody>
      </p:sp>
      <p:sp>
        <p:nvSpPr>
          <p:cNvPr id="7" name="Rectangle 6"/>
          <p:cNvSpPr/>
          <p:nvPr/>
        </p:nvSpPr>
        <p:spPr>
          <a:xfrm>
            <a:off x="2126540" y="1508126"/>
            <a:ext cx="104775" cy="104775"/>
          </a:xfrm>
          <a:prstGeom prst="rect">
            <a:avLst/>
          </a:prstGeom>
          <a:solidFill>
            <a:srgbClr val="51EB0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8" name="Rectangle 7"/>
          <p:cNvSpPr/>
          <p:nvPr/>
        </p:nvSpPr>
        <p:spPr>
          <a:xfrm>
            <a:off x="3226678" y="1508126"/>
            <a:ext cx="104775" cy="104775"/>
          </a:xfrm>
          <a:prstGeom prst="rect">
            <a:avLst/>
          </a:prstGeom>
          <a:solidFill>
            <a:srgbClr val="4D6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9" name="Rectangle 8"/>
          <p:cNvSpPr/>
          <p:nvPr/>
        </p:nvSpPr>
        <p:spPr>
          <a:xfrm>
            <a:off x="4344278" y="1508126"/>
            <a:ext cx="104775" cy="104775"/>
          </a:xfrm>
          <a:prstGeom prst="rect">
            <a:avLst/>
          </a:prstGeom>
          <a:solidFill>
            <a:srgbClr val="6CA63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0" name="Rectangle 9"/>
          <p:cNvSpPr/>
          <p:nvPr/>
        </p:nvSpPr>
        <p:spPr>
          <a:xfrm>
            <a:off x="2126540" y="1789114"/>
            <a:ext cx="104775" cy="103187"/>
          </a:xfrm>
          <a:prstGeom prst="rect">
            <a:avLst/>
          </a:prstGeom>
          <a:solidFill>
            <a:srgbClr val="FFDA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1" name="Rectangle 10"/>
          <p:cNvSpPr/>
          <p:nvPr/>
        </p:nvSpPr>
        <p:spPr>
          <a:xfrm>
            <a:off x="2999665" y="1789114"/>
            <a:ext cx="104775" cy="103187"/>
          </a:xfrm>
          <a:prstGeom prst="rect">
            <a:avLst/>
          </a:prstGeom>
          <a:solidFill>
            <a:srgbClr val="E65C6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2" name="Rectangle 11"/>
          <p:cNvSpPr/>
          <p:nvPr/>
        </p:nvSpPr>
        <p:spPr>
          <a:xfrm>
            <a:off x="8014630" y="1508126"/>
            <a:ext cx="104775" cy="104775"/>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4" name="Rectangle 13"/>
          <p:cNvSpPr/>
          <p:nvPr/>
        </p:nvSpPr>
        <p:spPr>
          <a:xfrm>
            <a:off x="6782730" y="1511300"/>
            <a:ext cx="104775" cy="103188"/>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5" name="Rectangle 14"/>
          <p:cNvSpPr/>
          <p:nvPr/>
        </p:nvSpPr>
        <p:spPr>
          <a:xfrm>
            <a:off x="3941053" y="1789114"/>
            <a:ext cx="104775" cy="103187"/>
          </a:xfrm>
          <a:prstGeom prst="rect">
            <a:avLst/>
          </a:prstGeom>
          <a:solidFill>
            <a:srgbClr val="73A3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6" name="Rectangle 15"/>
          <p:cNvSpPr/>
          <p:nvPr/>
        </p:nvSpPr>
        <p:spPr>
          <a:xfrm>
            <a:off x="4839578" y="1789114"/>
            <a:ext cx="104775" cy="103187"/>
          </a:xfrm>
          <a:prstGeom prst="rect">
            <a:avLst/>
          </a:prstGeom>
          <a:solidFill>
            <a:srgbClr val="33333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7" name="Rectangle 16"/>
          <p:cNvSpPr/>
          <p:nvPr/>
        </p:nvSpPr>
        <p:spPr>
          <a:xfrm>
            <a:off x="6058778" y="1789114"/>
            <a:ext cx="104775" cy="103187"/>
          </a:xfrm>
          <a:prstGeom prst="rect">
            <a:avLst/>
          </a:prstGeom>
          <a:solidFill>
            <a:srgbClr val="9430E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8" name="Rectangle 17"/>
          <p:cNvSpPr/>
          <p:nvPr/>
        </p:nvSpPr>
        <p:spPr>
          <a:xfrm>
            <a:off x="7287503" y="1790700"/>
            <a:ext cx="104775" cy="103188"/>
          </a:xfrm>
          <a:prstGeom prst="rect">
            <a:avLst/>
          </a:prstGeom>
          <a:solidFill>
            <a:srgbClr val="FF00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20" name="Rectangle 19"/>
          <p:cNvSpPr/>
          <p:nvPr/>
        </p:nvSpPr>
        <p:spPr>
          <a:xfrm>
            <a:off x="2126540" y="2055814"/>
            <a:ext cx="104775" cy="104775"/>
          </a:xfrm>
          <a:prstGeom prst="rect">
            <a:avLst/>
          </a:prstGeom>
          <a:solidFill>
            <a:srgbClr val="02D7D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21" name="Rectangle 20"/>
          <p:cNvSpPr/>
          <p:nvPr/>
        </p:nvSpPr>
        <p:spPr>
          <a:xfrm>
            <a:off x="3058403" y="2055814"/>
            <a:ext cx="104775" cy="104775"/>
          </a:xfrm>
          <a:prstGeom prst="rect">
            <a:avLst/>
          </a:prstGeom>
          <a:solidFill>
            <a:srgbClr val="8C185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23" name="Rectangle 22"/>
          <p:cNvSpPr/>
          <p:nvPr/>
        </p:nvSpPr>
        <p:spPr>
          <a:xfrm>
            <a:off x="4382419" y="2055814"/>
            <a:ext cx="104775" cy="103187"/>
          </a:xfrm>
          <a:prstGeom prst="rect">
            <a:avLst/>
          </a:prstGeom>
          <a:solidFill>
            <a:srgbClr val="877A7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24" name="Rectangle 23"/>
          <p:cNvSpPr/>
          <p:nvPr/>
        </p:nvSpPr>
        <p:spPr>
          <a:xfrm>
            <a:off x="8576594" y="1789114"/>
            <a:ext cx="104775" cy="104775"/>
          </a:xfrm>
          <a:prstGeom prst="rect">
            <a:avLst/>
          </a:prstGeom>
          <a:solidFill>
            <a:srgbClr val="2B308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25" name="Rectangle 24"/>
          <p:cNvSpPr/>
          <p:nvPr/>
        </p:nvSpPr>
        <p:spPr>
          <a:xfrm>
            <a:off x="5551550" y="2058196"/>
            <a:ext cx="104775" cy="104775"/>
          </a:xfrm>
          <a:prstGeom prst="rect">
            <a:avLst/>
          </a:prstGeom>
          <a:solidFill>
            <a:srgbClr val="9E110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5" name="TextBox 4"/>
          <p:cNvSpPr txBox="1"/>
          <p:nvPr/>
        </p:nvSpPr>
        <p:spPr>
          <a:xfrm>
            <a:off x="10734039" y="1394976"/>
            <a:ext cx="1217316" cy="646331"/>
          </a:xfrm>
          <a:prstGeom prst="rect">
            <a:avLst/>
          </a:prstGeom>
          <a:noFill/>
        </p:spPr>
        <p:txBody>
          <a:bodyPr wrap="square" rtlCol="0">
            <a:spAutoFit/>
          </a:bodyPr>
          <a:lstStyle/>
          <a:p>
            <a:pPr algn="ctr"/>
            <a:r>
              <a:rPr lang="en-GB" dirty="0">
                <a:solidFill>
                  <a:srgbClr val="FF0000"/>
                </a:solidFill>
              </a:rPr>
              <a:t>Actively used</a:t>
            </a:r>
          </a:p>
        </p:txBody>
      </p:sp>
      <p:pic>
        <p:nvPicPr>
          <p:cNvPr id="6" name="Picture 5">
            <a:extLst>
              <a:ext uri="{FF2B5EF4-FFF2-40B4-BE49-F238E27FC236}">
                <a16:creationId xmlns:a16="http://schemas.microsoft.com/office/drawing/2014/main" id="{9A7DB4BD-106F-4A27-89AE-F7D7B5ED693E}"/>
              </a:ext>
            </a:extLst>
          </p:cNvPr>
          <p:cNvPicPr>
            <a:picLocks noChangeAspect="1"/>
          </p:cNvPicPr>
          <p:nvPr/>
        </p:nvPicPr>
        <p:blipFill rotWithShape="1">
          <a:blip r:embed="rId2"/>
          <a:srcRect t="32910"/>
          <a:stretch/>
        </p:blipFill>
        <p:spPr>
          <a:xfrm>
            <a:off x="2141310" y="2286852"/>
            <a:ext cx="7715477" cy="3662219"/>
          </a:xfrm>
          <a:prstGeom prst="rect">
            <a:avLst/>
          </a:prstGeom>
        </p:spPr>
      </p:pic>
      <p:sp>
        <p:nvSpPr>
          <p:cNvPr id="29" name="Rectangle 28">
            <a:extLst>
              <a:ext uri="{FF2B5EF4-FFF2-40B4-BE49-F238E27FC236}">
                <a16:creationId xmlns:a16="http://schemas.microsoft.com/office/drawing/2014/main" id="{8A204D06-986B-4566-8FFB-D3125264D601}"/>
              </a:ext>
            </a:extLst>
          </p:cNvPr>
          <p:cNvSpPr/>
          <p:nvPr/>
        </p:nvSpPr>
        <p:spPr>
          <a:xfrm>
            <a:off x="9464766" y="1511300"/>
            <a:ext cx="104775" cy="104775"/>
          </a:xfrm>
          <a:prstGeom prst="rect">
            <a:avLst/>
          </a:prstGeom>
          <a:solidFill>
            <a:srgbClr val="8C6B3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28" name="Title 1"/>
          <p:cNvSpPr txBox="1">
            <a:spLocks/>
          </p:cNvSpPr>
          <p:nvPr/>
        </p:nvSpPr>
        <p:spPr>
          <a:xfrm>
            <a:off x="2553778" y="5906196"/>
            <a:ext cx="7088224" cy="369332"/>
          </a:xfrm>
          <a:prstGeom prst="rect">
            <a:avLst/>
          </a:prstGeom>
          <a:solidFill>
            <a:schemeClr val="bg1"/>
          </a:solidFill>
          <a:ln w="19050">
            <a:solidFill>
              <a:srgbClr val="FF0000"/>
            </a:solidFill>
          </a:ln>
        </p:spPr>
        <p:txBody>
          <a:bodyPr lIns="0" tIns="0" rIns="0" bIns="0"/>
          <a:lstStyle>
            <a:lvl1pPr algn="l" defTabSz="457200" rtl="0" eaLnBrk="1" latinLnBrk="0" hangingPunct="1">
              <a:lnSpc>
                <a:spcPts val="2800"/>
              </a:lnSpc>
              <a:spcBef>
                <a:spcPct val="0"/>
              </a:spcBef>
              <a:buNone/>
              <a:defRPr sz="2400" kern="1200">
                <a:solidFill>
                  <a:srgbClr val="064E83"/>
                </a:solidFill>
                <a:latin typeface="+mj-lt"/>
                <a:ea typeface="+mj-ea"/>
                <a:cs typeface="+mj-cs"/>
              </a:defRPr>
            </a:lvl1pPr>
          </a:lstStyle>
          <a:p>
            <a:pPr algn="ctr"/>
            <a:r>
              <a:rPr lang="en-US" sz="1800" dirty="0">
                <a:solidFill>
                  <a:srgbClr val="FF0000"/>
                </a:solidFill>
              </a:rPr>
              <a:t>Now we will apply blacklisting, a first guess check and thinning</a:t>
            </a:r>
          </a:p>
        </p:txBody>
      </p:sp>
      <p:sp>
        <p:nvSpPr>
          <p:cNvPr id="13" name="Rectangle 12">
            <a:extLst>
              <a:ext uri="{FF2B5EF4-FFF2-40B4-BE49-F238E27FC236}">
                <a16:creationId xmlns:a16="http://schemas.microsoft.com/office/drawing/2014/main" id="{3813B29C-1F6D-4F0F-B07A-6132B42F51E3}"/>
              </a:ext>
            </a:extLst>
          </p:cNvPr>
          <p:cNvSpPr/>
          <p:nvPr/>
        </p:nvSpPr>
        <p:spPr>
          <a:xfrm>
            <a:off x="1773447" y="1419225"/>
            <a:ext cx="8982302" cy="572951"/>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63292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2835" y="1075617"/>
            <a:ext cx="5903737" cy="369332"/>
          </a:xfrm>
        </p:spPr>
        <p:txBody>
          <a:bodyPr/>
          <a:lstStyle/>
          <a:p>
            <a:r>
              <a:rPr lang="en-US" dirty="0"/>
              <a:t>AMV selection: Blacklisting</a:t>
            </a:r>
          </a:p>
        </p:txBody>
      </p:sp>
      <p:sp>
        <p:nvSpPr>
          <p:cNvPr id="3" name="Content Placeholder 2"/>
          <p:cNvSpPr>
            <a:spLocks noGrp="1"/>
          </p:cNvSpPr>
          <p:nvPr>
            <p:ph sz="quarter" idx="14"/>
          </p:nvPr>
        </p:nvSpPr>
        <p:spPr>
          <a:xfrm>
            <a:off x="3142834" y="1977887"/>
            <a:ext cx="5903738" cy="3944113"/>
          </a:xfrm>
        </p:spPr>
        <p:txBody>
          <a:bodyPr/>
          <a:lstStyle/>
          <a:p>
            <a:r>
              <a:rPr lang="en-US" dirty="0"/>
              <a:t>Apply quality indicator thresholds</a:t>
            </a:r>
          </a:p>
          <a:p>
            <a:r>
              <a:rPr lang="en-US" dirty="0"/>
              <a:t>Channel specific selection</a:t>
            </a:r>
          </a:p>
          <a:p>
            <a:r>
              <a:rPr lang="en-US" dirty="0"/>
              <a:t>Regional screening</a:t>
            </a:r>
          </a:p>
          <a:p>
            <a:r>
              <a:rPr lang="en-US" dirty="0"/>
              <a:t>Seasonal screening</a:t>
            </a:r>
          </a:p>
        </p:txBody>
      </p:sp>
      <p:sp>
        <p:nvSpPr>
          <p:cNvPr id="4" name="Slide Number Placeholder 3"/>
          <p:cNvSpPr>
            <a:spLocks noGrp="1"/>
          </p:cNvSpPr>
          <p:nvPr>
            <p:ph type="sldNum" sz="quarter" idx="10"/>
          </p:nvPr>
        </p:nvSpPr>
        <p:spPr/>
        <p:txBody>
          <a:bodyPr/>
          <a:lstStyle/>
          <a:p>
            <a:fld id="{6B3B0B0F-E794-1244-9699-107C60B9C23A}" type="slidenum">
              <a:rPr lang="en-US" smtClean="0"/>
              <a:pPr/>
              <a:t>18</a:t>
            </a:fld>
            <a:endParaRPr lang="en-US" dirty="0"/>
          </a:p>
        </p:txBody>
      </p:sp>
    </p:spTree>
    <p:extLst>
      <p:ext uri="{BB962C8B-B14F-4D97-AF65-F5344CB8AC3E}">
        <p14:creationId xmlns:p14="http://schemas.microsoft.com/office/powerpoint/2010/main" val="35354482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2160000" y="909232"/>
            <a:ext cx="5903737" cy="369332"/>
          </a:xfrm>
        </p:spPr>
        <p:txBody>
          <a:bodyPr/>
          <a:lstStyle/>
          <a:p>
            <a:r>
              <a:rPr lang="en-GB" altLang="en-US" dirty="0"/>
              <a:t>AMV selection: First Guess check</a:t>
            </a:r>
          </a:p>
        </p:txBody>
      </p:sp>
      <p:pic>
        <p:nvPicPr>
          <p:cNvPr id="36867" name="Picture 3"/>
          <p:cNvPicPr>
            <a:picLocks noChangeAspect="1"/>
          </p:cNvPicPr>
          <p:nvPr/>
        </p:nvPicPr>
        <p:blipFill rotWithShape="1">
          <a:blip r:embed="rId2">
            <a:extLst>
              <a:ext uri="{28A0092B-C50C-407E-A947-70E740481C1C}">
                <a14:useLocalDpi xmlns:a14="http://schemas.microsoft.com/office/drawing/2010/main" val="0"/>
              </a:ext>
            </a:extLst>
          </a:blip>
          <a:srcRect r="51296"/>
          <a:stretch/>
        </p:blipFill>
        <p:spPr bwMode="auto">
          <a:xfrm>
            <a:off x="3246845" y="1897913"/>
            <a:ext cx="2981383" cy="425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Content Placeholder 2"/>
          <p:cNvSpPr>
            <a:spLocks noGrp="1"/>
          </p:cNvSpPr>
          <p:nvPr>
            <p:ph idx="4294967295"/>
          </p:nvPr>
        </p:nvSpPr>
        <p:spPr>
          <a:xfrm>
            <a:off x="2160000" y="1623237"/>
            <a:ext cx="8506412" cy="1800447"/>
          </a:xfrm>
          <a:prstGeom prst="rect">
            <a:avLst/>
          </a:prstGeom>
        </p:spPr>
        <p:txBody>
          <a:bodyPr/>
          <a:lstStyle/>
          <a:p>
            <a:pPr>
              <a:buClrTx/>
            </a:pPr>
            <a:r>
              <a:rPr lang="en-GB" altLang="en-US" sz="1800" dirty="0">
                <a:solidFill>
                  <a:schemeClr val="tx1"/>
                </a:solidFill>
              </a:rPr>
              <a:t>Comparison with short-range forecast from previous model run</a:t>
            </a:r>
          </a:p>
          <a:p>
            <a:pPr>
              <a:buClrTx/>
            </a:pPr>
            <a:r>
              <a:rPr lang="en-GB" altLang="en-US" sz="1800" dirty="0">
                <a:solidFill>
                  <a:schemeClr val="tx1"/>
                </a:solidFill>
              </a:rPr>
              <a:t>Observations deviating too much are rejected</a:t>
            </a:r>
          </a:p>
        </p:txBody>
      </p:sp>
    </p:spTree>
    <p:extLst>
      <p:ext uri="{BB962C8B-B14F-4D97-AF65-F5344CB8AC3E}">
        <p14:creationId xmlns:p14="http://schemas.microsoft.com/office/powerpoint/2010/main" val="3427960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1354" y="803242"/>
            <a:ext cx="5903737" cy="369332"/>
          </a:xfrm>
        </p:spPr>
        <p:txBody>
          <a:bodyPr/>
          <a:lstStyle/>
          <a:p>
            <a:r>
              <a:rPr lang="en-US" dirty="0"/>
              <a:t>Contents</a:t>
            </a:r>
          </a:p>
        </p:txBody>
      </p:sp>
      <p:sp>
        <p:nvSpPr>
          <p:cNvPr id="3" name="Content Placeholder 2"/>
          <p:cNvSpPr>
            <a:spLocks noGrp="1"/>
          </p:cNvSpPr>
          <p:nvPr>
            <p:ph sz="quarter" idx="14"/>
          </p:nvPr>
        </p:nvSpPr>
        <p:spPr>
          <a:xfrm>
            <a:off x="2481353" y="1705512"/>
            <a:ext cx="5903738" cy="3944113"/>
          </a:xfrm>
        </p:spPr>
        <p:txBody>
          <a:bodyPr/>
          <a:lstStyle/>
          <a:p>
            <a:pPr indent="0">
              <a:buNone/>
            </a:pPr>
            <a:r>
              <a:rPr lang="en-US" dirty="0">
                <a:solidFill>
                  <a:srgbClr val="064E83"/>
                </a:solidFill>
              </a:rPr>
              <a:t>Atmospheric Motion Vectors</a:t>
            </a:r>
          </a:p>
          <a:p>
            <a:r>
              <a:rPr lang="en-US" dirty="0"/>
              <a:t>What, when, where and why</a:t>
            </a:r>
          </a:p>
          <a:p>
            <a:r>
              <a:rPr lang="en-US" dirty="0"/>
              <a:t>How are AMVs derived?</a:t>
            </a:r>
          </a:p>
          <a:p>
            <a:r>
              <a:rPr lang="en-US" dirty="0"/>
              <a:t>How do we use them at ECMWF?</a:t>
            </a:r>
          </a:p>
          <a:p>
            <a:pPr indent="0">
              <a:buNone/>
            </a:pPr>
            <a:r>
              <a:rPr lang="en-US" dirty="0">
                <a:solidFill>
                  <a:srgbClr val="064E83"/>
                </a:solidFill>
              </a:rPr>
              <a:t>Wind indirectly from radiances</a:t>
            </a:r>
          </a:p>
          <a:p>
            <a:r>
              <a:rPr lang="en-US" dirty="0"/>
              <a:t>Introduction to clear sky/all sky radiances</a:t>
            </a:r>
          </a:p>
          <a:p>
            <a:r>
              <a:rPr lang="en-US" dirty="0"/>
              <a:t>Humidity tracing with radiances</a:t>
            </a:r>
          </a:p>
          <a:p>
            <a:pPr indent="0">
              <a:buNone/>
            </a:pPr>
            <a:r>
              <a:rPr lang="en-US" dirty="0">
                <a:solidFill>
                  <a:srgbClr val="0070C0"/>
                </a:solidFill>
              </a:rPr>
              <a:t>Summary and future challenges</a:t>
            </a:r>
          </a:p>
          <a:p>
            <a:pPr indent="0">
              <a:buNone/>
            </a:pPr>
            <a:r>
              <a:rPr lang="en-US" dirty="0">
                <a:solidFill>
                  <a:srgbClr val="0070C0"/>
                </a:solidFill>
              </a:rPr>
              <a:t>Introducing Aeolus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2</a:t>
            </a:fld>
            <a:endParaRPr lang="en-US" dirty="0"/>
          </a:p>
        </p:txBody>
      </p:sp>
    </p:spTree>
    <p:extLst>
      <p:ext uri="{BB962C8B-B14F-4D97-AF65-F5344CB8AC3E}">
        <p14:creationId xmlns:p14="http://schemas.microsoft.com/office/powerpoint/2010/main" val="11129892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7"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46844" y="1897913"/>
            <a:ext cx="6121400" cy="425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a:extLst>
              <a:ext uri="{FF2B5EF4-FFF2-40B4-BE49-F238E27FC236}">
                <a16:creationId xmlns:a16="http://schemas.microsoft.com/office/drawing/2014/main" id="{26FF9AFD-5274-4FA4-AE12-0D4C9FBD6D44}"/>
              </a:ext>
            </a:extLst>
          </p:cNvPr>
          <p:cNvSpPr txBox="1">
            <a:spLocks/>
          </p:cNvSpPr>
          <p:nvPr/>
        </p:nvSpPr>
        <p:spPr>
          <a:xfrm>
            <a:off x="2160000" y="909232"/>
            <a:ext cx="5903737"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064E83"/>
                </a:solidFill>
                <a:latin typeface="+mj-lt"/>
                <a:ea typeface="+mj-ea"/>
                <a:cs typeface="+mj-cs"/>
              </a:defRPr>
            </a:lvl1pPr>
          </a:lstStyle>
          <a:p>
            <a:r>
              <a:rPr lang="en-GB" altLang="en-US"/>
              <a:t>AMV selection: First Guess check</a:t>
            </a:r>
            <a:endParaRPr lang="en-GB" altLang="en-US" dirty="0"/>
          </a:p>
        </p:txBody>
      </p:sp>
      <p:sp>
        <p:nvSpPr>
          <p:cNvPr id="8" name="Content Placeholder 2">
            <a:extLst>
              <a:ext uri="{FF2B5EF4-FFF2-40B4-BE49-F238E27FC236}">
                <a16:creationId xmlns:a16="http://schemas.microsoft.com/office/drawing/2014/main" id="{0248FA30-4AAF-40F8-946D-C85561F0DB6D}"/>
              </a:ext>
            </a:extLst>
          </p:cNvPr>
          <p:cNvSpPr>
            <a:spLocks noGrp="1"/>
          </p:cNvSpPr>
          <p:nvPr>
            <p:ph idx="4294967295"/>
          </p:nvPr>
        </p:nvSpPr>
        <p:spPr>
          <a:xfrm>
            <a:off x="2160000" y="1623237"/>
            <a:ext cx="8506412" cy="1800447"/>
          </a:xfrm>
          <a:prstGeom prst="rect">
            <a:avLst/>
          </a:prstGeom>
        </p:spPr>
        <p:txBody>
          <a:bodyPr/>
          <a:lstStyle/>
          <a:p>
            <a:pPr>
              <a:buClrTx/>
            </a:pPr>
            <a:r>
              <a:rPr lang="en-GB" altLang="en-US" sz="1800" dirty="0">
                <a:solidFill>
                  <a:schemeClr val="tx1"/>
                </a:solidFill>
              </a:rPr>
              <a:t>Comparison with short-range forecast from previous model run</a:t>
            </a:r>
          </a:p>
          <a:p>
            <a:pPr>
              <a:buClrTx/>
            </a:pPr>
            <a:r>
              <a:rPr lang="en-GB" altLang="en-US" sz="1800" dirty="0">
                <a:solidFill>
                  <a:schemeClr val="tx1"/>
                </a:solidFill>
              </a:rPr>
              <a:t>Observations deviating too much are rejected</a:t>
            </a:r>
          </a:p>
        </p:txBody>
      </p:sp>
    </p:spTree>
    <p:extLst>
      <p:ext uri="{BB962C8B-B14F-4D97-AF65-F5344CB8AC3E}">
        <p14:creationId xmlns:p14="http://schemas.microsoft.com/office/powerpoint/2010/main" val="3577304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AMV selection: thinning</a:t>
            </a:r>
          </a:p>
        </p:txBody>
      </p:sp>
      <p:sp>
        <p:nvSpPr>
          <p:cNvPr id="3" name="Content Placeholder 2"/>
          <p:cNvSpPr>
            <a:spLocks noGrp="1"/>
          </p:cNvSpPr>
          <p:nvPr>
            <p:ph sz="quarter" idx="14"/>
          </p:nvPr>
        </p:nvSpPr>
        <p:spPr>
          <a:xfrm>
            <a:off x="1570458" y="1422409"/>
            <a:ext cx="4012483" cy="3944113"/>
          </a:xfrm>
        </p:spPr>
        <p:txBody>
          <a:bodyPr/>
          <a:lstStyle/>
          <a:p>
            <a:pPr marL="269875" indent="-269875"/>
            <a:r>
              <a:rPr lang="en-US" dirty="0"/>
              <a:t>Assuming </a:t>
            </a:r>
            <a:r>
              <a:rPr lang="en-US" dirty="0">
                <a:solidFill>
                  <a:srgbClr val="0000FF"/>
                </a:solidFill>
              </a:rPr>
              <a:t>uncorrelated </a:t>
            </a:r>
            <a:r>
              <a:rPr lang="en-US" dirty="0"/>
              <a:t>observation errors -&gt; thinning required</a:t>
            </a:r>
          </a:p>
          <a:p>
            <a:pPr marL="269875" indent="-269875"/>
            <a:r>
              <a:rPr lang="en-US" dirty="0"/>
              <a:t>Significant spatial error correlations up to </a:t>
            </a:r>
            <a:r>
              <a:rPr lang="en-US" dirty="0">
                <a:solidFill>
                  <a:srgbClr val="FF0000"/>
                </a:solidFill>
              </a:rPr>
              <a:t>~ 800km</a:t>
            </a:r>
          </a:p>
          <a:p>
            <a:r>
              <a:rPr lang="en-US" dirty="0"/>
              <a:t>Thin by </a:t>
            </a:r>
          </a:p>
          <a:p>
            <a:pPr lvl="1"/>
            <a:r>
              <a:rPr lang="en-US" dirty="0"/>
              <a:t>200x200km</a:t>
            </a:r>
          </a:p>
          <a:p>
            <a:pPr lvl="1"/>
            <a:r>
              <a:rPr lang="en-US" dirty="0"/>
              <a:t>50-175hPa boxes (vertical extent varies with height)</a:t>
            </a:r>
          </a:p>
          <a:p>
            <a:pPr lvl="1"/>
            <a:r>
              <a:rPr lang="en-US" dirty="0"/>
              <a:t>30 </a:t>
            </a:r>
            <a:r>
              <a:rPr lang="en-US" dirty="0" err="1"/>
              <a:t>mins</a:t>
            </a:r>
            <a:endParaRPr lang="en-US" dirty="0"/>
          </a:p>
          <a:p>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21</a:t>
            </a:fld>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5582941" y="1268413"/>
            <a:ext cx="3971925" cy="3687762"/>
          </a:xfrm>
          <a:prstGeom prst="rect">
            <a:avLst/>
          </a:prstGeom>
          <a:noFill/>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8"/>
          <p:cNvSpPr>
            <a:spLocks noChangeArrowheads="1"/>
          </p:cNvSpPr>
          <p:nvPr/>
        </p:nvSpPr>
        <p:spPr bwMode="auto">
          <a:xfrm>
            <a:off x="5827392" y="4922507"/>
            <a:ext cx="4095865" cy="835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51000"/>
              </a:lnSpc>
              <a:spcAft>
                <a:spcPct val="0"/>
              </a:spcAft>
              <a:buClr>
                <a:srgbClr val="000000"/>
              </a:buClr>
              <a:buFont typeface="Arial" panose="020B0604020202020204" pitchFamily="34" charset="0"/>
              <a:buNone/>
            </a:pPr>
            <a:r>
              <a:rPr lang="en-GB" altLang="en-US" sz="1600" dirty="0">
                <a:solidFill>
                  <a:schemeClr val="tx1"/>
                </a:solidFill>
              </a:rPr>
              <a:t>AMV-</a:t>
            </a:r>
            <a:r>
              <a:rPr lang="en-GB" altLang="en-US" sz="1600" dirty="0" err="1">
                <a:solidFill>
                  <a:schemeClr val="tx1"/>
                </a:solidFill>
              </a:rPr>
              <a:t>radiosonde</a:t>
            </a:r>
            <a:r>
              <a:rPr lang="en-GB" altLang="en-US" sz="1600" dirty="0">
                <a:solidFill>
                  <a:schemeClr val="tx1"/>
                </a:solidFill>
              </a:rPr>
              <a:t> departure correlations </a:t>
            </a:r>
          </a:p>
          <a:p>
            <a:pPr algn="ctr">
              <a:lnSpc>
                <a:spcPct val="151000"/>
              </a:lnSpc>
              <a:spcAft>
                <a:spcPct val="0"/>
              </a:spcAft>
              <a:buClr>
                <a:srgbClr val="000000"/>
              </a:buClr>
              <a:buFont typeface="Arial" panose="020B0604020202020204" pitchFamily="34" charset="0"/>
              <a:buNone/>
            </a:pPr>
            <a:r>
              <a:rPr lang="en-GB" altLang="en-US" sz="1600" dirty="0">
                <a:solidFill>
                  <a:schemeClr val="tx1"/>
                </a:solidFill>
              </a:rPr>
              <a:t>as a function of station separation.</a:t>
            </a:r>
          </a:p>
        </p:txBody>
      </p:sp>
      <p:sp>
        <p:nvSpPr>
          <p:cNvPr id="7" name="Rectangle 9"/>
          <p:cNvSpPr>
            <a:spLocks noChangeArrowheads="1"/>
          </p:cNvSpPr>
          <p:nvPr/>
        </p:nvSpPr>
        <p:spPr bwMode="auto">
          <a:xfrm>
            <a:off x="1701801" y="5732463"/>
            <a:ext cx="8569325" cy="65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200" dirty="0">
                <a:solidFill>
                  <a:schemeClr val="tx1"/>
                </a:solidFill>
              </a:rPr>
              <a:t>Bormann et al., 2003: The spatial structure of observation error in atmospheric motion vectors from geostationary satellite data. MWR, 31, 706 -  718. </a:t>
            </a:r>
          </a:p>
        </p:txBody>
      </p:sp>
      <p:sp>
        <p:nvSpPr>
          <p:cNvPr id="8" name="Rectangle 9"/>
          <p:cNvSpPr>
            <a:spLocks noChangeArrowheads="1"/>
          </p:cNvSpPr>
          <p:nvPr/>
        </p:nvSpPr>
        <p:spPr bwMode="auto">
          <a:xfrm>
            <a:off x="9377309" y="2625999"/>
            <a:ext cx="1317913" cy="928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51000"/>
              </a:lnSpc>
              <a:spcAft>
                <a:spcPct val="0"/>
              </a:spcAft>
              <a:buClr>
                <a:srgbClr val="000000"/>
              </a:buClr>
              <a:buFont typeface="Arial" panose="020B0604020202020204" pitchFamily="34" charset="0"/>
              <a:buNone/>
            </a:pPr>
            <a:r>
              <a:rPr lang="en-GB" altLang="en-US" sz="1200" dirty="0">
                <a:solidFill>
                  <a:srgbClr val="0000FF"/>
                </a:solidFill>
              </a:rPr>
              <a:t>Number of collocations in hundreds </a:t>
            </a:r>
          </a:p>
        </p:txBody>
      </p:sp>
      <p:cxnSp>
        <p:nvCxnSpPr>
          <p:cNvPr id="10" name="Straight Arrow Connector 9"/>
          <p:cNvCxnSpPr/>
          <p:nvPr/>
        </p:nvCxnSpPr>
        <p:spPr>
          <a:xfrm flipH="1">
            <a:off x="9124691" y="3327991"/>
            <a:ext cx="430174" cy="425302"/>
          </a:xfrm>
          <a:prstGeom prst="straightConnector1">
            <a:avLst/>
          </a:prstGeom>
          <a:ln>
            <a:solidFill>
              <a:srgbClr val="0000FF"/>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8502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500"/>
                                        <p:tgtEl>
                                          <p:spTgt spid="3">
                                            <p:txEl>
                                              <p:pRg st="4" end="4"/>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bwMode="auto">
          <a:xfrm>
            <a:off x="2160000" y="360000"/>
            <a:ext cx="6660150" cy="368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en-GB" altLang="en-US" dirty="0"/>
              <a:t>All AMVs used - one cycle 00Z 7</a:t>
            </a:r>
            <a:r>
              <a:rPr lang="en-GB" altLang="en-US" baseline="30000" dirty="0"/>
              <a:t>th</a:t>
            </a:r>
            <a:r>
              <a:rPr lang="en-GB" altLang="en-US" dirty="0"/>
              <a:t> March 2019</a:t>
            </a:r>
          </a:p>
        </p:txBody>
      </p:sp>
      <p:sp>
        <p:nvSpPr>
          <p:cNvPr id="20483" name="Slide Number Placeholder 3"/>
          <p:cNvSpPr>
            <a:spLocks noGrp="1"/>
          </p:cNvSpPr>
          <p:nvPr>
            <p:ph type="sldNum" sz="quarter" idx="4294967295"/>
          </p:nvPr>
        </p:nvSpPr>
        <p:spPr bwMode="auto">
          <a:xfrm>
            <a:off x="9047162" y="6308725"/>
            <a:ext cx="1619250" cy="2159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fld id="{101F9FEE-9F80-4895-BE41-1BA16DEEEAD1}" type="slidenum">
              <a:rPr lang="en-US" altLang="en-US" sz="900">
                <a:solidFill>
                  <a:srgbClr val="064E83"/>
                </a:solidFill>
              </a:rPr>
              <a:pPr fontAlgn="base">
                <a:spcBef>
                  <a:spcPct val="0"/>
                </a:spcBef>
                <a:spcAft>
                  <a:spcPct val="0"/>
                </a:spcAft>
              </a:pPr>
              <a:t>22</a:t>
            </a:fld>
            <a:endParaRPr lang="en-US" altLang="en-US" sz="900" dirty="0">
              <a:solidFill>
                <a:srgbClr val="064E83"/>
              </a:solidFill>
            </a:endParaRPr>
          </a:p>
        </p:txBody>
      </p:sp>
      <p:pic>
        <p:nvPicPr>
          <p:cNvPr id="3" name="Picture 2">
            <a:extLst>
              <a:ext uri="{FF2B5EF4-FFF2-40B4-BE49-F238E27FC236}">
                <a16:creationId xmlns:a16="http://schemas.microsoft.com/office/drawing/2014/main" id="{67E4313D-CC8A-4BE2-908D-64F45BFD2030}"/>
              </a:ext>
            </a:extLst>
          </p:cNvPr>
          <p:cNvPicPr>
            <a:picLocks noChangeAspect="1"/>
          </p:cNvPicPr>
          <p:nvPr/>
        </p:nvPicPr>
        <p:blipFill rotWithShape="1">
          <a:blip r:embed="rId2"/>
          <a:srcRect t="32542"/>
          <a:stretch/>
        </p:blipFill>
        <p:spPr>
          <a:xfrm>
            <a:off x="1903631" y="2065573"/>
            <a:ext cx="8153181" cy="3891224"/>
          </a:xfrm>
          <a:prstGeom prst="rect">
            <a:avLst/>
          </a:prstGeom>
        </p:spPr>
      </p:pic>
      <p:sp>
        <p:nvSpPr>
          <p:cNvPr id="34" name="TextBox 5">
            <a:extLst>
              <a:ext uri="{FF2B5EF4-FFF2-40B4-BE49-F238E27FC236}">
                <a16:creationId xmlns:a16="http://schemas.microsoft.com/office/drawing/2014/main" id="{673AB914-FE8E-4E2D-8455-89BE456DF28E}"/>
              </a:ext>
            </a:extLst>
          </p:cNvPr>
          <p:cNvSpPr txBox="1">
            <a:spLocks noChangeArrowheads="1"/>
          </p:cNvSpPr>
          <p:nvPr/>
        </p:nvSpPr>
        <p:spPr bwMode="auto">
          <a:xfrm>
            <a:off x="1990301" y="1246335"/>
            <a:ext cx="867611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r>
              <a:rPr lang="en-GB" altLang="en-US" dirty="0"/>
              <a:t>Metop A    Metop B    Dual Metop A/B, B/C     GOES-15    Himawari-8     GOES-16 Met-8    Met-11    AQUA    NOAA-15    NOAA-18    NOAA-19     SNPP</a:t>
            </a:r>
          </a:p>
        </p:txBody>
      </p:sp>
      <p:sp>
        <p:nvSpPr>
          <p:cNvPr id="35" name="Rectangle 34">
            <a:extLst>
              <a:ext uri="{FF2B5EF4-FFF2-40B4-BE49-F238E27FC236}">
                <a16:creationId xmlns:a16="http://schemas.microsoft.com/office/drawing/2014/main" id="{66DA9DF2-EC4E-48B6-9892-FD43633C0461}"/>
              </a:ext>
            </a:extLst>
          </p:cNvPr>
          <p:cNvSpPr/>
          <p:nvPr/>
        </p:nvSpPr>
        <p:spPr>
          <a:xfrm>
            <a:off x="1906165" y="1376511"/>
            <a:ext cx="104775" cy="104775"/>
          </a:xfrm>
          <a:prstGeom prst="rect">
            <a:avLst/>
          </a:prstGeom>
          <a:solidFill>
            <a:srgbClr val="51EB0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36" name="Rectangle 35">
            <a:extLst>
              <a:ext uri="{FF2B5EF4-FFF2-40B4-BE49-F238E27FC236}">
                <a16:creationId xmlns:a16="http://schemas.microsoft.com/office/drawing/2014/main" id="{732577C7-2383-4BF8-ACED-D21D03CD35A5}"/>
              </a:ext>
            </a:extLst>
          </p:cNvPr>
          <p:cNvSpPr/>
          <p:nvPr/>
        </p:nvSpPr>
        <p:spPr>
          <a:xfrm>
            <a:off x="3006303" y="1376511"/>
            <a:ext cx="104775" cy="104775"/>
          </a:xfrm>
          <a:prstGeom prst="rect">
            <a:avLst/>
          </a:prstGeom>
          <a:solidFill>
            <a:srgbClr val="4D6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37" name="Rectangle 36">
            <a:extLst>
              <a:ext uri="{FF2B5EF4-FFF2-40B4-BE49-F238E27FC236}">
                <a16:creationId xmlns:a16="http://schemas.microsoft.com/office/drawing/2014/main" id="{961FF6C6-D0E2-4FBD-AED3-C9F8AFDE4FB1}"/>
              </a:ext>
            </a:extLst>
          </p:cNvPr>
          <p:cNvSpPr/>
          <p:nvPr/>
        </p:nvSpPr>
        <p:spPr>
          <a:xfrm>
            <a:off x="4123903" y="1376511"/>
            <a:ext cx="104775" cy="104775"/>
          </a:xfrm>
          <a:prstGeom prst="rect">
            <a:avLst/>
          </a:prstGeom>
          <a:solidFill>
            <a:srgbClr val="6CA63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38" name="Rectangle 37">
            <a:extLst>
              <a:ext uri="{FF2B5EF4-FFF2-40B4-BE49-F238E27FC236}">
                <a16:creationId xmlns:a16="http://schemas.microsoft.com/office/drawing/2014/main" id="{2E4E6E19-BC84-4187-867C-446CDE9439BD}"/>
              </a:ext>
            </a:extLst>
          </p:cNvPr>
          <p:cNvSpPr/>
          <p:nvPr/>
        </p:nvSpPr>
        <p:spPr>
          <a:xfrm>
            <a:off x="1906165" y="1657499"/>
            <a:ext cx="104775" cy="103187"/>
          </a:xfrm>
          <a:prstGeom prst="rect">
            <a:avLst/>
          </a:prstGeom>
          <a:solidFill>
            <a:srgbClr val="FFDA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39" name="Rectangle 38">
            <a:extLst>
              <a:ext uri="{FF2B5EF4-FFF2-40B4-BE49-F238E27FC236}">
                <a16:creationId xmlns:a16="http://schemas.microsoft.com/office/drawing/2014/main" id="{C066315E-3CD2-414A-A03E-4D525349B391}"/>
              </a:ext>
            </a:extLst>
          </p:cNvPr>
          <p:cNvSpPr/>
          <p:nvPr/>
        </p:nvSpPr>
        <p:spPr>
          <a:xfrm>
            <a:off x="2779290" y="1657499"/>
            <a:ext cx="104775" cy="103187"/>
          </a:xfrm>
          <a:prstGeom prst="rect">
            <a:avLst/>
          </a:prstGeom>
          <a:solidFill>
            <a:srgbClr val="E65C6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40" name="Rectangle 39">
            <a:extLst>
              <a:ext uri="{FF2B5EF4-FFF2-40B4-BE49-F238E27FC236}">
                <a16:creationId xmlns:a16="http://schemas.microsoft.com/office/drawing/2014/main" id="{2A3B8606-A3F3-467C-B13F-9D62917795F8}"/>
              </a:ext>
            </a:extLst>
          </p:cNvPr>
          <p:cNvSpPr/>
          <p:nvPr/>
        </p:nvSpPr>
        <p:spPr>
          <a:xfrm>
            <a:off x="7773235" y="1376511"/>
            <a:ext cx="104775" cy="104775"/>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41" name="Rectangle 40">
            <a:extLst>
              <a:ext uri="{FF2B5EF4-FFF2-40B4-BE49-F238E27FC236}">
                <a16:creationId xmlns:a16="http://schemas.microsoft.com/office/drawing/2014/main" id="{F589F226-BB07-4613-8963-372679063AEC}"/>
              </a:ext>
            </a:extLst>
          </p:cNvPr>
          <p:cNvSpPr/>
          <p:nvPr/>
        </p:nvSpPr>
        <p:spPr>
          <a:xfrm>
            <a:off x="6541335" y="1379685"/>
            <a:ext cx="104775" cy="103188"/>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42" name="Rectangle 41">
            <a:extLst>
              <a:ext uri="{FF2B5EF4-FFF2-40B4-BE49-F238E27FC236}">
                <a16:creationId xmlns:a16="http://schemas.microsoft.com/office/drawing/2014/main" id="{FB9BF096-53E0-49C7-BF44-99D4A3B13681}"/>
              </a:ext>
            </a:extLst>
          </p:cNvPr>
          <p:cNvSpPr/>
          <p:nvPr/>
        </p:nvSpPr>
        <p:spPr>
          <a:xfrm>
            <a:off x="3720678" y="1657499"/>
            <a:ext cx="104775" cy="103187"/>
          </a:xfrm>
          <a:prstGeom prst="rect">
            <a:avLst/>
          </a:prstGeom>
          <a:solidFill>
            <a:srgbClr val="73A3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43" name="Rectangle 42">
            <a:extLst>
              <a:ext uri="{FF2B5EF4-FFF2-40B4-BE49-F238E27FC236}">
                <a16:creationId xmlns:a16="http://schemas.microsoft.com/office/drawing/2014/main" id="{9DD26128-7565-40B9-99A1-1FA0D0CB1EEE}"/>
              </a:ext>
            </a:extLst>
          </p:cNvPr>
          <p:cNvSpPr/>
          <p:nvPr/>
        </p:nvSpPr>
        <p:spPr>
          <a:xfrm>
            <a:off x="4619203" y="1657499"/>
            <a:ext cx="104775" cy="103187"/>
          </a:xfrm>
          <a:prstGeom prst="rect">
            <a:avLst/>
          </a:prstGeom>
          <a:solidFill>
            <a:srgbClr val="33333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44" name="Rectangle 43">
            <a:extLst>
              <a:ext uri="{FF2B5EF4-FFF2-40B4-BE49-F238E27FC236}">
                <a16:creationId xmlns:a16="http://schemas.microsoft.com/office/drawing/2014/main" id="{7E890FDC-2DD1-4440-8F22-AC3531F7E09F}"/>
              </a:ext>
            </a:extLst>
          </p:cNvPr>
          <p:cNvSpPr/>
          <p:nvPr/>
        </p:nvSpPr>
        <p:spPr>
          <a:xfrm>
            <a:off x="5838403" y="1657499"/>
            <a:ext cx="104775" cy="103187"/>
          </a:xfrm>
          <a:prstGeom prst="rect">
            <a:avLst/>
          </a:prstGeom>
          <a:solidFill>
            <a:srgbClr val="9430E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45" name="Rectangle 44">
            <a:extLst>
              <a:ext uri="{FF2B5EF4-FFF2-40B4-BE49-F238E27FC236}">
                <a16:creationId xmlns:a16="http://schemas.microsoft.com/office/drawing/2014/main" id="{9F998E7B-8CD5-4CFD-8D28-64F4BE1C29F8}"/>
              </a:ext>
            </a:extLst>
          </p:cNvPr>
          <p:cNvSpPr/>
          <p:nvPr/>
        </p:nvSpPr>
        <p:spPr>
          <a:xfrm>
            <a:off x="7067128" y="1659085"/>
            <a:ext cx="104775" cy="103188"/>
          </a:xfrm>
          <a:prstGeom prst="rect">
            <a:avLst/>
          </a:prstGeom>
          <a:solidFill>
            <a:srgbClr val="FF00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49" name="Rectangle 48">
            <a:extLst>
              <a:ext uri="{FF2B5EF4-FFF2-40B4-BE49-F238E27FC236}">
                <a16:creationId xmlns:a16="http://schemas.microsoft.com/office/drawing/2014/main" id="{B8926C8B-68F2-4F20-865D-0BA11CBCFF5A}"/>
              </a:ext>
            </a:extLst>
          </p:cNvPr>
          <p:cNvSpPr/>
          <p:nvPr/>
        </p:nvSpPr>
        <p:spPr>
          <a:xfrm>
            <a:off x="8356219" y="1657499"/>
            <a:ext cx="104775" cy="104775"/>
          </a:xfrm>
          <a:prstGeom prst="rect">
            <a:avLst/>
          </a:prstGeom>
          <a:solidFill>
            <a:srgbClr val="2B308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51" name="Rectangle 50">
            <a:extLst>
              <a:ext uri="{FF2B5EF4-FFF2-40B4-BE49-F238E27FC236}">
                <a16:creationId xmlns:a16="http://schemas.microsoft.com/office/drawing/2014/main" id="{EDF8BF15-D3E2-45ED-948E-66236B83A8F7}"/>
              </a:ext>
            </a:extLst>
          </p:cNvPr>
          <p:cNvSpPr/>
          <p:nvPr/>
        </p:nvSpPr>
        <p:spPr>
          <a:xfrm>
            <a:off x="9223371" y="1379685"/>
            <a:ext cx="104775" cy="104775"/>
          </a:xfrm>
          <a:prstGeom prst="rect">
            <a:avLst/>
          </a:prstGeom>
          <a:solidFill>
            <a:srgbClr val="8C6B3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Tree>
    <p:extLst>
      <p:ext uri="{BB962C8B-B14F-4D97-AF65-F5344CB8AC3E}">
        <p14:creationId xmlns:p14="http://schemas.microsoft.com/office/powerpoint/2010/main" val="13649449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Operational use</a:t>
            </a:r>
          </a:p>
        </p:txBody>
      </p:sp>
      <p:sp>
        <p:nvSpPr>
          <p:cNvPr id="3" name="Content Placeholder 2"/>
          <p:cNvSpPr>
            <a:spLocks noGrp="1"/>
          </p:cNvSpPr>
          <p:nvPr>
            <p:ph sz="quarter" idx="14"/>
          </p:nvPr>
        </p:nvSpPr>
        <p:spPr>
          <a:xfrm>
            <a:off x="2159999" y="1245624"/>
            <a:ext cx="5903738" cy="3944113"/>
          </a:xfrm>
        </p:spPr>
        <p:txBody>
          <a:bodyPr/>
          <a:lstStyle/>
          <a:p>
            <a:pPr marL="179388" indent="-179388"/>
            <a:r>
              <a:rPr lang="en-US" dirty="0"/>
              <a:t>AMVs from 5 geo and 8 polar orbiting</a:t>
            </a:r>
          </a:p>
          <a:p>
            <a:pPr marL="179388" indent="-179388"/>
            <a:r>
              <a:rPr lang="en-US" dirty="0"/>
              <a:t>Example of data reduction: typical 12 </a:t>
            </a:r>
            <a:r>
              <a:rPr lang="en-US" dirty="0" err="1"/>
              <a:t>hr</a:t>
            </a:r>
            <a:r>
              <a:rPr lang="en-US" dirty="0"/>
              <a:t> window, </a:t>
            </a:r>
            <a:r>
              <a:rPr lang="en-US" dirty="0">
                <a:solidFill>
                  <a:srgbClr val="0000FF"/>
                </a:solidFill>
              </a:rPr>
              <a:t>Meteosat-11 AMVs</a:t>
            </a:r>
          </a:p>
          <a:p>
            <a:pPr lvl="1"/>
            <a:r>
              <a:rPr lang="en-US" dirty="0">
                <a:solidFill>
                  <a:srgbClr val="FF0000"/>
                </a:solidFill>
              </a:rPr>
              <a:t>~500 000 </a:t>
            </a:r>
            <a:r>
              <a:rPr lang="en-US" dirty="0"/>
              <a:t>AMVs available</a:t>
            </a:r>
          </a:p>
          <a:p>
            <a:pPr lvl="1"/>
            <a:r>
              <a:rPr lang="en-US" dirty="0">
                <a:solidFill>
                  <a:srgbClr val="FF0000"/>
                </a:solidFill>
              </a:rPr>
              <a:t>15-20%</a:t>
            </a:r>
            <a:r>
              <a:rPr lang="en-US" dirty="0"/>
              <a:t> remain after blacklisting</a:t>
            </a:r>
          </a:p>
          <a:p>
            <a:pPr lvl="1"/>
            <a:r>
              <a:rPr lang="en-US" dirty="0">
                <a:solidFill>
                  <a:srgbClr val="FF0000"/>
                </a:solidFill>
              </a:rPr>
              <a:t>5-10%</a:t>
            </a:r>
            <a:r>
              <a:rPr lang="en-US" dirty="0"/>
              <a:t> used in assimilation</a:t>
            </a:r>
          </a:p>
          <a:p>
            <a:pPr marL="179388" indent="-179388"/>
            <a:r>
              <a:rPr lang="en-US" dirty="0"/>
              <a:t>Single-layer observation operator (to convert between model and observed quantities)</a:t>
            </a:r>
          </a:p>
          <a:p>
            <a:pPr marL="179388" indent="-179388"/>
            <a:r>
              <a:rPr lang="en-US" dirty="0"/>
              <a:t>Situation dependent observation errors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23</a:t>
            </a:fld>
            <a:endParaRPr lang="en-US" dirty="0"/>
          </a:p>
        </p:txBody>
      </p:sp>
      <p:sp>
        <p:nvSpPr>
          <p:cNvPr id="5" name="Content Placeholder 2"/>
          <p:cNvSpPr txBox="1">
            <a:spLocks/>
          </p:cNvSpPr>
          <p:nvPr/>
        </p:nvSpPr>
        <p:spPr bwMode="auto">
          <a:xfrm>
            <a:off x="1933350" y="4884816"/>
            <a:ext cx="8096250" cy="554038"/>
          </a:xfrm>
          <a:prstGeom prst="rect">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0360" tIns="44280" rIns="90360" bIns="44280"/>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50888" indent="-282575">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marL="0" lvl="2">
              <a:lnSpc>
                <a:spcPts val="2500"/>
              </a:lnSpc>
              <a:spcAft>
                <a:spcPts val="1000"/>
              </a:spcAft>
              <a:buClr>
                <a:srgbClr val="FC0128"/>
              </a:buClr>
              <a:buNone/>
            </a:pPr>
            <a:r>
              <a:rPr lang="es-ES" altLang="en-US" dirty="0"/>
              <a:t>[Total u/v error]</a:t>
            </a:r>
            <a:r>
              <a:rPr lang="es-ES" altLang="en-US" baseline="30000" dirty="0"/>
              <a:t>2</a:t>
            </a:r>
            <a:r>
              <a:rPr lang="es-ES" altLang="en-US" dirty="0"/>
              <a:t> = [Tracking error]</a:t>
            </a:r>
            <a:r>
              <a:rPr lang="es-ES" altLang="en-US" baseline="30000" dirty="0"/>
              <a:t>2</a:t>
            </a:r>
            <a:r>
              <a:rPr lang="es-ES" altLang="en-US" dirty="0"/>
              <a:t> + [Error in u/v </a:t>
            </a:r>
            <a:r>
              <a:rPr lang="es-ES" altLang="en-US" dirty="0" err="1"/>
              <a:t>due</a:t>
            </a:r>
            <a:r>
              <a:rPr lang="es-ES" altLang="en-US" dirty="0"/>
              <a:t> to error in </a:t>
            </a:r>
            <a:r>
              <a:rPr lang="es-ES" altLang="en-US" dirty="0" err="1"/>
              <a:t>height</a:t>
            </a:r>
            <a:r>
              <a:rPr lang="es-ES" altLang="en-US" dirty="0"/>
              <a:t>]</a:t>
            </a:r>
            <a:r>
              <a:rPr lang="es-ES" altLang="en-US" baseline="30000" dirty="0"/>
              <a:t>2</a:t>
            </a:r>
            <a:endParaRPr lang="es-ES" altLang="en-US" sz="2400" baseline="30000" dirty="0"/>
          </a:p>
          <a:p>
            <a:pPr>
              <a:buFont typeface="Wingdings" panose="05000000000000000000" pitchFamily="2" charset="2"/>
              <a:buNone/>
            </a:pPr>
            <a:r>
              <a:rPr lang="en-GB" altLang="en-US" dirty="0"/>
              <a:t> </a:t>
            </a:r>
          </a:p>
          <a:p>
            <a:pPr lvl="1"/>
            <a:endParaRPr lang="en-GB" altLang="en-US" dirty="0"/>
          </a:p>
        </p:txBody>
      </p:sp>
    </p:spTree>
    <p:extLst>
      <p:ext uri="{BB962C8B-B14F-4D97-AF65-F5344CB8AC3E}">
        <p14:creationId xmlns:p14="http://schemas.microsoft.com/office/powerpoint/2010/main" val="1809056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2160000" y="360000"/>
            <a:ext cx="8097837" cy="706438"/>
          </a:xfrm>
        </p:spPr>
        <p:txBody>
          <a:bodyPr/>
          <a:lstStyle/>
          <a:p>
            <a:r>
              <a:rPr lang="en-GB" altLang="en-US" dirty="0">
                <a:solidFill>
                  <a:srgbClr val="064E83"/>
                </a:solidFill>
              </a:rPr>
              <a:t>Impact of height assignment errors</a:t>
            </a:r>
          </a:p>
        </p:txBody>
      </p:sp>
      <p:sp>
        <p:nvSpPr>
          <p:cNvPr id="6" name="Content Placeholder 5"/>
          <p:cNvSpPr>
            <a:spLocks noGrp="1"/>
          </p:cNvSpPr>
          <p:nvPr>
            <p:ph sz="half" idx="1"/>
          </p:nvPr>
        </p:nvSpPr>
        <p:spPr>
          <a:xfrm>
            <a:off x="1972186" y="2169299"/>
            <a:ext cx="3971925" cy="3507858"/>
          </a:xfrm>
        </p:spPr>
        <p:txBody>
          <a:bodyPr/>
          <a:lstStyle/>
          <a:p>
            <a:pPr marL="0" indent="0">
              <a:buNone/>
              <a:defRPr/>
            </a:pPr>
            <a:r>
              <a:rPr lang="en-GB" sz="1800" dirty="0">
                <a:solidFill>
                  <a:srgbClr val="0000FF"/>
                </a:solidFill>
              </a:rPr>
              <a:t>Example: ± 50 </a:t>
            </a:r>
            <a:r>
              <a:rPr lang="en-GB" sz="1800" dirty="0" err="1">
                <a:solidFill>
                  <a:srgbClr val="0000FF"/>
                </a:solidFill>
              </a:rPr>
              <a:t>hPa</a:t>
            </a:r>
            <a:r>
              <a:rPr lang="en-GB" sz="1800" dirty="0">
                <a:solidFill>
                  <a:srgbClr val="0000FF"/>
                </a:solidFill>
              </a:rPr>
              <a:t> error in height assignment</a:t>
            </a:r>
          </a:p>
          <a:p>
            <a:pPr marL="0" indent="0">
              <a:buNone/>
              <a:defRPr/>
            </a:pPr>
            <a:endParaRPr lang="en-GB" sz="1800" dirty="0">
              <a:solidFill>
                <a:schemeClr val="tx1"/>
              </a:solidFill>
            </a:endParaRPr>
          </a:p>
          <a:p>
            <a:pPr marL="0" indent="0">
              <a:buNone/>
              <a:defRPr/>
            </a:pPr>
            <a:r>
              <a:rPr lang="en-GB" sz="1600" dirty="0">
                <a:solidFill>
                  <a:schemeClr val="tx1"/>
                </a:solidFill>
              </a:rPr>
              <a:t>CASE 1: Wind speed varies little with height , ±0.5 m/s error in wind speed.</a:t>
            </a:r>
          </a:p>
          <a:p>
            <a:pPr marL="0" indent="0">
              <a:buNone/>
              <a:defRPr/>
            </a:pPr>
            <a:endParaRPr lang="en-GB" sz="1600" dirty="0">
              <a:solidFill>
                <a:schemeClr val="tx1"/>
              </a:solidFill>
            </a:endParaRPr>
          </a:p>
          <a:p>
            <a:pPr marL="0" indent="0">
              <a:buNone/>
              <a:defRPr/>
            </a:pPr>
            <a:r>
              <a:rPr lang="en-GB" sz="1600" dirty="0">
                <a:solidFill>
                  <a:schemeClr val="tx1"/>
                </a:solidFill>
              </a:rPr>
              <a:t>CASE 2: Wind shear in vertical, error up to 7 m/s.	</a:t>
            </a:r>
          </a:p>
          <a:p>
            <a:pPr marL="0" indent="0">
              <a:buNone/>
              <a:defRPr/>
            </a:pPr>
            <a:endParaRPr lang="en-GB" sz="1400" dirty="0">
              <a:solidFill>
                <a:schemeClr val="tx1"/>
              </a:solidFill>
            </a:endParaRPr>
          </a:p>
          <a:p>
            <a:pPr marL="0" indent="0">
              <a:buNone/>
              <a:defRPr/>
            </a:pPr>
            <a:endParaRPr lang="en-GB" sz="1400" dirty="0">
              <a:solidFill>
                <a:schemeClr val="tx1"/>
              </a:solidFill>
            </a:endParaRPr>
          </a:p>
        </p:txBody>
      </p:sp>
      <p:pic>
        <p:nvPicPr>
          <p:cNvPr id="29700" name="Content Placeholder 3"/>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567562" y="1444256"/>
            <a:ext cx="3533775" cy="4914900"/>
          </a:xfrm>
        </p:spPr>
      </p:pic>
    </p:spTree>
    <p:extLst>
      <p:ext uri="{BB962C8B-B14F-4D97-AF65-F5344CB8AC3E}">
        <p14:creationId xmlns:p14="http://schemas.microsoft.com/office/powerpoint/2010/main" val="381041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fade">
                                      <p:cBhvr>
                                        <p:cTn id="1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2301546" y="428457"/>
            <a:ext cx="7929969" cy="369332"/>
          </a:xfrm>
        </p:spPr>
        <p:txBody>
          <a:bodyPr/>
          <a:lstStyle/>
          <a:p>
            <a:r>
              <a:rPr lang="en-GB" altLang="en-US" dirty="0"/>
              <a:t>Situation dependent observation errors: error in height </a:t>
            </a:r>
          </a:p>
        </p:txBody>
      </p:sp>
      <p:pic>
        <p:nvPicPr>
          <p:cNvPr id="44035"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68810" y="927910"/>
            <a:ext cx="3248025"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7558247" y="5187985"/>
            <a:ext cx="2841625" cy="835870"/>
          </a:xfrm>
          <a:prstGeom prst="rect">
            <a:avLst/>
          </a:prstGeom>
          <a:noFill/>
        </p:spPr>
        <p:txBody>
          <a:bodyPr wrap="square">
            <a:spAutoFit/>
          </a:bodyPr>
          <a:lstStyle/>
          <a:p>
            <a:pPr algn="ctr">
              <a:lnSpc>
                <a:spcPct val="151000"/>
              </a:lnSpc>
              <a:buClr>
                <a:srgbClr val="000000"/>
              </a:buClr>
              <a:buSzPct val="100000"/>
              <a:buFont typeface="Arial" charset="0"/>
              <a:buNone/>
              <a:defRPr/>
            </a:pPr>
            <a:r>
              <a:rPr lang="es-ES" sz="1600" b="1" kern="0" dirty="0" err="1">
                <a:solidFill>
                  <a:srgbClr val="000000"/>
                </a:solidFill>
                <a:latin typeface="Arial"/>
              </a:rPr>
              <a:t>Height</a:t>
            </a:r>
            <a:r>
              <a:rPr lang="es-ES" sz="1600" b="1" kern="0" dirty="0">
                <a:solidFill>
                  <a:srgbClr val="000000"/>
                </a:solidFill>
                <a:latin typeface="Arial"/>
              </a:rPr>
              <a:t> </a:t>
            </a:r>
            <a:r>
              <a:rPr lang="es-ES" sz="1600" b="1" kern="0" dirty="0" err="1">
                <a:solidFill>
                  <a:srgbClr val="000000"/>
                </a:solidFill>
                <a:latin typeface="Arial"/>
              </a:rPr>
              <a:t>assignment</a:t>
            </a:r>
            <a:r>
              <a:rPr lang="es-ES" sz="1600" b="1" kern="0" dirty="0">
                <a:solidFill>
                  <a:srgbClr val="000000"/>
                </a:solidFill>
                <a:latin typeface="Arial"/>
              </a:rPr>
              <a:t> error (</a:t>
            </a:r>
            <a:r>
              <a:rPr lang="es-ES" sz="1600" b="1" kern="0" dirty="0" err="1">
                <a:solidFill>
                  <a:srgbClr val="000000"/>
                </a:solidFill>
                <a:latin typeface="Arial"/>
              </a:rPr>
              <a:t>hPa</a:t>
            </a:r>
            <a:r>
              <a:rPr lang="es-ES" sz="1600" b="1" kern="0" dirty="0">
                <a:solidFill>
                  <a:srgbClr val="000000"/>
                </a:solidFill>
                <a:latin typeface="Arial"/>
              </a:rPr>
              <a:t>) </a:t>
            </a:r>
            <a:r>
              <a:rPr lang="es-ES" sz="1600" b="1" kern="0" dirty="0" err="1">
                <a:solidFill>
                  <a:srgbClr val="000000"/>
                </a:solidFill>
                <a:latin typeface="Arial"/>
              </a:rPr>
              <a:t>for</a:t>
            </a:r>
            <a:r>
              <a:rPr lang="es-ES" sz="1600" b="1" kern="0" dirty="0">
                <a:solidFill>
                  <a:srgbClr val="000000"/>
                </a:solidFill>
                <a:latin typeface="Arial"/>
              </a:rPr>
              <a:t> Meteosat-10</a:t>
            </a:r>
            <a:endParaRPr lang="en-GB" sz="1600" dirty="0">
              <a:latin typeface="Arial" charset="0"/>
            </a:endParaRPr>
          </a:p>
        </p:txBody>
      </p:sp>
      <p:sp>
        <p:nvSpPr>
          <p:cNvPr id="17" name="TextBox 16"/>
          <p:cNvSpPr txBox="1"/>
          <p:nvPr/>
        </p:nvSpPr>
        <p:spPr>
          <a:xfrm>
            <a:off x="6387459" y="6181168"/>
            <a:ext cx="5010726" cy="369332"/>
          </a:xfrm>
          <a:prstGeom prst="rect">
            <a:avLst/>
          </a:prstGeom>
          <a:noFill/>
          <a:ln>
            <a:solidFill>
              <a:schemeClr val="bg1">
                <a:lumMod val="65000"/>
              </a:schemeClr>
            </a:solidFill>
          </a:ln>
        </p:spPr>
        <p:txBody>
          <a:bodyPr wrap="square" rtlCol="0">
            <a:spAutoFit/>
          </a:bodyPr>
          <a:lstStyle/>
          <a:p>
            <a:pPr algn="ctr"/>
            <a:r>
              <a:rPr lang="en-GB" dirty="0"/>
              <a:t>Calculate separately for u and v components</a:t>
            </a:r>
          </a:p>
        </p:txBody>
      </p:sp>
      <p:sp>
        <p:nvSpPr>
          <p:cNvPr id="24" name="Content Placeholder 2">
            <a:extLst>
              <a:ext uri="{FF2B5EF4-FFF2-40B4-BE49-F238E27FC236}">
                <a16:creationId xmlns:a16="http://schemas.microsoft.com/office/drawing/2014/main" id="{53FC6670-FF4F-4BD6-9F66-7FCD3518140B}"/>
              </a:ext>
            </a:extLst>
          </p:cNvPr>
          <p:cNvSpPr>
            <a:spLocks noGrp="1"/>
          </p:cNvSpPr>
          <p:nvPr>
            <p:ph sz="quarter" idx="14"/>
          </p:nvPr>
        </p:nvSpPr>
        <p:spPr>
          <a:xfrm>
            <a:off x="1941454" y="1517422"/>
            <a:ext cx="4095789" cy="3944113"/>
          </a:xfrm>
        </p:spPr>
        <p:txBody>
          <a:bodyPr/>
          <a:lstStyle/>
          <a:p>
            <a:pPr marL="265113" indent="-265113"/>
            <a:r>
              <a:rPr lang="en-US" dirty="0"/>
              <a:t>Assumes Gaussian distribution of height error</a:t>
            </a:r>
          </a:p>
          <a:p>
            <a:pPr marL="265113" indent="-265113"/>
            <a:r>
              <a:rPr lang="en-US" dirty="0"/>
              <a:t>Estimate error in height assignment using:</a:t>
            </a:r>
          </a:p>
          <a:p>
            <a:pPr marL="265113" indent="-265113"/>
            <a:endParaRPr lang="en-US" dirty="0"/>
          </a:p>
          <a:p>
            <a:pPr marL="265113" indent="-265113"/>
            <a:endParaRPr lang="en-US" dirty="0"/>
          </a:p>
          <a:p>
            <a:pPr marL="265113" indent="-265113"/>
            <a:r>
              <a:rPr lang="en-US" dirty="0"/>
              <a:t>Apply Gaussian weights to model wind shear about assigned height to estimate error in speed</a:t>
            </a:r>
          </a:p>
          <a:p>
            <a:pPr marL="265113" indent="-265113"/>
            <a:endParaRPr lang="en-US" dirty="0"/>
          </a:p>
        </p:txBody>
      </p:sp>
      <p:sp>
        <p:nvSpPr>
          <p:cNvPr id="25" name="TextBox 24">
            <a:extLst>
              <a:ext uri="{FF2B5EF4-FFF2-40B4-BE49-F238E27FC236}">
                <a16:creationId xmlns:a16="http://schemas.microsoft.com/office/drawing/2014/main" id="{4CCD5677-E60B-401A-99F1-E12365B15D38}"/>
              </a:ext>
            </a:extLst>
          </p:cNvPr>
          <p:cNvSpPr txBox="1"/>
          <p:nvPr/>
        </p:nvSpPr>
        <p:spPr>
          <a:xfrm>
            <a:off x="1440417" y="2904703"/>
            <a:ext cx="5421962" cy="584775"/>
          </a:xfrm>
          <a:prstGeom prst="rect">
            <a:avLst/>
          </a:prstGeom>
          <a:noFill/>
          <a:ln>
            <a:solidFill>
              <a:schemeClr val="bg1">
                <a:lumMod val="65000"/>
              </a:schemeClr>
            </a:solidFill>
          </a:ln>
        </p:spPr>
        <p:txBody>
          <a:bodyPr wrap="square" rtlCol="0">
            <a:spAutoFit/>
          </a:bodyPr>
          <a:lstStyle/>
          <a:p>
            <a:pPr algn="ctr"/>
            <a:r>
              <a:rPr lang="en-GB" sz="1600" dirty="0">
                <a:solidFill>
                  <a:srgbClr val="00B050"/>
                </a:solidFill>
              </a:rPr>
              <a:t>Standard deviation (AMV pressure - model pressure minimising vector diff (observed – model) wind)</a:t>
            </a:r>
          </a:p>
        </p:txBody>
      </p:sp>
    </p:spTree>
    <p:extLst>
      <p:ext uri="{BB962C8B-B14F-4D97-AF65-F5344CB8AC3E}">
        <p14:creationId xmlns:p14="http://schemas.microsoft.com/office/powerpoint/2010/main" val="3381694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44035"/>
                                        </p:tgtEl>
                                        <p:attrNameLst>
                                          <p:attrName>style.visibility</p:attrName>
                                        </p:attrNameLst>
                                      </p:cBhvr>
                                      <p:to>
                                        <p:strVal val="visible"/>
                                      </p:to>
                                    </p:set>
                                    <p:animEffect transition="in" filter="fade">
                                      <p:cBhvr>
                                        <p:cTn id="10" dur="500"/>
                                        <p:tgtEl>
                                          <p:spTgt spid="4403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2393321" y="379712"/>
            <a:ext cx="7570564" cy="369332"/>
          </a:xfrm>
        </p:spPr>
        <p:txBody>
          <a:bodyPr/>
          <a:lstStyle/>
          <a:p>
            <a:r>
              <a:rPr lang="en-GB" altLang="en-US" dirty="0"/>
              <a:t>Situation dependent observation errors: tracking error</a:t>
            </a:r>
          </a:p>
        </p:txBody>
      </p:sp>
      <p:sp>
        <p:nvSpPr>
          <p:cNvPr id="43011" name="Content Placeholder 2"/>
          <p:cNvSpPr txBox="1">
            <a:spLocks/>
          </p:cNvSpPr>
          <p:nvPr/>
        </p:nvSpPr>
        <p:spPr bwMode="auto">
          <a:xfrm>
            <a:off x="2189901" y="860240"/>
            <a:ext cx="80962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360" tIns="44280" rIns="90360" bIns="44280"/>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50888" indent="-282575">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marL="0" lvl="2">
              <a:lnSpc>
                <a:spcPts val="2500"/>
              </a:lnSpc>
              <a:spcAft>
                <a:spcPts val="1000"/>
              </a:spcAft>
              <a:buClr>
                <a:srgbClr val="FC0128"/>
              </a:buClr>
              <a:buNone/>
            </a:pPr>
            <a:r>
              <a:rPr lang="es-ES" altLang="en-US" dirty="0"/>
              <a:t>[Total u/v error]</a:t>
            </a:r>
            <a:r>
              <a:rPr lang="es-ES" altLang="en-US" baseline="30000" dirty="0"/>
              <a:t>2</a:t>
            </a:r>
            <a:r>
              <a:rPr lang="es-ES" altLang="en-US" dirty="0"/>
              <a:t> = [Tracking error]</a:t>
            </a:r>
            <a:r>
              <a:rPr lang="es-ES" altLang="en-US" baseline="30000" dirty="0"/>
              <a:t>2</a:t>
            </a:r>
            <a:r>
              <a:rPr lang="es-ES" altLang="en-US" dirty="0"/>
              <a:t> + [Error in u/v </a:t>
            </a:r>
            <a:r>
              <a:rPr lang="es-ES" altLang="en-US" dirty="0" err="1"/>
              <a:t>due</a:t>
            </a:r>
            <a:r>
              <a:rPr lang="es-ES" altLang="en-US" dirty="0"/>
              <a:t> to error in </a:t>
            </a:r>
            <a:r>
              <a:rPr lang="es-ES" altLang="en-US" dirty="0" err="1"/>
              <a:t>height</a:t>
            </a:r>
            <a:r>
              <a:rPr lang="es-ES" altLang="en-US" dirty="0"/>
              <a:t>]</a:t>
            </a:r>
            <a:r>
              <a:rPr lang="es-ES" altLang="en-US" baseline="30000" dirty="0"/>
              <a:t>2</a:t>
            </a:r>
            <a:endParaRPr lang="es-ES" altLang="en-US" sz="2400" baseline="30000" dirty="0"/>
          </a:p>
          <a:p>
            <a:pPr>
              <a:buFont typeface="Wingdings" panose="05000000000000000000" pitchFamily="2" charset="2"/>
              <a:buNone/>
            </a:pPr>
            <a:r>
              <a:rPr lang="en-GB" altLang="en-US" dirty="0"/>
              <a:t> </a:t>
            </a:r>
          </a:p>
          <a:p>
            <a:pPr lvl="1"/>
            <a:endParaRPr lang="en-GB" altLang="en-US" dirty="0"/>
          </a:p>
        </p:txBody>
      </p:sp>
      <p:pic>
        <p:nvPicPr>
          <p:cNvPr id="43013"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93322" y="1406383"/>
            <a:ext cx="3248025"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904497" y="5725972"/>
            <a:ext cx="2365375" cy="511175"/>
          </a:xfrm>
          <a:prstGeom prst="rect">
            <a:avLst/>
          </a:prstGeom>
          <a:solidFill>
            <a:schemeClr val="bg1"/>
          </a:solidFill>
        </p:spPr>
        <p:txBody>
          <a:bodyPr wrap="none">
            <a:spAutoFit/>
          </a:bodyPr>
          <a:lstStyle/>
          <a:p>
            <a:pPr>
              <a:lnSpc>
                <a:spcPct val="151000"/>
              </a:lnSpc>
              <a:buClr>
                <a:srgbClr val="000000"/>
              </a:buClr>
              <a:buSzPct val="100000"/>
              <a:buFont typeface="Arial" charset="0"/>
              <a:buNone/>
              <a:defRPr/>
            </a:pPr>
            <a:r>
              <a:rPr lang="es-ES" b="1" kern="0" dirty="0">
                <a:solidFill>
                  <a:srgbClr val="000000"/>
                </a:solidFill>
                <a:latin typeface="Arial"/>
              </a:rPr>
              <a:t>Tracking error (m/s)</a:t>
            </a:r>
            <a:endParaRPr lang="en-GB" dirty="0">
              <a:latin typeface="Arial" charset="0"/>
            </a:endParaRPr>
          </a:p>
        </p:txBody>
      </p:sp>
      <p:sp>
        <p:nvSpPr>
          <p:cNvPr id="9" name="Rectangle 8"/>
          <p:cNvSpPr/>
          <p:nvPr/>
        </p:nvSpPr>
        <p:spPr>
          <a:xfrm>
            <a:off x="4017334" y="6124466"/>
            <a:ext cx="4993389" cy="733534"/>
          </a:xfrm>
          <a:prstGeom prst="rect">
            <a:avLst/>
          </a:prstGeom>
          <a:solidFill>
            <a:schemeClr val="bg1"/>
          </a:solidFill>
        </p:spPr>
        <p:txBody>
          <a:bodyPr wrap="square">
            <a:spAutoFit/>
          </a:bodyPr>
          <a:lstStyle/>
          <a:p>
            <a:pPr marL="274638" indent="-274638">
              <a:lnSpc>
                <a:spcPts val="2500"/>
              </a:lnSpc>
              <a:spcAft>
                <a:spcPts val="1000"/>
              </a:spcAft>
              <a:buClr>
                <a:srgbClr val="FC0128"/>
              </a:buClr>
              <a:buSzPct val="100000"/>
              <a:defRPr/>
            </a:pPr>
            <a:r>
              <a:rPr lang="en-GB" sz="1200" b="1" kern="0" dirty="0">
                <a:solidFill>
                  <a:srgbClr val="000000"/>
                </a:solidFill>
                <a:latin typeface="Arial"/>
              </a:rPr>
              <a:t>Forsythe M, Saunders R, 2008: AMV errors: A new approach in NWP. Proceedings of the 9th international winds workshop.</a:t>
            </a:r>
          </a:p>
        </p:txBody>
      </p:sp>
      <p:sp>
        <p:nvSpPr>
          <p:cNvPr id="10" name="Content Placeholder 2"/>
          <p:cNvSpPr>
            <a:spLocks noGrp="1"/>
          </p:cNvSpPr>
          <p:nvPr>
            <p:ph sz="quarter" idx="14"/>
          </p:nvPr>
        </p:nvSpPr>
        <p:spPr>
          <a:xfrm>
            <a:off x="6138880" y="1767848"/>
            <a:ext cx="3738387" cy="3944113"/>
          </a:xfrm>
        </p:spPr>
        <p:txBody>
          <a:bodyPr/>
          <a:lstStyle/>
          <a:p>
            <a:pPr marL="265113" indent="-265113"/>
            <a:r>
              <a:rPr lang="en-US" dirty="0"/>
              <a:t>Estimated using </a:t>
            </a:r>
            <a:r>
              <a:rPr lang="en-US" dirty="0">
                <a:solidFill>
                  <a:srgbClr val="FF0000"/>
                </a:solidFill>
              </a:rPr>
              <a:t>root mean square vector difference</a:t>
            </a:r>
            <a:r>
              <a:rPr lang="en-US" dirty="0"/>
              <a:t> between AMV and first guess </a:t>
            </a:r>
            <a:r>
              <a:rPr lang="en-US" dirty="0">
                <a:solidFill>
                  <a:srgbClr val="0000FF"/>
                </a:solidFill>
              </a:rPr>
              <a:t>where height error is small</a:t>
            </a:r>
          </a:p>
          <a:p>
            <a:pPr marL="265113" indent="-265113"/>
            <a:r>
              <a:rPr lang="en-US" dirty="0"/>
              <a:t>Likely to be an overestimate</a:t>
            </a:r>
          </a:p>
          <a:p>
            <a:pPr marL="265113" indent="-265113"/>
            <a:r>
              <a:rPr lang="en-US" dirty="0"/>
              <a:t>Same values used across geostationary</a:t>
            </a:r>
          </a:p>
          <a:p>
            <a:pPr marL="265113" indent="-265113"/>
            <a:r>
              <a:rPr lang="en-US" dirty="0"/>
              <a:t>Small variations across polar</a:t>
            </a:r>
          </a:p>
        </p:txBody>
      </p:sp>
    </p:spTree>
    <p:extLst>
      <p:ext uri="{BB962C8B-B14F-4D97-AF65-F5344CB8AC3E}">
        <p14:creationId xmlns:p14="http://schemas.microsoft.com/office/powerpoint/2010/main" val="3696915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fade">
                                      <p:cBhvr>
                                        <p:cTn id="7" dur="500"/>
                                        <p:tgtEl>
                                          <p:spTgt spid="10">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
                                            <p:txEl>
                                              <p:pRg st="2" end="2"/>
                                            </p:txEl>
                                          </p:spTgt>
                                        </p:tgtEl>
                                        <p:attrNameLst>
                                          <p:attrName>style.visibility</p:attrName>
                                        </p:attrNameLst>
                                      </p:cBhvr>
                                      <p:to>
                                        <p:strVal val="visible"/>
                                      </p:to>
                                    </p:set>
                                    <p:animEffect transition="in" filter="fade">
                                      <p:cBhvr>
                                        <p:cTn id="10" dur="500"/>
                                        <p:tgtEl>
                                          <p:spTgt spid="10">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animEffect transition="in" filter="fade">
                                      <p:cBhvr>
                                        <p:cTn id="13" dur="500"/>
                                        <p:tgtEl>
                                          <p:spTgt spid="10">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3013"/>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GB" altLang="en-US"/>
              <a:t>Situation dependent observation errors</a:t>
            </a:r>
          </a:p>
        </p:txBody>
      </p:sp>
      <p:pic>
        <p:nvPicPr>
          <p:cNvPr id="45059"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62738" y="981075"/>
            <a:ext cx="3248025"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0"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14588" y="981075"/>
            <a:ext cx="3248025"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2925763" y="5300664"/>
            <a:ext cx="2365375" cy="511175"/>
          </a:xfrm>
          <a:prstGeom prst="rect">
            <a:avLst/>
          </a:prstGeom>
          <a:solidFill>
            <a:schemeClr val="bg1"/>
          </a:solidFill>
        </p:spPr>
        <p:txBody>
          <a:bodyPr wrap="none">
            <a:spAutoFit/>
          </a:bodyPr>
          <a:lstStyle/>
          <a:p>
            <a:pPr>
              <a:lnSpc>
                <a:spcPct val="151000"/>
              </a:lnSpc>
              <a:buClr>
                <a:srgbClr val="000000"/>
              </a:buClr>
              <a:buSzPct val="100000"/>
              <a:buFont typeface="Arial" charset="0"/>
              <a:buNone/>
              <a:defRPr/>
            </a:pPr>
            <a:r>
              <a:rPr lang="es-ES" b="1" kern="0" dirty="0">
                <a:solidFill>
                  <a:srgbClr val="000000"/>
                </a:solidFill>
                <a:latin typeface="Arial"/>
              </a:rPr>
              <a:t>Tracking error (m/s)</a:t>
            </a:r>
            <a:endParaRPr lang="en-GB" dirty="0">
              <a:latin typeface="Arial" charset="0"/>
            </a:endParaRPr>
          </a:p>
        </p:txBody>
      </p:sp>
      <p:sp>
        <p:nvSpPr>
          <p:cNvPr id="7" name="Rectangle 6"/>
          <p:cNvSpPr/>
          <p:nvPr/>
        </p:nvSpPr>
        <p:spPr>
          <a:xfrm>
            <a:off x="7724684" y="5294314"/>
            <a:ext cx="1505540" cy="510589"/>
          </a:xfrm>
          <a:prstGeom prst="rect">
            <a:avLst/>
          </a:prstGeom>
          <a:solidFill>
            <a:schemeClr val="bg1"/>
          </a:solidFill>
        </p:spPr>
        <p:txBody>
          <a:bodyPr wrap="none">
            <a:spAutoFit/>
          </a:bodyPr>
          <a:lstStyle/>
          <a:p>
            <a:pPr>
              <a:lnSpc>
                <a:spcPct val="151000"/>
              </a:lnSpc>
              <a:buClr>
                <a:srgbClr val="000000"/>
              </a:buClr>
              <a:buSzPct val="100000"/>
              <a:buFont typeface="Arial" charset="0"/>
              <a:buNone/>
              <a:defRPr/>
            </a:pPr>
            <a:r>
              <a:rPr lang="es-ES" b="1" kern="0" dirty="0" err="1">
                <a:solidFill>
                  <a:srgbClr val="000000"/>
                </a:solidFill>
                <a:latin typeface="Arial"/>
              </a:rPr>
              <a:t>Height</a:t>
            </a:r>
            <a:r>
              <a:rPr lang="es-ES" b="1" kern="0" dirty="0">
                <a:solidFill>
                  <a:srgbClr val="000000"/>
                </a:solidFill>
                <a:latin typeface="Arial"/>
              </a:rPr>
              <a:t> error</a:t>
            </a:r>
            <a:endParaRPr lang="en-GB" dirty="0">
              <a:latin typeface="Arial" charset="0"/>
            </a:endParaRPr>
          </a:p>
        </p:txBody>
      </p:sp>
      <p:graphicFrame>
        <p:nvGraphicFramePr>
          <p:cNvPr id="45063" name="Object 3"/>
          <p:cNvGraphicFramePr>
            <a:graphicFrameLocks noChangeAspect="1"/>
          </p:cNvGraphicFramePr>
          <p:nvPr/>
        </p:nvGraphicFramePr>
        <p:xfrm>
          <a:off x="8181976" y="1665289"/>
          <a:ext cx="2332037" cy="1258887"/>
        </p:xfrm>
        <a:graphic>
          <a:graphicData uri="http://schemas.openxmlformats.org/presentationml/2006/ole">
            <mc:AlternateContent xmlns:mc="http://schemas.openxmlformats.org/markup-compatibility/2006">
              <mc:Choice xmlns:v="urn:schemas-microsoft-com:vml" Requires="v">
                <p:oleObj spid="_x0000_s2093" name="Equation" r:id="rId5" imgW="1689100" imgH="914400" progId="Equation.3">
                  <p:embed/>
                </p:oleObj>
              </mc:Choice>
              <mc:Fallback>
                <p:oleObj name="Equation" r:id="rId5" imgW="1689100" imgH="914400" progId="Equation.3">
                  <p:embed/>
                  <p:pic>
                    <p:nvPicPr>
                      <p:cNvPr id="45063"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81976" y="1665289"/>
                        <a:ext cx="2332037" cy="1258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5064" name="TextBox 10"/>
          <p:cNvSpPr txBox="1">
            <a:spLocks noChangeArrowheads="1"/>
          </p:cNvSpPr>
          <p:nvPr/>
        </p:nvSpPr>
        <p:spPr bwMode="auto">
          <a:xfrm>
            <a:off x="1980075" y="2925763"/>
            <a:ext cx="4413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6000" b="0" dirty="0">
                <a:solidFill>
                  <a:schemeClr val="tx1"/>
                </a:solidFill>
              </a:rPr>
              <a:t>(</a:t>
            </a:r>
          </a:p>
        </p:txBody>
      </p:sp>
      <p:sp>
        <p:nvSpPr>
          <p:cNvPr id="45065" name="TextBox 12"/>
          <p:cNvSpPr txBox="1">
            <a:spLocks noChangeArrowheads="1"/>
          </p:cNvSpPr>
          <p:nvPr/>
        </p:nvSpPr>
        <p:spPr bwMode="auto">
          <a:xfrm>
            <a:off x="5821363" y="2924175"/>
            <a:ext cx="63341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6000" b="0">
                <a:solidFill>
                  <a:schemeClr val="tx1"/>
                </a:solidFill>
              </a:rPr>
              <a:t>+</a:t>
            </a:r>
          </a:p>
        </p:txBody>
      </p:sp>
      <p:sp>
        <p:nvSpPr>
          <p:cNvPr id="45066" name="TextBox 13"/>
          <p:cNvSpPr txBox="1">
            <a:spLocks noChangeArrowheads="1"/>
          </p:cNvSpPr>
          <p:nvPr/>
        </p:nvSpPr>
        <p:spPr bwMode="auto">
          <a:xfrm>
            <a:off x="10261601" y="2925763"/>
            <a:ext cx="4413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6000" b="0">
                <a:solidFill>
                  <a:schemeClr val="tx1"/>
                </a:solidFill>
              </a:rPr>
              <a:t>)</a:t>
            </a:r>
          </a:p>
        </p:txBody>
      </p:sp>
      <p:sp>
        <p:nvSpPr>
          <p:cNvPr id="45067" name="TextBox 8"/>
          <p:cNvSpPr txBox="1">
            <a:spLocks noChangeArrowheads="1"/>
          </p:cNvSpPr>
          <p:nvPr/>
        </p:nvSpPr>
        <p:spPr bwMode="auto">
          <a:xfrm rot="16200000">
            <a:off x="1394287" y="3205163"/>
            <a:ext cx="9540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3600" b="0" dirty="0" err="1">
                <a:solidFill>
                  <a:schemeClr val="tx1"/>
                </a:solidFill>
              </a:rPr>
              <a:t>sqrt</a:t>
            </a:r>
            <a:endParaRPr lang="en-GB" altLang="en-US" sz="3600" b="0" dirty="0">
              <a:solidFill>
                <a:schemeClr val="tx1"/>
              </a:solidFill>
            </a:endParaRPr>
          </a:p>
        </p:txBody>
      </p:sp>
      <p:sp>
        <p:nvSpPr>
          <p:cNvPr id="45068" name="TextBox 12"/>
          <p:cNvSpPr txBox="1">
            <a:spLocks noChangeArrowheads="1"/>
          </p:cNvSpPr>
          <p:nvPr/>
        </p:nvSpPr>
        <p:spPr bwMode="auto">
          <a:xfrm>
            <a:off x="5373688" y="982663"/>
            <a:ext cx="4413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3600" b="0">
                <a:solidFill>
                  <a:schemeClr val="tx1"/>
                </a:solidFill>
              </a:rPr>
              <a:t>2</a:t>
            </a:r>
          </a:p>
        </p:txBody>
      </p:sp>
      <p:sp>
        <p:nvSpPr>
          <p:cNvPr id="45069" name="TextBox 12"/>
          <p:cNvSpPr txBox="1">
            <a:spLocks noChangeArrowheads="1"/>
          </p:cNvSpPr>
          <p:nvPr/>
        </p:nvSpPr>
        <p:spPr bwMode="auto">
          <a:xfrm>
            <a:off x="9613901" y="981076"/>
            <a:ext cx="441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3600" b="0">
                <a:solidFill>
                  <a:schemeClr val="tx1"/>
                </a:solidFill>
              </a:rPr>
              <a:t>2</a:t>
            </a:r>
          </a:p>
        </p:txBody>
      </p:sp>
    </p:spTree>
    <p:extLst>
      <p:ext uri="{BB962C8B-B14F-4D97-AF65-F5344CB8AC3E}">
        <p14:creationId xmlns:p14="http://schemas.microsoft.com/office/powerpoint/2010/main" val="5816529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GB" altLang="en-US"/>
              <a:t>Situation dependent observation errors</a:t>
            </a:r>
          </a:p>
        </p:txBody>
      </p:sp>
      <p:pic>
        <p:nvPicPr>
          <p:cNvPr id="46083" name="Content Placeholder 24"/>
          <p:cNvPicPr>
            <a:picLocks noGrp="1" noChangeAspect="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3141663" y="1844675"/>
            <a:ext cx="6119813" cy="3671888"/>
          </a:xfrm>
          <a:prstGeom prst="rect">
            <a:avLst/>
          </a:prstGeom>
        </p:spPr>
      </p:pic>
      <p:sp>
        <p:nvSpPr>
          <p:cNvPr id="46084" name="TextBox 27"/>
          <p:cNvSpPr txBox="1">
            <a:spLocks noChangeArrowheads="1"/>
          </p:cNvSpPr>
          <p:nvPr/>
        </p:nvSpPr>
        <p:spPr bwMode="auto">
          <a:xfrm>
            <a:off x="2133600" y="3060700"/>
            <a:ext cx="6334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00000"/>
              </a:lnSpc>
              <a:spcAft>
                <a:spcPct val="0"/>
              </a:spcAft>
              <a:buClr>
                <a:srgbClr val="000000"/>
              </a:buClr>
              <a:buFont typeface="Arial" panose="020B0604020202020204" pitchFamily="34" charset="0"/>
              <a:buNone/>
            </a:pPr>
            <a:r>
              <a:rPr lang="en-GB" altLang="en-US" sz="6000" b="0">
                <a:solidFill>
                  <a:schemeClr val="tx1"/>
                </a:solidFill>
              </a:rPr>
              <a:t>=</a:t>
            </a:r>
          </a:p>
        </p:txBody>
      </p:sp>
      <p:sp>
        <p:nvSpPr>
          <p:cNvPr id="9" name="Rectangle 8"/>
          <p:cNvSpPr/>
          <p:nvPr/>
        </p:nvSpPr>
        <p:spPr>
          <a:xfrm>
            <a:off x="4156075" y="1111250"/>
            <a:ext cx="4170362" cy="1022350"/>
          </a:xfrm>
          <a:prstGeom prst="rect">
            <a:avLst/>
          </a:prstGeom>
          <a:solidFill>
            <a:schemeClr val="bg1"/>
          </a:solidFill>
        </p:spPr>
        <p:txBody>
          <a:bodyPr wrap="none">
            <a:spAutoFit/>
          </a:bodyPr>
          <a:lstStyle/>
          <a:p>
            <a:pPr algn="ctr">
              <a:lnSpc>
                <a:spcPct val="151000"/>
              </a:lnSpc>
              <a:buClr>
                <a:srgbClr val="000000"/>
              </a:buClr>
              <a:buSzPct val="100000"/>
              <a:buFont typeface="Arial" charset="0"/>
              <a:buNone/>
              <a:defRPr/>
            </a:pPr>
            <a:r>
              <a:rPr lang="es-ES" sz="2000" b="1" kern="0" dirty="0">
                <a:solidFill>
                  <a:srgbClr val="000000"/>
                </a:solidFill>
                <a:latin typeface="Arial"/>
              </a:rPr>
              <a:t>Total </a:t>
            </a:r>
            <a:r>
              <a:rPr lang="es-ES" sz="2000" b="1" kern="0" dirty="0" err="1">
                <a:solidFill>
                  <a:srgbClr val="000000"/>
                </a:solidFill>
                <a:latin typeface="Arial"/>
              </a:rPr>
              <a:t>observation</a:t>
            </a:r>
            <a:r>
              <a:rPr lang="es-ES" sz="2000" b="1" kern="0" dirty="0">
                <a:solidFill>
                  <a:srgbClr val="000000"/>
                </a:solidFill>
                <a:latin typeface="Arial"/>
              </a:rPr>
              <a:t> error (m/s)</a:t>
            </a:r>
          </a:p>
          <a:p>
            <a:pPr>
              <a:lnSpc>
                <a:spcPct val="151000"/>
              </a:lnSpc>
              <a:buClr>
                <a:srgbClr val="000000"/>
              </a:buClr>
              <a:buSzPct val="100000"/>
              <a:buFont typeface="Arial" charset="0"/>
              <a:buNone/>
              <a:defRPr/>
            </a:pPr>
            <a:r>
              <a:rPr lang="es-ES" sz="2000" b="1" kern="0" dirty="0" err="1">
                <a:solidFill>
                  <a:srgbClr val="000000"/>
                </a:solidFill>
                <a:latin typeface="Arial"/>
              </a:rPr>
              <a:t>Example</a:t>
            </a:r>
            <a:r>
              <a:rPr lang="es-ES" sz="2000" b="1" kern="0" dirty="0">
                <a:solidFill>
                  <a:srgbClr val="000000"/>
                </a:solidFill>
                <a:latin typeface="Arial"/>
              </a:rPr>
              <a:t>: </a:t>
            </a:r>
            <a:r>
              <a:rPr lang="es-ES" sz="2000" b="1" kern="0" dirty="0" err="1">
                <a:solidFill>
                  <a:srgbClr val="000000"/>
                </a:solidFill>
                <a:latin typeface="Arial"/>
              </a:rPr>
              <a:t>cloudy</a:t>
            </a:r>
            <a:r>
              <a:rPr lang="es-ES" sz="2000" b="1" kern="0" dirty="0">
                <a:solidFill>
                  <a:srgbClr val="000000"/>
                </a:solidFill>
                <a:latin typeface="Arial"/>
              </a:rPr>
              <a:t> WV, </a:t>
            </a:r>
            <a:r>
              <a:rPr lang="es-ES" sz="2000" b="1" kern="0" dirty="0" err="1">
                <a:solidFill>
                  <a:srgbClr val="000000"/>
                </a:solidFill>
                <a:latin typeface="Arial"/>
              </a:rPr>
              <a:t>high</a:t>
            </a:r>
            <a:r>
              <a:rPr lang="es-ES" sz="2000" b="1" kern="0" dirty="0">
                <a:solidFill>
                  <a:srgbClr val="000000"/>
                </a:solidFill>
                <a:latin typeface="Arial"/>
              </a:rPr>
              <a:t> </a:t>
            </a:r>
            <a:r>
              <a:rPr lang="es-ES" sz="2000" b="1" kern="0" dirty="0" err="1">
                <a:solidFill>
                  <a:srgbClr val="000000"/>
                </a:solidFill>
                <a:latin typeface="Arial"/>
              </a:rPr>
              <a:t>levels</a:t>
            </a:r>
            <a:endParaRPr lang="en-GB" sz="2000" dirty="0">
              <a:latin typeface="Arial" charset="0"/>
            </a:endParaRPr>
          </a:p>
        </p:txBody>
      </p:sp>
    </p:spTree>
    <p:extLst>
      <p:ext uri="{BB962C8B-B14F-4D97-AF65-F5344CB8AC3E}">
        <p14:creationId xmlns:p14="http://schemas.microsoft.com/office/powerpoint/2010/main" val="25035935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36A06-C952-4173-9CE1-CFF29F4AA9C2}"/>
              </a:ext>
            </a:extLst>
          </p:cNvPr>
          <p:cNvSpPr>
            <a:spLocks noGrp="1"/>
          </p:cNvSpPr>
          <p:nvPr>
            <p:ph type="title"/>
          </p:nvPr>
        </p:nvSpPr>
        <p:spPr/>
        <p:txBody>
          <a:bodyPr/>
          <a:lstStyle/>
          <a:p>
            <a:r>
              <a:rPr lang="en-GB" dirty="0" err="1"/>
              <a:t>AMV</a:t>
            </a:r>
            <a:r>
              <a:rPr lang="en-GB" dirty="0"/>
              <a:t> forecast impacts</a:t>
            </a:r>
          </a:p>
        </p:txBody>
      </p:sp>
      <p:sp>
        <p:nvSpPr>
          <p:cNvPr id="4" name="Slide Number Placeholder 3">
            <a:extLst>
              <a:ext uri="{FF2B5EF4-FFF2-40B4-BE49-F238E27FC236}">
                <a16:creationId xmlns:a16="http://schemas.microsoft.com/office/drawing/2014/main" id="{0DC52997-3E43-4B34-BB8A-C5291357D4AE}"/>
              </a:ext>
            </a:extLst>
          </p:cNvPr>
          <p:cNvSpPr>
            <a:spLocks noGrp="1"/>
          </p:cNvSpPr>
          <p:nvPr>
            <p:ph type="sldNum" sz="quarter" idx="10"/>
          </p:nvPr>
        </p:nvSpPr>
        <p:spPr/>
        <p:txBody>
          <a:bodyPr/>
          <a:lstStyle/>
          <a:p>
            <a:fld id="{6B3B0B0F-E794-1244-9699-107C60B9C23A}" type="slidenum">
              <a:rPr lang="en-US" smtClean="0"/>
              <a:pPr/>
              <a:t>29</a:t>
            </a:fld>
            <a:endParaRPr lang="en-US" dirty="0"/>
          </a:p>
        </p:txBody>
      </p:sp>
      <p:sp>
        <p:nvSpPr>
          <p:cNvPr id="5" name="Footer Placeholder 4">
            <a:extLst>
              <a:ext uri="{FF2B5EF4-FFF2-40B4-BE49-F238E27FC236}">
                <a16:creationId xmlns:a16="http://schemas.microsoft.com/office/drawing/2014/main" id="{1D92997B-CDCB-4F85-A91F-E2E08E6D2A2A}"/>
              </a:ext>
            </a:extLst>
          </p:cNvPr>
          <p:cNvSpPr>
            <a:spLocks noGrp="1"/>
          </p:cNvSpPr>
          <p:nvPr>
            <p:ph type="ftr" sz="quarter" idx="3"/>
          </p:nvPr>
        </p:nvSpPr>
        <p:spPr/>
        <p:txBody>
          <a:bodyPr/>
          <a:lstStyle/>
          <a:p>
            <a:pPr algn="ctr"/>
            <a:r>
              <a:rPr lang="en-US"/>
              <a:t>European Centre for Medium-Range Weather Forecasts</a:t>
            </a:r>
            <a:endParaRPr lang="en-US" dirty="0"/>
          </a:p>
        </p:txBody>
      </p:sp>
      <p:sp>
        <p:nvSpPr>
          <p:cNvPr id="6" name="TextBox 5">
            <a:extLst>
              <a:ext uri="{FF2B5EF4-FFF2-40B4-BE49-F238E27FC236}">
                <a16:creationId xmlns:a16="http://schemas.microsoft.com/office/drawing/2014/main" id="{981A8451-CE9B-4D67-9212-022BEB98BC8D}"/>
              </a:ext>
            </a:extLst>
          </p:cNvPr>
          <p:cNvSpPr txBox="1"/>
          <p:nvPr/>
        </p:nvSpPr>
        <p:spPr>
          <a:xfrm>
            <a:off x="3167248" y="4667545"/>
            <a:ext cx="2097721" cy="646331"/>
          </a:xfrm>
          <a:prstGeom prst="rect">
            <a:avLst/>
          </a:prstGeom>
          <a:noFill/>
          <a:ln w="12700">
            <a:solidFill>
              <a:srgbClr val="0000FF"/>
            </a:solidFill>
          </a:ln>
        </p:spPr>
        <p:txBody>
          <a:bodyPr wrap="square" rtlCol="0">
            <a:spAutoFit/>
          </a:bodyPr>
          <a:lstStyle/>
          <a:p>
            <a:pPr algn="ctr"/>
            <a:r>
              <a:rPr lang="en-GB" dirty="0">
                <a:solidFill>
                  <a:srgbClr val="0000FF"/>
                </a:solidFill>
              </a:rPr>
              <a:t>Generally +</a:t>
            </a:r>
            <a:r>
              <a:rPr lang="en-GB" dirty="0" err="1">
                <a:solidFill>
                  <a:srgbClr val="0000FF"/>
                </a:solidFill>
              </a:rPr>
              <a:t>ve</a:t>
            </a:r>
            <a:r>
              <a:rPr lang="en-GB" dirty="0">
                <a:solidFill>
                  <a:srgbClr val="0000FF"/>
                </a:solidFill>
              </a:rPr>
              <a:t> for 2-3 days</a:t>
            </a:r>
          </a:p>
        </p:txBody>
      </p:sp>
      <p:sp>
        <p:nvSpPr>
          <p:cNvPr id="7" name="TextBox 6">
            <a:extLst>
              <a:ext uri="{FF2B5EF4-FFF2-40B4-BE49-F238E27FC236}">
                <a16:creationId xmlns:a16="http://schemas.microsoft.com/office/drawing/2014/main" id="{57275D8D-DEAD-437D-9CA1-F26E1F9AAA56}"/>
              </a:ext>
            </a:extLst>
          </p:cNvPr>
          <p:cNvSpPr txBox="1"/>
          <p:nvPr/>
        </p:nvSpPr>
        <p:spPr>
          <a:xfrm>
            <a:off x="7469431" y="4693469"/>
            <a:ext cx="2450749" cy="646331"/>
          </a:xfrm>
          <a:prstGeom prst="rect">
            <a:avLst/>
          </a:prstGeom>
          <a:noFill/>
          <a:ln w="12700">
            <a:solidFill>
              <a:srgbClr val="00B050"/>
            </a:solidFill>
          </a:ln>
        </p:spPr>
        <p:txBody>
          <a:bodyPr wrap="square" rtlCol="0">
            <a:spAutoFit/>
          </a:bodyPr>
          <a:lstStyle/>
          <a:p>
            <a:pPr algn="ctr"/>
            <a:r>
              <a:rPr lang="en-GB" dirty="0">
                <a:solidFill>
                  <a:srgbClr val="00B050"/>
                </a:solidFill>
              </a:rPr>
              <a:t>Neutral at longer ranges</a:t>
            </a:r>
          </a:p>
        </p:txBody>
      </p:sp>
      <p:sp>
        <p:nvSpPr>
          <p:cNvPr id="8" name="TextBox 7">
            <a:extLst>
              <a:ext uri="{FF2B5EF4-FFF2-40B4-BE49-F238E27FC236}">
                <a16:creationId xmlns:a16="http://schemas.microsoft.com/office/drawing/2014/main" id="{EC68975F-D2CA-4AF0-82FD-8AF579C18D2A}"/>
              </a:ext>
            </a:extLst>
          </p:cNvPr>
          <p:cNvSpPr txBox="1"/>
          <p:nvPr/>
        </p:nvSpPr>
        <p:spPr>
          <a:xfrm>
            <a:off x="4243768" y="997392"/>
            <a:ext cx="3872784" cy="369332"/>
          </a:xfrm>
          <a:prstGeom prst="rect">
            <a:avLst/>
          </a:prstGeom>
          <a:solidFill>
            <a:schemeClr val="bg1"/>
          </a:solidFill>
          <a:ln w="12700">
            <a:noFill/>
          </a:ln>
        </p:spPr>
        <p:txBody>
          <a:bodyPr wrap="square" rtlCol="0">
            <a:spAutoFit/>
          </a:bodyPr>
          <a:lstStyle/>
          <a:p>
            <a:pPr algn="ctr"/>
            <a:r>
              <a:rPr lang="en-GB" dirty="0"/>
              <a:t>Ctrl (no AMVs) – </a:t>
            </a:r>
            <a:r>
              <a:rPr lang="en-GB" dirty="0" err="1"/>
              <a:t>Expt</a:t>
            </a:r>
            <a:r>
              <a:rPr lang="en-GB" dirty="0"/>
              <a:t> (with AMVs)</a:t>
            </a:r>
          </a:p>
        </p:txBody>
      </p:sp>
      <p:pic>
        <p:nvPicPr>
          <p:cNvPr id="12" name="Picture 11">
            <a:extLst>
              <a:ext uri="{FF2B5EF4-FFF2-40B4-BE49-F238E27FC236}">
                <a16:creationId xmlns:a16="http://schemas.microsoft.com/office/drawing/2014/main" id="{0B70492E-653D-4F53-9A04-69735E6F35A0}"/>
              </a:ext>
            </a:extLst>
          </p:cNvPr>
          <p:cNvPicPr>
            <a:picLocks noChangeAspect="1"/>
          </p:cNvPicPr>
          <p:nvPr/>
        </p:nvPicPr>
        <p:blipFill rotWithShape="1">
          <a:blip r:embed="rId2"/>
          <a:srcRect l="2795" t="21364" b="61590"/>
          <a:stretch/>
        </p:blipFill>
        <p:spPr>
          <a:xfrm>
            <a:off x="208338" y="1663381"/>
            <a:ext cx="11381574" cy="2822591"/>
          </a:xfrm>
          <a:prstGeom prst="rect">
            <a:avLst/>
          </a:prstGeom>
        </p:spPr>
      </p:pic>
      <p:sp>
        <p:nvSpPr>
          <p:cNvPr id="13" name="TextBox 12">
            <a:extLst>
              <a:ext uri="{FF2B5EF4-FFF2-40B4-BE49-F238E27FC236}">
                <a16:creationId xmlns:a16="http://schemas.microsoft.com/office/drawing/2014/main" id="{AD410395-766C-4D56-8598-4D3A566C62E3}"/>
              </a:ext>
            </a:extLst>
          </p:cNvPr>
          <p:cNvSpPr txBox="1"/>
          <p:nvPr/>
        </p:nvSpPr>
        <p:spPr>
          <a:xfrm>
            <a:off x="380813" y="5534660"/>
            <a:ext cx="3558373" cy="584775"/>
          </a:xfrm>
          <a:prstGeom prst="rect">
            <a:avLst/>
          </a:prstGeom>
          <a:noFill/>
          <a:ln>
            <a:solidFill>
              <a:schemeClr val="bg1">
                <a:lumMod val="50000"/>
              </a:schemeClr>
            </a:solidFill>
          </a:ln>
        </p:spPr>
        <p:txBody>
          <a:bodyPr wrap="square" rtlCol="0">
            <a:spAutoFit/>
          </a:bodyPr>
          <a:lstStyle/>
          <a:p>
            <a:pPr algn="ctr"/>
            <a:r>
              <a:rPr lang="en-GB" sz="1600" dirty="0" err="1"/>
              <a:t>AMV</a:t>
            </a:r>
            <a:r>
              <a:rPr lang="en-GB" sz="1600" dirty="0"/>
              <a:t> denial experiments (8 months, summer 2016, winter 2017/2018)</a:t>
            </a:r>
          </a:p>
        </p:txBody>
      </p:sp>
      <p:sp>
        <p:nvSpPr>
          <p:cNvPr id="9" name="Rectangle 8">
            <a:extLst>
              <a:ext uri="{FF2B5EF4-FFF2-40B4-BE49-F238E27FC236}">
                <a16:creationId xmlns:a16="http://schemas.microsoft.com/office/drawing/2014/main" id="{A1DAA4D1-8D23-41AE-A871-E7E45B1912D2}"/>
              </a:ext>
            </a:extLst>
          </p:cNvPr>
          <p:cNvSpPr/>
          <p:nvPr/>
        </p:nvSpPr>
        <p:spPr>
          <a:xfrm>
            <a:off x="5109889" y="1424401"/>
            <a:ext cx="706057" cy="3003894"/>
          </a:xfrm>
          <a:prstGeom prst="rect">
            <a:avLst/>
          </a:prstGeom>
          <a:noFill/>
          <a:ln w="19050">
            <a:solidFill>
              <a:srgbClr val="0000FF"/>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52605891-4232-4CF1-A2D8-CAB0C06020C8}"/>
              </a:ext>
            </a:extLst>
          </p:cNvPr>
          <p:cNvSpPr/>
          <p:nvPr/>
        </p:nvSpPr>
        <p:spPr>
          <a:xfrm>
            <a:off x="5846710" y="1424401"/>
            <a:ext cx="1803365" cy="3003894"/>
          </a:xfrm>
          <a:prstGeom prst="rect">
            <a:avLst/>
          </a:prstGeom>
          <a:noFill/>
          <a:ln w="19050">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DF1C397F-20BA-4200-AF42-DD0BEFEEEFCE}"/>
              </a:ext>
            </a:extLst>
          </p:cNvPr>
          <p:cNvSpPr/>
          <p:nvPr/>
        </p:nvSpPr>
        <p:spPr>
          <a:xfrm>
            <a:off x="1444665" y="1424401"/>
            <a:ext cx="706057" cy="3003894"/>
          </a:xfrm>
          <a:prstGeom prst="rect">
            <a:avLst/>
          </a:prstGeom>
          <a:noFill/>
          <a:ln w="19050">
            <a:solidFill>
              <a:srgbClr val="0000FF"/>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4404EDA7-5C49-4F87-8E97-7849F2F75E6B}"/>
              </a:ext>
            </a:extLst>
          </p:cNvPr>
          <p:cNvSpPr/>
          <p:nvPr/>
        </p:nvSpPr>
        <p:spPr>
          <a:xfrm>
            <a:off x="2181486" y="1424401"/>
            <a:ext cx="1803365" cy="3003894"/>
          </a:xfrm>
          <a:prstGeom prst="rect">
            <a:avLst/>
          </a:prstGeom>
          <a:noFill/>
          <a:ln w="19050">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F913B943-B3A3-41CB-B46D-72FFA405111C}"/>
              </a:ext>
            </a:extLst>
          </p:cNvPr>
          <p:cNvSpPr/>
          <p:nvPr/>
        </p:nvSpPr>
        <p:spPr>
          <a:xfrm>
            <a:off x="8786976" y="1424401"/>
            <a:ext cx="706057" cy="3003894"/>
          </a:xfrm>
          <a:prstGeom prst="rect">
            <a:avLst/>
          </a:prstGeom>
          <a:noFill/>
          <a:ln w="19050">
            <a:solidFill>
              <a:srgbClr val="0000FF"/>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7F37D203-CB79-4495-A68D-2733D6CE4D0E}"/>
              </a:ext>
            </a:extLst>
          </p:cNvPr>
          <p:cNvSpPr/>
          <p:nvPr/>
        </p:nvSpPr>
        <p:spPr>
          <a:xfrm>
            <a:off x="9523797" y="1424401"/>
            <a:ext cx="1803365" cy="3003894"/>
          </a:xfrm>
          <a:prstGeom prst="rect">
            <a:avLst/>
          </a:prstGeom>
          <a:noFill/>
          <a:ln w="19050">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B9F19AD8-27DB-4642-9FD5-2099594BA3EA}"/>
              </a:ext>
            </a:extLst>
          </p:cNvPr>
          <p:cNvCxnSpPr/>
          <p:nvPr/>
        </p:nvCxnSpPr>
        <p:spPr>
          <a:xfrm>
            <a:off x="11747835" y="3058517"/>
            <a:ext cx="0" cy="714703"/>
          </a:xfrm>
          <a:prstGeom prst="straightConnector1">
            <a:avLst/>
          </a:prstGeom>
          <a:ln w="28575">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FFA6619C-DBAC-4CC9-A5E1-041B594FB616}"/>
              </a:ext>
            </a:extLst>
          </p:cNvPr>
          <p:cNvCxnSpPr>
            <a:cxnSpLocks/>
          </p:cNvCxnSpPr>
          <p:nvPr/>
        </p:nvCxnSpPr>
        <p:spPr>
          <a:xfrm flipV="1">
            <a:off x="11747835" y="2304387"/>
            <a:ext cx="0" cy="751489"/>
          </a:xfrm>
          <a:prstGeom prst="straightConnector1">
            <a:avLst/>
          </a:prstGeom>
          <a:ln w="28575">
            <a:solidFill>
              <a:srgbClr val="0000FF"/>
            </a:solidFill>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9EA1E088-C30E-4FC9-AFE6-D1D265405737}"/>
              </a:ext>
            </a:extLst>
          </p:cNvPr>
          <p:cNvSpPr txBox="1"/>
          <p:nvPr/>
        </p:nvSpPr>
        <p:spPr>
          <a:xfrm>
            <a:off x="11315538" y="1796002"/>
            <a:ext cx="883796" cy="523220"/>
          </a:xfrm>
          <a:prstGeom prst="rect">
            <a:avLst/>
          </a:prstGeom>
          <a:noFill/>
        </p:spPr>
        <p:txBody>
          <a:bodyPr wrap="square" rtlCol="0">
            <a:spAutoFit/>
          </a:bodyPr>
          <a:lstStyle/>
          <a:p>
            <a:pPr algn="ctr"/>
            <a:r>
              <a:rPr lang="en-GB" sz="1400" dirty="0" err="1">
                <a:solidFill>
                  <a:srgbClr val="0000FF"/>
                </a:solidFill>
              </a:rPr>
              <a:t>AMVs</a:t>
            </a:r>
            <a:r>
              <a:rPr lang="en-GB" sz="1400" dirty="0">
                <a:solidFill>
                  <a:srgbClr val="0000FF"/>
                </a:solidFill>
              </a:rPr>
              <a:t> good</a:t>
            </a:r>
          </a:p>
        </p:txBody>
      </p:sp>
      <p:sp>
        <p:nvSpPr>
          <p:cNvPr id="21" name="TextBox 20">
            <a:extLst>
              <a:ext uri="{FF2B5EF4-FFF2-40B4-BE49-F238E27FC236}">
                <a16:creationId xmlns:a16="http://schemas.microsoft.com/office/drawing/2014/main" id="{169B18D4-64D9-4703-95F1-DC8E46F2CA9B}"/>
              </a:ext>
            </a:extLst>
          </p:cNvPr>
          <p:cNvSpPr txBox="1"/>
          <p:nvPr/>
        </p:nvSpPr>
        <p:spPr>
          <a:xfrm>
            <a:off x="11315538" y="3762604"/>
            <a:ext cx="883796" cy="523220"/>
          </a:xfrm>
          <a:prstGeom prst="rect">
            <a:avLst/>
          </a:prstGeom>
          <a:noFill/>
        </p:spPr>
        <p:txBody>
          <a:bodyPr wrap="square" rtlCol="0">
            <a:spAutoFit/>
          </a:bodyPr>
          <a:lstStyle/>
          <a:p>
            <a:pPr algn="ctr"/>
            <a:r>
              <a:rPr lang="en-GB" sz="1400" dirty="0" err="1">
                <a:solidFill>
                  <a:srgbClr val="FF0000"/>
                </a:solidFill>
              </a:rPr>
              <a:t>AMVs</a:t>
            </a:r>
            <a:r>
              <a:rPr lang="en-GB" sz="1400" dirty="0">
                <a:solidFill>
                  <a:srgbClr val="FF0000"/>
                </a:solidFill>
              </a:rPr>
              <a:t> bad</a:t>
            </a:r>
          </a:p>
        </p:txBody>
      </p:sp>
    </p:spTree>
    <p:extLst>
      <p:ext uri="{BB962C8B-B14F-4D97-AF65-F5344CB8AC3E}">
        <p14:creationId xmlns:p14="http://schemas.microsoft.com/office/powerpoint/2010/main" val="2469020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6" grpId="0" animBg="1"/>
      <p:bldP spid="17" grpId="0" animBg="1"/>
      <p:bldP spid="18" grpId="0" animBg="1"/>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4"/>
          <p:cNvSpPr>
            <a:spLocks noGrp="1"/>
          </p:cNvSpPr>
          <p:nvPr>
            <p:ph type="title"/>
          </p:nvPr>
        </p:nvSpPr>
        <p:spPr>
          <a:xfrm>
            <a:off x="2691994" y="360000"/>
            <a:ext cx="6354578" cy="369332"/>
          </a:xfrm>
        </p:spPr>
        <p:txBody>
          <a:bodyPr/>
          <a:lstStyle/>
          <a:p>
            <a:r>
              <a:rPr lang="en-GB" altLang="en-US" dirty="0">
                <a:solidFill>
                  <a:srgbClr val="FF0000"/>
                </a:solidFill>
              </a:rPr>
              <a:t>A</a:t>
            </a:r>
            <a:r>
              <a:rPr lang="en-GB" altLang="en-US" dirty="0"/>
              <a:t>tmospheric </a:t>
            </a:r>
            <a:r>
              <a:rPr lang="en-GB" altLang="en-US" dirty="0">
                <a:solidFill>
                  <a:srgbClr val="FF0000"/>
                </a:solidFill>
              </a:rPr>
              <a:t>M</a:t>
            </a:r>
            <a:r>
              <a:rPr lang="en-GB" altLang="en-US" dirty="0"/>
              <a:t>otion </a:t>
            </a:r>
            <a:r>
              <a:rPr lang="en-GB" altLang="en-US" dirty="0">
                <a:solidFill>
                  <a:srgbClr val="FF0000"/>
                </a:solidFill>
              </a:rPr>
              <a:t>V</a:t>
            </a:r>
            <a:r>
              <a:rPr lang="en-GB" altLang="en-US" dirty="0"/>
              <a:t>ectors – what are they?</a:t>
            </a:r>
          </a:p>
        </p:txBody>
      </p:sp>
      <p:pic>
        <p:nvPicPr>
          <p:cNvPr id="18435" name="Content Placeholder 3"/>
          <p:cNvPicPr>
            <a:picLocks noGrp="1" noChangeAspect="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3395072" y="1970391"/>
            <a:ext cx="5651500" cy="3960813"/>
          </a:xfrm>
          <a:prstGeom prst="rect">
            <a:avLst/>
          </a:prstGeom>
        </p:spPr>
      </p:pic>
      <p:pic>
        <p:nvPicPr>
          <p:cNvPr id="18436"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413284" y="4454829"/>
            <a:ext cx="240665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Rectangle 7"/>
          <p:cNvSpPr>
            <a:spLocks noChangeArrowheads="1"/>
          </p:cNvSpPr>
          <p:nvPr/>
        </p:nvSpPr>
        <p:spPr bwMode="auto">
          <a:xfrm>
            <a:off x="1701800" y="5972175"/>
            <a:ext cx="8964612" cy="336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51000"/>
              </a:lnSpc>
              <a:spcAft>
                <a:spcPct val="0"/>
              </a:spcAft>
              <a:buClr>
                <a:srgbClr val="000000"/>
              </a:buClr>
              <a:buFont typeface="Arial" panose="020B0604020202020204" pitchFamily="34" charset="0"/>
              <a:buNone/>
            </a:pPr>
            <a:r>
              <a:rPr lang="en-GB" altLang="en-US" sz="1200" dirty="0">
                <a:solidFill>
                  <a:schemeClr val="tx1"/>
                </a:solidFill>
              </a:rPr>
              <a:t>Animation from: oiswww.eumetsat.org/</a:t>
            </a:r>
            <a:r>
              <a:rPr lang="en-GB" altLang="en-US" sz="1200" dirty="0" err="1">
                <a:solidFill>
                  <a:schemeClr val="tx1"/>
                </a:solidFill>
              </a:rPr>
              <a:t>IPPS</a:t>
            </a:r>
            <a:r>
              <a:rPr lang="en-GB" altLang="en-US" sz="1200" dirty="0">
                <a:solidFill>
                  <a:schemeClr val="tx1"/>
                </a:solidFill>
              </a:rPr>
              <a:t>/html/MSG/PRODUCTS/</a:t>
            </a:r>
            <a:r>
              <a:rPr lang="en-GB" altLang="en-US" sz="1200" dirty="0" err="1">
                <a:solidFill>
                  <a:schemeClr val="tx1"/>
                </a:solidFill>
              </a:rPr>
              <a:t>AMV</a:t>
            </a:r>
            <a:r>
              <a:rPr lang="en-GB" altLang="en-US" sz="1200" dirty="0">
                <a:solidFill>
                  <a:schemeClr val="tx1"/>
                </a:solidFill>
              </a:rPr>
              <a:t>/</a:t>
            </a:r>
            <a:r>
              <a:rPr lang="en-GB" altLang="en-US" sz="1200" dirty="0" err="1">
                <a:solidFill>
                  <a:schemeClr val="tx1"/>
                </a:solidFill>
              </a:rPr>
              <a:t>WESTERNEUROPE</a:t>
            </a:r>
            <a:r>
              <a:rPr lang="en-GB" altLang="en-US" sz="1200" dirty="0">
                <a:solidFill>
                  <a:schemeClr val="tx1"/>
                </a:solidFill>
              </a:rPr>
              <a:t>/index.htm</a:t>
            </a:r>
          </a:p>
        </p:txBody>
      </p:sp>
      <p:sp>
        <p:nvSpPr>
          <p:cNvPr id="18438" name="Rectangle 8"/>
          <p:cNvSpPr>
            <a:spLocks noChangeArrowheads="1"/>
          </p:cNvSpPr>
          <p:nvPr/>
        </p:nvSpPr>
        <p:spPr bwMode="auto">
          <a:xfrm>
            <a:off x="1990726" y="1052513"/>
            <a:ext cx="8351837" cy="876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51000"/>
              </a:lnSpc>
              <a:spcAft>
                <a:spcPct val="0"/>
              </a:spcAft>
              <a:buClr>
                <a:srgbClr val="000000"/>
              </a:buClr>
              <a:buFont typeface="Arial" panose="020B0604020202020204" pitchFamily="34" charset="0"/>
              <a:buNone/>
            </a:pPr>
            <a:r>
              <a:rPr lang="en-GB" altLang="en-US" sz="1800">
                <a:solidFill>
                  <a:schemeClr val="tx1"/>
                </a:solidFill>
              </a:rPr>
              <a:t>Wind observations produced by tracking clouds or water vapour features in consecutive satellite images.</a:t>
            </a:r>
          </a:p>
        </p:txBody>
      </p:sp>
    </p:spTree>
    <p:extLst>
      <p:ext uri="{BB962C8B-B14F-4D97-AF65-F5344CB8AC3E}">
        <p14:creationId xmlns:p14="http://schemas.microsoft.com/office/powerpoint/2010/main" val="29039108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6ECEEE5A-6099-4797-ACA7-59C1FD1C5F7A}"/>
              </a:ext>
            </a:extLst>
          </p:cNvPr>
          <p:cNvPicPr>
            <a:picLocks noChangeAspect="1"/>
          </p:cNvPicPr>
          <p:nvPr/>
        </p:nvPicPr>
        <p:blipFill>
          <a:blip r:embed="rId3"/>
          <a:stretch>
            <a:fillRect/>
          </a:stretch>
        </p:blipFill>
        <p:spPr>
          <a:xfrm>
            <a:off x="1596976" y="1596587"/>
            <a:ext cx="5675530" cy="4542979"/>
          </a:xfrm>
          <a:prstGeom prst="rect">
            <a:avLst/>
          </a:prstGeom>
        </p:spPr>
      </p:pic>
      <p:sp>
        <p:nvSpPr>
          <p:cNvPr id="2" name="Title 1"/>
          <p:cNvSpPr>
            <a:spLocks noGrp="1"/>
          </p:cNvSpPr>
          <p:nvPr>
            <p:ph type="title"/>
          </p:nvPr>
        </p:nvSpPr>
        <p:spPr/>
        <p:txBody>
          <a:bodyPr/>
          <a:lstStyle/>
          <a:p>
            <a:r>
              <a:rPr lang="en-GB" dirty="0"/>
              <a:t>Forecast system performance</a:t>
            </a:r>
          </a:p>
        </p:txBody>
      </p:sp>
      <p:sp>
        <p:nvSpPr>
          <p:cNvPr id="4" name="Slide Number Placeholder 3"/>
          <p:cNvSpPr>
            <a:spLocks noGrp="1"/>
          </p:cNvSpPr>
          <p:nvPr>
            <p:ph type="sldNum" sz="quarter" idx="10"/>
          </p:nvPr>
        </p:nvSpPr>
        <p:spPr/>
        <p:txBody>
          <a:bodyPr/>
          <a:lstStyle/>
          <a:p>
            <a:fld id="{6B3B0B0F-E794-1244-9699-107C60B9C23A}" type="slidenum">
              <a:rPr lang="en-US" smtClean="0"/>
              <a:pPr/>
              <a:t>30</a:t>
            </a:fld>
            <a:endParaRPr lang="en-US" dirty="0"/>
          </a:p>
        </p:txBody>
      </p:sp>
      <p:sp>
        <p:nvSpPr>
          <p:cNvPr id="6" name="Rectangle 5"/>
          <p:cNvSpPr/>
          <p:nvPr/>
        </p:nvSpPr>
        <p:spPr>
          <a:xfrm>
            <a:off x="2289415" y="4297066"/>
            <a:ext cx="2408278" cy="235487"/>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TextBox 10"/>
          <p:cNvSpPr txBox="1"/>
          <p:nvPr/>
        </p:nvSpPr>
        <p:spPr>
          <a:xfrm>
            <a:off x="3185604" y="6000479"/>
            <a:ext cx="3630027" cy="307777"/>
          </a:xfrm>
          <a:prstGeom prst="rect">
            <a:avLst/>
          </a:prstGeom>
          <a:noFill/>
        </p:spPr>
        <p:txBody>
          <a:bodyPr wrap="square" rtlCol="0">
            <a:spAutoFit/>
          </a:bodyPr>
          <a:lstStyle/>
          <a:p>
            <a:pPr algn="ctr"/>
            <a:r>
              <a:rPr lang="en-GB" sz="1400" dirty="0"/>
              <a:t>Forecast Sensitivity to Observations (%)</a:t>
            </a:r>
          </a:p>
        </p:txBody>
      </p:sp>
      <p:sp>
        <p:nvSpPr>
          <p:cNvPr id="12" name="TextBox 11"/>
          <p:cNvSpPr txBox="1"/>
          <p:nvPr/>
        </p:nvSpPr>
        <p:spPr>
          <a:xfrm>
            <a:off x="7827051" y="5229310"/>
            <a:ext cx="2450749" cy="923330"/>
          </a:xfrm>
          <a:prstGeom prst="rect">
            <a:avLst/>
          </a:prstGeom>
          <a:noFill/>
          <a:ln w="12700">
            <a:solidFill>
              <a:srgbClr val="00B050"/>
            </a:solidFill>
          </a:ln>
        </p:spPr>
        <p:txBody>
          <a:bodyPr wrap="square" rtlCol="0">
            <a:spAutoFit/>
          </a:bodyPr>
          <a:lstStyle/>
          <a:p>
            <a:pPr algn="ctr"/>
            <a:r>
              <a:rPr lang="en-GB" dirty="0"/>
              <a:t>Measures reduction in 24hr forecast error due to each source</a:t>
            </a:r>
          </a:p>
        </p:txBody>
      </p:sp>
      <p:sp>
        <p:nvSpPr>
          <p:cNvPr id="17" name="TextBox 9"/>
          <p:cNvSpPr txBox="1">
            <a:spLocks noChangeArrowheads="1"/>
          </p:cNvSpPr>
          <p:nvPr/>
        </p:nvSpPr>
        <p:spPr bwMode="auto">
          <a:xfrm>
            <a:off x="1794867" y="873456"/>
            <a:ext cx="19446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50888" indent="-282575">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284288" indent="-327025">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703388"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122488"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79688" indent="-228600"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3036888" indent="-228600"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94088" indent="-228600"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951288" indent="-228600"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defTabSz="914400">
              <a:lnSpc>
                <a:spcPct val="100000"/>
              </a:lnSpc>
              <a:spcAft>
                <a:spcPct val="0"/>
              </a:spcAft>
              <a:buClrTx/>
              <a:buSzTx/>
              <a:buNone/>
            </a:pPr>
            <a:r>
              <a:rPr lang="en-CA" altLang="en-US" sz="1800" dirty="0">
                <a:solidFill>
                  <a:schemeClr val="tx1"/>
                </a:solidFill>
              </a:rPr>
              <a:t>Feb 2019</a:t>
            </a:r>
          </a:p>
        </p:txBody>
      </p:sp>
      <p:sp>
        <p:nvSpPr>
          <p:cNvPr id="20" name="Rectangle 19">
            <a:extLst>
              <a:ext uri="{FF2B5EF4-FFF2-40B4-BE49-F238E27FC236}">
                <a16:creationId xmlns:a16="http://schemas.microsoft.com/office/drawing/2014/main" id="{B9860433-2B3C-49A0-8FDA-A29823D10E0F}"/>
              </a:ext>
            </a:extLst>
          </p:cNvPr>
          <p:cNvSpPr/>
          <p:nvPr/>
        </p:nvSpPr>
        <p:spPr>
          <a:xfrm>
            <a:off x="5226631" y="1984598"/>
            <a:ext cx="1669774" cy="72555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31" name="Group 30">
            <a:extLst>
              <a:ext uri="{FF2B5EF4-FFF2-40B4-BE49-F238E27FC236}">
                <a16:creationId xmlns:a16="http://schemas.microsoft.com/office/drawing/2014/main" id="{BE32979C-FAFC-45A2-8170-56C2152CA7DC}"/>
              </a:ext>
            </a:extLst>
          </p:cNvPr>
          <p:cNvGrpSpPr/>
          <p:nvPr/>
        </p:nvGrpSpPr>
        <p:grpSpPr>
          <a:xfrm>
            <a:off x="4811659" y="794711"/>
            <a:ext cx="6405962" cy="3744519"/>
            <a:chOff x="2289415" y="951030"/>
            <a:chExt cx="6405962" cy="3744519"/>
          </a:xfrm>
        </p:grpSpPr>
        <p:pic>
          <p:nvPicPr>
            <p:cNvPr id="21" name="Picture 20">
              <a:extLst>
                <a:ext uri="{FF2B5EF4-FFF2-40B4-BE49-F238E27FC236}">
                  <a16:creationId xmlns:a16="http://schemas.microsoft.com/office/drawing/2014/main" id="{9E005058-5188-498E-829D-0127766D9166}"/>
                </a:ext>
              </a:extLst>
            </p:cNvPr>
            <p:cNvPicPr>
              <a:picLocks noChangeAspect="1"/>
            </p:cNvPicPr>
            <p:nvPr/>
          </p:nvPicPr>
          <p:blipFill rotWithShape="1">
            <a:blip r:embed="rId4"/>
            <a:srcRect l="27684" t="92465" r="9030" b="2064"/>
            <a:stretch/>
          </p:blipFill>
          <p:spPr>
            <a:xfrm>
              <a:off x="3647661" y="4320295"/>
              <a:ext cx="4701210" cy="375254"/>
            </a:xfrm>
            <a:prstGeom prst="rect">
              <a:avLst/>
            </a:prstGeom>
          </p:spPr>
        </p:pic>
        <p:pic>
          <p:nvPicPr>
            <p:cNvPr id="29" name="Picture 28">
              <a:extLst>
                <a:ext uri="{FF2B5EF4-FFF2-40B4-BE49-F238E27FC236}">
                  <a16:creationId xmlns:a16="http://schemas.microsoft.com/office/drawing/2014/main" id="{C9B36C6C-A056-4E53-87AA-0425B7E58002}"/>
                </a:ext>
              </a:extLst>
            </p:cNvPr>
            <p:cNvPicPr>
              <a:picLocks noChangeAspect="1"/>
            </p:cNvPicPr>
            <p:nvPr/>
          </p:nvPicPr>
          <p:blipFill rotWithShape="1">
            <a:blip r:embed="rId4"/>
            <a:srcRect l="9400" t="10628" r="4366" b="41401"/>
            <a:stretch/>
          </p:blipFill>
          <p:spPr>
            <a:xfrm>
              <a:off x="2289415" y="1103243"/>
              <a:ext cx="6405962" cy="3289854"/>
            </a:xfrm>
            <a:prstGeom prst="rect">
              <a:avLst/>
            </a:prstGeom>
          </p:spPr>
        </p:pic>
        <p:pic>
          <p:nvPicPr>
            <p:cNvPr id="30" name="Picture 29">
              <a:extLst>
                <a:ext uri="{FF2B5EF4-FFF2-40B4-BE49-F238E27FC236}">
                  <a16:creationId xmlns:a16="http://schemas.microsoft.com/office/drawing/2014/main" id="{CA144ADB-147B-4B05-BEC1-F18D111C1F70}"/>
                </a:ext>
              </a:extLst>
            </p:cNvPr>
            <p:cNvPicPr>
              <a:picLocks noChangeAspect="1"/>
            </p:cNvPicPr>
            <p:nvPr/>
          </p:nvPicPr>
          <p:blipFill rotWithShape="1">
            <a:blip r:embed="rId4"/>
            <a:srcRect l="30153" t="3771" r="9940" b="93922"/>
            <a:stretch/>
          </p:blipFill>
          <p:spPr>
            <a:xfrm>
              <a:off x="3833000" y="951030"/>
              <a:ext cx="4452645" cy="158217"/>
            </a:xfrm>
            <a:prstGeom prst="rect">
              <a:avLst/>
            </a:prstGeom>
          </p:spPr>
        </p:pic>
      </p:grpSp>
      <p:cxnSp>
        <p:nvCxnSpPr>
          <p:cNvPr id="10" name="Straight Arrow Connector 9"/>
          <p:cNvCxnSpPr/>
          <p:nvPr/>
        </p:nvCxnSpPr>
        <p:spPr>
          <a:xfrm flipV="1">
            <a:off x="4296247" y="3919112"/>
            <a:ext cx="843572" cy="358222"/>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 name="Right Brace 2"/>
          <p:cNvSpPr/>
          <p:nvPr/>
        </p:nvSpPr>
        <p:spPr>
          <a:xfrm rot="16959237">
            <a:off x="8955603" y="1489732"/>
            <a:ext cx="211015" cy="3373749"/>
          </a:xfrm>
          <a:prstGeom prst="righ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 name="TextBox 4"/>
          <p:cNvSpPr txBox="1"/>
          <p:nvPr/>
        </p:nvSpPr>
        <p:spPr>
          <a:xfrm>
            <a:off x="8834522" y="2772506"/>
            <a:ext cx="866692" cy="338554"/>
          </a:xfrm>
          <a:prstGeom prst="rect">
            <a:avLst/>
          </a:prstGeom>
          <a:noFill/>
        </p:spPr>
        <p:txBody>
          <a:bodyPr wrap="square" rtlCol="0">
            <a:spAutoFit/>
          </a:bodyPr>
          <a:lstStyle/>
          <a:p>
            <a:r>
              <a:rPr lang="en-GB" sz="1600" dirty="0"/>
              <a:t>Geo</a:t>
            </a:r>
          </a:p>
        </p:txBody>
      </p:sp>
      <p:sp>
        <p:nvSpPr>
          <p:cNvPr id="7" name="Right Brace 6"/>
          <p:cNvSpPr/>
          <p:nvPr/>
        </p:nvSpPr>
        <p:spPr>
          <a:xfrm>
            <a:off x="6804773" y="946924"/>
            <a:ext cx="175463" cy="2005000"/>
          </a:xfrm>
          <a:prstGeom prst="righ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8" name="TextBox 17"/>
          <p:cNvSpPr txBox="1"/>
          <p:nvPr/>
        </p:nvSpPr>
        <p:spPr>
          <a:xfrm>
            <a:off x="6980237" y="1786957"/>
            <a:ext cx="866692" cy="338554"/>
          </a:xfrm>
          <a:prstGeom prst="rect">
            <a:avLst/>
          </a:prstGeom>
          <a:noFill/>
        </p:spPr>
        <p:txBody>
          <a:bodyPr wrap="square" rtlCol="0">
            <a:spAutoFit/>
          </a:bodyPr>
          <a:lstStyle/>
          <a:p>
            <a:r>
              <a:rPr lang="en-GB" sz="1600" dirty="0"/>
              <a:t>Polar</a:t>
            </a:r>
          </a:p>
        </p:txBody>
      </p:sp>
      <p:sp>
        <p:nvSpPr>
          <p:cNvPr id="32" name="Rectangle 31">
            <a:extLst>
              <a:ext uri="{FF2B5EF4-FFF2-40B4-BE49-F238E27FC236}">
                <a16:creationId xmlns:a16="http://schemas.microsoft.com/office/drawing/2014/main" id="{2B631C66-05D0-49FE-A158-C8A1123EDFF3}"/>
              </a:ext>
            </a:extLst>
          </p:cNvPr>
          <p:cNvSpPr/>
          <p:nvPr/>
        </p:nvSpPr>
        <p:spPr>
          <a:xfrm>
            <a:off x="9014784" y="1053551"/>
            <a:ext cx="1669774" cy="72555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83002F0B-7CB8-4053-BEFC-2F375537544D}"/>
              </a:ext>
            </a:extLst>
          </p:cNvPr>
          <p:cNvSpPr txBox="1"/>
          <p:nvPr/>
        </p:nvSpPr>
        <p:spPr>
          <a:xfrm rot="16200000">
            <a:off x="10190896" y="2453351"/>
            <a:ext cx="2228193" cy="276999"/>
          </a:xfrm>
          <a:prstGeom prst="rect">
            <a:avLst/>
          </a:prstGeom>
          <a:noFill/>
        </p:spPr>
        <p:txBody>
          <a:bodyPr wrap="square" rtlCol="0">
            <a:spAutoFit/>
          </a:bodyPr>
          <a:lstStyle/>
          <a:p>
            <a:pPr algn="ctr"/>
            <a:r>
              <a:rPr lang="en-GB" sz="1200" dirty="0"/>
              <a:t>No. of observations per cycle</a:t>
            </a:r>
          </a:p>
        </p:txBody>
      </p:sp>
    </p:spTree>
    <p:extLst>
      <p:ext uri="{BB962C8B-B14F-4D97-AF65-F5344CB8AC3E}">
        <p14:creationId xmlns:p14="http://schemas.microsoft.com/office/powerpoint/2010/main" val="2579615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5" grpId="0"/>
      <p:bldP spid="7" grpId="0" animBg="1"/>
      <p:bldP spid="18" grpId="0"/>
      <p:bldP spid="32" grpId="0" animBg="1"/>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AMVs for Reanalysis</a:t>
            </a:r>
          </a:p>
        </p:txBody>
      </p:sp>
      <p:sp>
        <p:nvSpPr>
          <p:cNvPr id="3" name="Content Placeholder 2"/>
          <p:cNvSpPr>
            <a:spLocks noGrp="1"/>
          </p:cNvSpPr>
          <p:nvPr>
            <p:ph sz="quarter" idx="14"/>
          </p:nvPr>
        </p:nvSpPr>
        <p:spPr>
          <a:xfrm>
            <a:off x="2160000" y="1002858"/>
            <a:ext cx="6838897" cy="3944113"/>
          </a:xfrm>
        </p:spPr>
        <p:txBody>
          <a:bodyPr/>
          <a:lstStyle/>
          <a:p>
            <a:r>
              <a:rPr lang="en-US" dirty="0"/>
              <a:t>Reprocess and improve AMV data for reanalysis</a:t>
            </a:r>
          </a:p>
          <a:p>
            <a:r>
              <a:rPr lang="en-US" dirty="0"/>
              <a:t>Coverage and quality much improved</a:t>
            </a:r>
          </a:p>
          <a:p>
            <a:r>
              <a:rPr lang="en-US" dirty="0"/>
              <a:t>More impact in earlier period as observing system sparser</a:t>
            </a:r>
          </a:p>
        </p:txBody>
      </p:sp>
      <p:sp>
        <p:nvSpPr>
          <p:cNvPr id="4" name="Slide Number Placeholder 3"/>
          <p:cNvSpPr>
            <a:spLocks noGrp="1"/>
          </p:cNvSpPr>
          <p:nvPr>
            <p:ph type="sldNum" sz="quarter" idx="10"/>
          </p:nvPr>
        </p:nvSpPr>
        <p:spPr/>
        <p:txBody>
          <a:bodyPr/>
          <a:lstStyle/>
          <a:p>
            <a:fld id="{6B3B0B0F-E794-1244-9699-107C60B9C23A}" type="slidenum">
              <a:rPr lang="en-US" smtClean="0"/>
              <a:pPr/>
              <a:t>31</a:t>
            </a:fld>
            <a:endParaRPr lang="en-US" dirty="0"/>
          </a:p>
        </p:txBody>
      </p:sp>
      <p:pic>
        <p:nvPicPr>
          <p:cNvPr id="7" name="Picture 6"/>
          <p:cNvPicPr>
            <a:picLocks noChangeAspect="1"/>
          </p:cNvPicPr>
          <p:nvPr/>
        </p:nvPicPr>
        <p:blipFill rotWithShape="1">
          <a:blip r:embed="rId2"/>
          <a:srcRect t="1462"/>
          <a:stretch/>
        </p:blipFill>
        <p:spPr>
          <a:xfrm>
            <a:off x="2993978" y="2444666"/>
            <a:ext cx="6035527" cy="3655225"/>
          </a:xfrm>
          <a:prstGeom prst="rect">
            <a:avLst/>
          </a:prstGeom>
        </p:spPr>
      </p:pic>
      <p:sp>
        <p:nvSpPr>
          <p:cNvPr id="8" name="TextBox 7"/>
          <p:cNvSpPr txBox="1"/>
          <p:nvPr/>
        </p:nvSpPr>
        <p:spPr>
          <a:xfrm>
            <a:off x="8050803" y="6021745"/>
            <a:ext cx="2466753" cy="307777"/>
          </a:xfrm>
          <a:prstGeom prst="rect">
            <a:avLst/>
          </a:prstGeom>
          <a:noFill/>
        </p:spPr>
        <p:txBody>
          <a:bodyPr wrap="square" rtlCol="0">
            <a:spAutoFit/>
          </a:bodyPr>
          <a:lstStyle/>
          <a:p>
            <a:r>
              <a:rPr lang="en-GB" sz="1400" dirty="0"/>
              <a:t>Figure from Carole </a:t>
            </a:r>
            <a:r>
              <a:rPr lang="en-GB" sz="1400" dirty="0" err="1"/>
              <a:t>Peubey</a:t>
            </a:r>
            <a:endParaRPr lang="en-GB" sz="1400" dirty="0"/>
          </a:p>
        </p:txBody>
      </p:sp>
    </p:spTree>
    <p:extLst>
      <p:ext uri="{BB962C8B-B14F-4D97-AF65-F5344CB8AC3E}">
        <p14:creationId xmlns:p14="http://schemas.microsoft.com/office/powerpoint/2010/main" val="68216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2835" y="1075617"/>
            <a:ext cx="5903737" cy="369332"/>
          </a:xfrm>
        </p:spPr>
        <p:txBody>
          <a:bodyPr/>
          <a:lstStyle/>
          <a:p>
            <a:r>
              <a:rPr lang="en-US" dirty="0"/>
              <a:t>Assumptions and challenges</a:t>
            </a:r>
          </a:p>
        </p:txBody>
      </p:sp>
      <p:sp>
        <p:nvSpPr>
          <p:cNvPr id="3" name="Content Placeholder 2"/>
          <p:cNvSpPr>
            <a:spLocks noGrp="1"/>
          </p:cNvSpPr>
          <p:nvPr>
            <p:ph sz="quarter" idx="14"/>
          </p:nvPr>
        </p:nvSpPr>
        <p:spPr>
          <a:xfrm>
            <a:off x="3142834" y="1977887"/>
            <a:ext cx="6098815" cy="3944113"/>
          </a:xfrm>
        </p:spPr>
        <p:txBody>
          <a:bodyPr/>
          <a:lstStyle/>
          <a:p>
            <a:pPr marL="179388" indent="-179388"/>
            <a:r>
              <a:rPr lang="en-US" dirty="0"/>
              <a:t>Tracked feature exactly follows speed and direction of local wind </a:t>
            </a:r>
          </a:p>
          <a:p>
            <a:pPr marL="179388" lvl="1" indent="-179388">
              <a:buNone/>
            </a:pPr>
            <a:r>
              <a:rPr lang="en-US" dirty="0">
                <a:solidFill>
                  <a:srgbClr val="FF0000"/>
                </a:solidFill>
              </a:rPr>
              <a:t>But some clouds don’t move with the local wind</a:t>
            </a:r>
          </a:p>
          <a:p>
            <a:pPr marL="179388" indent="-179388"/>
            <a:r>
              <a:rPr lang="en-US" dirty="0"/>
              <a:t>Representing wind field at specific time, height and location</a:t>
            </a:r>
          </a:p>
          <a:p>
            <a:pPr marL="179388" indent="-179388"/>
            <a:r>
              <a:rPr lang="en-US" dirty="0"/>
              <a:t>Detected motion represents cloud top or base</a:t>
            </a:r>
          </a:p>
          <a:p>
            <a:pPr marL="179388" lvl="1" indent="-179388">
              <a:buNone/>
            </a:pPr>
            <a:r>
              <a:rPr lang="en-US" dirty="0">
                <a:solidFill>
                  <a:srgbClr val="FF0000"/>
                </a:solidFill>
              </a:rPr>
              <a:t>But clouds have depth, using images over finite time etc. </a:t>
            </a:r>
          </a:p>
          <a:p>
            <a:pPr marL="179388" indent="-179388"/>
            <a:r>
              <a:rPr lang="en-US" dirty="0"/>
              <a:t>Errors are uncorrelated</a:t>
            </a:r>
          </a:p>
          <a:p>
            <a:pPr marL="179388" lvl="1" indent="-179388">
              <a:buNone/>
            </a:pPr>
            <a:r>
              <a:rPr lang="en-US" dirty="0">
                <a:solidFill>
                  <a:srgbClr val="FF0000"/>
                </a:solidFill>
              </a:rPr>
              <a:t>But clouds are not randomly distributed in air flow -&gt; can get nearby AMVs affected by same errors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32</a:t>
            </a:fld>
            <a:endParaRPr lang="en-US" dirty="0"/>
          </a:p>
        </p:txBody>
      </p:sp>
    </p:spTree>
    <p:extLst>
      <p:ext uri="{BB962C8B-B14F-4D97-AF65-F5344CB8AC3E}">
        <p14:creationId xmlns:p14="http://schemas.microsoft.com/office/powerpoint/2010/main" val="767000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1354" y="803242"/>
            <a:ext cx="5903737" cy="369332"/>
          </a:xfrm>
        </p:spPr>
        <p:txBody>
          <a:bodyPr/>
          <a:lstStyle/>
          <a:p>
            <a:r>
              <a:rPr lang="en-US" dirty="0"/>
              <a:t>Contents</a:t>
            </a:r>
          </a:p>
        </p:txBody>
      </p:sp>
      <p:sp>
        <p:nvSpPr>
          <p:cNvPr id="3" name="Content Placeholder 2"/>
          <p:cNvSpPr>
            <a:spLocks noGrp="1"/>
          </p:cNvSpPr>
          <p:nvPr>
            <p:ph sz="quarter" idx="14"/>
          </p:nvPr>
        </p:nvSpPr>
        <p:spPr>
          <a:xfrm>
            <a:off x="2481353" y="1705512"/>
            <a:ext cx="5903738" cy="3944113"/>
          </a:xfrm>
        </p:spPr>
        <p:txBody>
          <a:bodyPr/>
          <a:lstStyle/>
          <a:p>
            <a:pPr indent="0">
              <a:buNone/>
            </a:pPr>
            <a:r>
              <a:rPr lang="en-US" dirty="0">
                <a:solidFill>
                  <a:srgbClr val="064E83"/>
                </a:solidFill>
              </a:rPr>
              <a:t>Atmospheric Motion Vectors</a:t>
            </a:r>
          </a:p>
          <a:p>
            <a:r>
              <a:rPr lang="en-US" dirty="0"/>
              <a:t>What, when, where and why</a:t>
            </a:r>
          </a:p>
          <a:p>
            <a:r>
              <a:rPr lang="en-US" dirty="0"/>
              <a:t>How are AMVs derived?</a:t>
            </a:r>
          </a:p>
          <a:p>
            <a:r>
              <a:rPr lang="en-US" b="1" dirty="0"/>
              <a:t>How do we use them at ECMWF?</a:t>
            </a:r>
          </a:p>
          <a:p>
            <a:pPr indent="0">
              <a:buNone/>
            </a:pPr>
            <a:r>
              <a:rPr lang="en-US" dirty="0">
                <a:solidFill>
                  <a:srgbClr val="064E83"/>
                </a:solidFill>
              </a:rPr>
              <a:t>Wind indirectly from radiances</a:t>
            </a:r>
          </a:p>
          <a:p>
            <a:r>
              <a:rPr lang="en-US" dirty="0"/>
              <a:t>Introduction to clear sky/all sky radiances</a:t>
            </a:r>
          </a:p>
          <a:p>
            <a:r>
              <a:rPr lang="en-US" dirty="0"/>
              <a:t>Humidity tracing with radiances</a:t>
            </a:r>
          </a:p>
          <a:p>
            <a:pPr indent="0">
              <a:buNone/>
            </a:pPr>
            <a:r>
              <a:rPr lang="en-US" dirty="0">
                <a:solidFill>
                  <a:srgbClr val="0070C0"/>
                </a:solidFill>
              </a:rPr>
              <a:t>Summary and future challenges</a:t>
            </a:r>
          </a:p>
          <a:p>
            <a:pPr indent="0">
              <a:buNone/>
            </a:pPr>
            <a:r>
              <a:rPr lang="en-US" dirty="0">
                <a:solidFill>
                  <a:srgbClr val="0070C0"/>
                </a:solidFill>
              </a:rPr>
              <a:t>Introducing Aeolus</a:t>
            </a:r>
          </a:p>
          <a:p>
            <a:pPr indent="0">
              <a:buNone/>
            </a:pPr>
            <a:endParaRPr lang="en-US" dirty="0">
              <a:solidFill>
                <a:srgbClr val="0070C0"/>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33</a:t>
            </a:fld>
            <a:endParaRPr lang="en-US" dirty="0"/>
          </a:p>
        </p:txBody>
      </p:sp>
      <p:sp>
        <p:nvSpPr>
          <p:cNvPr id="5" name="Rectangle 4">
            <a:extLst>
              <a:ext uri="{FF2B5EF4-FFF2-40B4-BE49-F238E27FC236}">
                <a16:creationId xmlns:a16="http://schemas.microsoft.com/office/drawing/2014/main" id="{AA76C631-40B7-4B03-BFEA-5D96FCA78EBE}"/>
              </a:ext>
            </a:extLst>
          </p:cNvPr>
          <p:cNvSpPr/>
          <p:nvPr/>
        </p:nvSpPr>
        <p:spPr>
          <a:xfrm>
            <a:off x="1863935" y="3316078"/>
            <a:ext cx="5387248" cy="1333041"/>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585363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2835" y="2073999"/>
            <a:ext cx="5903737" cy="1370950"/>
          </a:xfrm>
        </p:spPr>
        <p:txBody>
          <a:bodyPr/>
          <a:lstStyle/>
          <a:p>
            <a:r>
              <a:rPr lang="en-US" sz="2800" dirty="0"/>
              <a:t>4D-Var tracing:</a:t>
            </a:r>
            <a:br>
              <a:rPr lang="en-US" dirty="0"/>
            </a:br>
            <a:br>
              <a:rPr lang="en-US" dirty="0"/>
            </a:br>
            <a:r>
              <a:rPr lang="en-US" dirty="0"/>
              <a:t>Changing wind fields by direct assimilation of radiances </a:t>
            </a:r>
            <a:br>
              <a:rPr lang="en-US" dirty="0"/>
            </a:b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34</a:t>
            </a:fld>
            <a:endParaRPr lang="en-US" dirty="0"/>
          </a:p>
        </p:txBody>
      </p:sp>
    </p:spTree>
    <p:extLst>
      <p:ext uri="{BB962C8B-B14F-4D97-AF65-F5344CB8AC3E}">
        <p14:creationId xmlns:p14="http://schemas.microsoft.com/office/powerpoint/2010/main" val="28270636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6821829" cy="369332"/>
          </a:xfrm>
        </p:spPr>
        <p:txBody>
          <a:bodyPr/>
          <a:lstStyle/>
          <a:p>
            <a:r>
              <a:rPr lang="en-US" dirty="0"/>
              <a:t>Introducing radiances from geostationary satellites </a:t>
            </a:r>
          </a:p>
        </p:txBody>
      </p:sp>
      <p:sp>
        <p:nvSpPr>
          <p:cNvPr id="3" name="Content Placeholder 2"/>
          <p:cNvSpPr>
            <a:spLocks noGrp="1"/>
          </p:cNvSpPr>
          <p:nvPr>
            <p:ph sz="quarter" idx="14"/>
          </p:nvPr>
        </p:nvSpPr>
        <p:spPr>
          <a:xfrm>
            <a:off x="2325516" y="1177019"/>
            <a:ext cx="5903738" cy="3944113"/>
          </a:xfrm>
        </p:spPr>
        <p:txBody>
          <a:bodyPr/>
          <a:lstStyle/>
          <a:p>
            <a:r>
              <a:rPr lang="en-US" dirty="0"/>
              <a:t>2 types:</a:t>
            </a:r>
          </a:p>
          <a:p>
            <a:pPr lvl="1"/>
            <a:r>
              <a:rPr lang="en-US" dirty="0">
                <a:solidFill>
                  <a:srgbClr val="0000FF"/>
                </a:solidFill>
              </a:rPr>
              <a:t>C</a:t>
            </a:r>
            <a:r>
              <a:rPr lang="en-US" dirty="0"/>
              <a:t>lear </a:t>
            </a:r>
            <a:r>
              <a:rPr lang="en-US" dirty="0">
                <a:solidFill>
                  <a:srgbClr val="0000FF"/>
                </a:solidFill>
              </a:rPr>
              <a:t>S</a:t>
            </a:r>
            <a:r>
              <a:rPr lang="en-US" dirty="0"/>
              <a:t>ky </a:t>
            </a:r>
            <a:r>
              <a:rPr lang="en-US" dirty="0">
                <a:solidFill>
                  <a:srgbClr val="0000FF"/>
                </a:solidFill>
              </a:rPr>
              <a:t>R</a:t>
            </a:r>
            <a:r>
              <a:rPr lang="en-US" dirty="0"/>
              <a:t>adiances </a:t>
            </a:r>
            <a:r>
              <a:rPr lang="en-US" dirty="0">
                <a:solidFill>
                  <a:srgbClr val="0000FF"/>
                </a:solidFill>
              </a:rPr>
              <a:t>(CSR) </a:t>
            </a:r>
            <a:r>
              <a:rPr lang="en-US" dirty="0"/>
              <a:t>– GOES-15, GOES-16</a:t>
            </a:r>
          </a:p>
          <a:p>
            <a:pPr lvl="1"/>
            <a:r>
              <a:rPr lang="en-US" dirty="0">
                <a:solidFill>
                  <a:srgbClr val="0000FF"/>
                </a:solidFill>
              </a:rPr>
              <a:t>A</a:t>
            </a:r>
            <a:r>
              <a:rPr lang="en-US" dirty="0"/>
              <a:t>ll </a:t>
            </a:r>
            <a:r>
              <a:rPr lang="en-US" dirty="0">
                <a:solidFill>
                  <a:srgbClr val="0000FF"/>
                </a:solidFill>
              </a:rPr>
              <a:t>S</a:t>
            </a:r>
            <a:r>
              <a:rPr lang="en-US" dirty="0"/>
              <a:t>ky </a:t>
            </a:r>
            <a:r>
              <a:rPr lang="en-US" dirty="0">
                <a:solidFill>
                  <a:srgbClr val="0000FF"/>
                </a:solidFill>
              </a:rPr>
              <a:t>R</a:t>
            </a:r>
            <a:r>
              <a:rPr lang="en-US" dirty="0"/>
              <a:t>adiances </a:t>
            </a:r>
            <a:r>
              <a:rPr lang="en-US" dirty="0">
                <a:solidFill>
                  <a:srgbClr val="0000FF"/>
                </a:solidFill>
              </a:rPr>
              <a:t>(ASR) </a:t>
            </a:r>
            <a:r>
              <a:rPr lang="en-US" dirty="0"/>
              <a:t>– Met-8/11 and Himawari-8</a:t>
            </a:r>
          </a:p>
          <a:p>
            <a:pPr marL="360000" lvl="1" indent="0">
              <a:buNone/>
            </a:pPr>
            <a:r>
              <a:rPr lang="en-US" dirty="0">
                <a:solidFill>
                  <a:srgbClr val="0000FF"/>
                </a:solidFill>
              </a:rPr>
              <a:t>	   </a:t>
            </a:r>
            <a:r>
              <a:rPr lang="en-US" sz="1400" dirty="0">
                <a:solidFill>
                  <a:srgbClr val="0000FF"/>
                </a:solidFill>
              </a:rPr>
              <a:t>Combines CSR and totally overcast scenes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35</a:t>
            </a:fld>
            <a:endParaRPr lang="en-US" dirty="0"/>
          </a:p>
        </p:txBody>
      </p:sp>
      <p:sp>
        <p:nvSpPr>
          <p:cNvPr id="8" name="Content Placeholder 2"/>
          <p:cNvSpPr txBox="1">
            <a:spLocks/>
          </p:cNvSpPr>
          <p:nvPr/>
        </p:nvSpPr>
        <p:spPr>
          <a:xfrm>
            <a:off x="2352851" y="4070643"/>
            <a:ext cx="2707029" cy="945986"/>
          </a:xfrm>
          <a:prstGeom prst="rect">
            <a:avLst/>
          </a:prstGeom>
        </p:spPr>
        <p:txBody>
          <a:bodyPr lIns="0" tIns="0" rIns="0" bIns="0"/>
          <a:lstStyle>
            <a:lvl1pPr marL="0" indent="-180000" algn="l" defTabSz="457200" rtl="0" eaLnBrk="1" latinLnBrk="0" hangingPunct="1">
              <a:lnSpc>
                <a:spcPts val="2200"/>
              </a:lnSpc>
              <a:spcBef>
                <a:spcPts val="1100"/>
              </a:spcBef>
              <a:buClr>
                <a:srgbClr val="064E83"/>
              </a:buClr>
              <a:buFont typeface="Arial"/>
              <a:buChar char="•"/>
              <a:defRPr sz="1800" kern="1200">
                <a:solidFill>
                  <a:schemeClr val="tx1"/>
                </a:solidFill>
                <a:latin typeface="+mn-lt"/>
                <a:ea typeface="+mn-ea"/>
                <a:cs typeface="+mn-cs"/>
              </a:defRPr>
            </a:lvl1pPr>
            <a:lvl2pPr marL="630000" indent="-270000" algn="l" defTabSz="457200" rtl="0" eaLnBrk="1" latinLnBrk="0" hangingPunct="1">
              <a:lnSpc>
                <a:spcPts val="2000"/>
              </a:lnSpc>
              <a:spcBef>
                <a:spcPts val="1000"/>
              </a:spcBef>
              <a:buClr>
                <a:srgbClr val="064E83"/>
              </a:buClr>
              <a:buFont typeface="Arial"/>
              <a:buChar char="–"/>
              <a:defRPr sz="1600" kern="1200">
                <a:solidFill>
                  <a:schemeClr val="tx1"/>
                </a:solidFill>
                <a:latin typeface="+mn-lt"/>
                <a:ea typeface="+mn-ea"/>
                <a:cs typeface="+mn-cs"/>
              </a:defRPr>
            </a:lvl2pPr>
            <a:lvl3pPr marL="990000" indent="-270000" algn="l" defTabSz="457200" rtl="0" eaLnBrk="1" latinLnBrk="0" hangingPunct="1">
              <a:lnSpc>
                <a:spcPts val="1800"/>
              </a:lnSpc>
              <a:spcBef>
                <a:spcPts val="900"/>
              </a:spcBef>
              <a:buClr>
                <a:srgbClr val="064E83"/>
              </a:buClr>
              <a:buFont typeface="Arial"/>
              <a:buChar char="•"/>
              <a:defRPr sz="1400" kern="1200">
                <a:solidFill>
                  <a:schemeClr val="tx1"/>
                </a:solidFill>
                <a:latin typeface="+mn-lt"/>
                <a:ea typeface="+mn-ea"/>
                <a:cs typeface="+mn-cs"/>
              </a:defRPr>
            </a:lvl3pPr>
            <a:lvl4pPr marL="1350000" indent="-270000" algn="l" defTabSz="457200" rtl="0" eaLnBrk="1" latinLnBrk="0" hangingPunct="1">
              <a:lnSpc>
                <a:spcPts val="1600"/>
              </a:lnSpc>
              <a:spcBef>
                <a:spcPts val="800"/>
              </a:spcBef>
              <a:buClr>
                <a:srgbClr val="064E83"/>
              </a:buClr>
              <a:buFont typeface="Arial"/>
              <a:buChar char="–"/>
              <a:defRPr sz="1200" kern="1200">
                <a:solidFill>
                  <a:schemeClr val="tx1"/>
                </a:solidFill>
                <a:latin typeface="+mn-lt"/>
                <a:ea typeface="+mn-ea"/>
                <a:cs typeface="+mn-cs"/>
              </a:defRPr>
            </a:lvl4pPr>
            <a:lvl5pPr marL="1710000" indent="-270000" algn="l" defTabSz="457200" rtl="0" eaLnBrk="1" latinLnBrk="0" hangingPunct="1">
              <a:lnSpc>
                <a:spcPts val="1400"/>
              </a:lnSpc>
              <a:spcBef>
                <a:spcPts val="700"/>
              </a:spcBef>
              <a:buClr>
                <a:srgbClr val="064E83"/>
              </a:buClr>
              <a:buFont typeface="Arial"/>
              <a:buChar char="»"/>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65113" indent="-265113"/>
            <a:r>
              <a:rPr lang="en-US" dirty="0"/>
              <a:t>GOES-16 every 15 mins, others hourly data</a:t>
            </a:r>
          </a:p>
          <a:p>
            <a:pPr marL="265113" indent="-265113"/>
            <a:r>
              <a:rPr lang="en-US" dirty="0"/>
              <a:t>Area averaged e.g. 48x48km for Met-11</a:t>
            </a:r>
          </a:p>
        </p:txBody>
      </p:sp>
      <p:grpSp>
        <p:nvGrpSpPr>
          <p:cNvPr id="16" name="Group 15">
            <a:extLst>
              <a:ext uri="{FF2B5EF4-FFF2-40B4-BE49-F238E27FC236}">
                <a16:creationId xmlns:a16="http://schemas.microsoft.com/office/drawing/2014/main" id="{4C41A432-6135-475F-AC44-9BB34FD6702E}"/>
              </a:ext>
            </a:extLst>
          </p:cNvPr>
          <p:cNvGrpSpPr/>
          <p:nvPr/>
        </p:nvGrpSpPr>
        <p:grpSpPr>
          <a:xfrm>
            <a:off x="5087549" y="3154781"/>
            <a:ext cx="5633044" cy="338554"/>
            <a:chOff x="5087549" y="3443877"/>
            <a:chExt cx="5633044" cy="338554"/>
          </a:xfrm>
        </p:grpSpPr>
        <p:sp>
          <p:nvSpPr>
            <p:cNvPr id="9" name="TextBox 8"/>
            <p:cNvSpPr txBox="1"/>
            <p:nvPr/>
          </p:nvSpPr>
          <p:spPr>
            <a:xfrm>
              <a:off x="5087549" y="3443877"/>
              <a:ext cx="5633044" cy="338554"/>
            </a:xfrm>
            <a:prstGeom prst="rect">
              <a:avLst/>
            </a:prstGeom>
            <a:noFill/>
          </p:spPr>
          <p:txBody>
            <a:bodyPr wrap="square" rtlCol="0">
              <a:spAutoFit/>
            </a:bodyPr>
            <a:lstStyle/>
            <a:p>
              <a:r>
                <a:rPr lang="en-GB" sz="1600" dirty="0"/>
                <a:t>    GOES-15     GOES-16      Met-11     Met-8    Himawari-8</a:t>
              </a:r>
            </a:p>
          </p:txBody>
        </p:sp>
        <p:sp>
          <p:nvSpPr>
            <p:cNvPr id="11" name="Rectangle 10"/>
            <p:cNvSpPr/>
            <p:nvPr/>
          </p:nvSpPr>
          <p:spPr>
            <a:xfrm>
              <a:off x="5264322" y="3574736"/>
              <a:ext cx="85061" cy="86273"/>
            </a:xfrm>
            <a:prstGeom prst="rect">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11"/>
            <p:cNvSpPr/>
            <p:nvPr/>
          </p:nvSpPr>
          <p:spPr>
            <a:xfrm>
              <a:off x="8569108" y="3574736"/>
              <a:ext cx="85061" cy="86273"/>
            </a:xfrm>
            <a:prstGeom prst="rect">
              <a:avLst/>
            </a:prstGeom>
            <a:solidFill>
              <a:srgbClr val="FD7D14"/>
            </a:solidFill>
            <a:ln>
              <a:solidFill>
                <a:srgbClr val="FD7D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a:off x="7666771" y="3574736"/>
              <a:ext cx="85061" cy="86273"/>
            </a:xfrm>
            <a:prstGeom prst="rect">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p:cNvSpPr/>
            <p:nvPr/>
          </p:nvSpPr>
          <p:spPr>
            <a:xfrm>
              <a:off x="6452711" y="3574736"/>
              <a:ext cx="85061" cy="86273"/>
            </a:xfrm>
            <a:prstGeom prst="rect">
              <a:avLst/>
            </a:prstGeom>
            <a:solidFill>
              <a:srgbClr val="A311A3"/>
            </a:solidFill>
            <a:ln>
              <a:solidFill>
                <a:srgbClr val="A311A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466EC414-AE89-4C37-9BD2-6A9AF1AB0375}"/>
                </a:ext>
              </a:extLst>
            </p:cNvPr>
            <p:cNvSpPr/>
            <p:nvPr/>
          </p:nvSpPr>
          <p:spPr>
            <a:xfrm>
              <a:off x="9328423" y="3574736"/>
              <a:ext cx="85061" cy="86273"/>
            </a:xfrm>
            <a:prstGeom prst="rect">
              <a:avLst/>
            </a:prstGeom>
            <a:solidFill>
              <a:srgbClr val="333333"/>
            </a:solidFill>
            <a:ln>
              <a:solidFill>
                <a:srgbClr val="33333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0" name="Picture 9">
            <a:extLst>
              <a:ext uri="{FF2B5EF4-FFF2-40B4-BE49-F238E27FC236}">
                <a16:creationId xmlns:a16="http://schemas.microsoft.com/office/drawing/2014/main" id="{4A3D73EA-F421-4754-91C6-B68863EF6EAC}"/>
              </a:ext>
            </a:extLst>
          </p:cNvPr>
          <p:cNvPicPr>
            <a:picLocks noChangeAspect="1"/>
          </p:cNvPicPr>
          <p:nvPr/>
        </p:nvPicPr>
        <p:blipFill rotWithShape="1">
          <a:blip r:embed="rId3"/>
          <a:srcRect t="32704"/>
          <a:stretch/>
        </p:blipFill>
        <p:spPr>
          <a:xfrm>
            <a:off x="5144098" y="3574736"/>
            <a:ext cx="5281410" cy="2514600"/>
          </a:xfrm>
          <a:prstGeom prst="rect">
            <a:avLst/>
          </a:prstGeom>
        </p:spPr>
      </p:pic>
    </p:spTree>
    <p:extLst>
      <p:ext uri="{BB962C8B-B14F-4D97-AF65-F5344CB8AC3E}">
        <p14:creationId xmlns:p14="http://schemas.microsoft.com/office/powerpoint/2010/main" val="1660264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Use of GEO radiances at ECMWF</a:t>
            </a:r>
          </a:p>
        </p:txBody>
      </p:sp>
      <p:sp>
        <p:nvSpPr>
          <p:cNvPr id="3" name="Content Placeholder 2"/>
          <p:cNvSpPr>
            <a:spLocks noGrp="1"/>
          </p:cNvSpPr>
          <p:nvPr>
            <p:ph sz="quarter" idx="14"/>
          </p:nvPr>
        </p:nvSpPr>
        <p:spPr>
          <a:xfrm>
            <a:off x="1994518" y="1533045"/>
            <a:ext cx="3929026" cy="3944113"/>
          </a:xfrm>
        </p:spPr>
        <p:txBody>
          <a:bodyPr/>
          <a:lstStyle/>
          <a:p>
            <a:pPr marL="265113" indent="-265113"/>
            <a:r>
              <a:rPr lang="en-US" dirty="0"/>
              <a:t>Select channels peaking in water </a:t>
            </a:r>
            <a:r>
              <a:rPr lang="en-US" dirty="0" err="1"/>
              <a:t>vapour</a:t>
            </a:r>
            <a:r>
              <a:rPr lang="en-US" dirty="0"/>
              <a:t> absorption band</a:t>
            </a:r>
          </a:p>
          <a:p>
            <a:pPr marL="265113" indent="-265113"/>
            <a:r>
              <a:rPr lang="en-US" dirty="0"/>
              <a:t>Peak in weighting function mid-upper troposphere</a:t>
            </a:r>
          </a:p>
          <a:p>
            <a:pPr marL="0" lvl="1" indent="0">
              <a:lnSpc>
                <a:spcPts val="2200"/>
              </a:lnSpc>
              <a:spcBef>
                <a:spcPts val="1100"/>
              </a:spcBef>
              <a:buNone/>
            </a:pPr>
            <a:r>
              <a:rPr lang="en-US" dirty="0">
                <a:solidFill>
                  <a:srgbClr val="0000FF"/>
                </a:solidFill>
              </a:rPr>
              <a:t>	-&gt; complementary to height of AMVs </a:t>
            </a:r>
            <a:endParaRPr lang="en-US" dirty="0"/>
          </a:p>
          <a:p>
            <a:pPr marL="265113" indent="-265113"/>
            <a:r>
              <a:rPr lang="en-US" dirty="0"/>
              <a:t>Similar to AMVs apply </a:t>
            </a:r>
          </a:p>
          <a:p>
            <a:pPr marL="895113" lvl="1" indent="-265113"/>
            <a:r>
              <a:rPr lang="en-US" dirty="0"/>
              <a:t>Blacklisting</a:t>
            </a:r>
          </a:p>
          <a:p>
            <a:pPr marL="895113" lvl="1" indent="-265113"/>
            <a:r>
              <a:rPr lang="en-US" dirty="0"/>
              <a:t>Thinning</a:t>
            </a:r>
          </a:p>
          <a:p>
            <a:pPr marL="895113" lvl="1" indent="-265113"/>
            <a:r>
              <a:rPr lang="en-US" dirty="0"/>
              <a:t>First guess check</a:t>
            </a:r>
          </a:p>
          <a:p>
            <a:pPr marL="265113" indent="-265113"/>
            <a:r>
              <a:rPr lang="en-US" dirty="0"/>
              <a:t>Apply bias correction</a:t>
            </a:r>
          </a:p>
        </p:txBody>
      </p:sp>
      <p:sp>
        <p:nvSpPr>
          <p:cNvPr id="4" name="Slide Number Placeholder 3"/>
          <p:cNvSpPr>
            <a:spLocks noGrp="1"/>
          </p:cNvSpPr>
          <p:nvPr>
            <p:ph type="sldNum" sz="quarter" idx="10"/>
          </p:nvPr>
        </p:nvSpPr>
        <p:spPr/>
        <p:txBody>
          <a:bodyPr/>
          <a:lstStyle/>
          <a:p>
            <a:fld id="{6B3B0B0F-E794-1244-9699-107C60B9C23A}" type="slidenum">
              <a:rPr lang="en-US" smtClean="0"/>
              <a:pPr/>
              <a:t>36</a:t>
            </a:fld>
            <a:endParaRPr lang="en-US" dirty="0"/>
          </a:p>
        </p:txBody>
      </p:sp>
      <p:grpSp>
        <p:nvGrpSpPr>
          <p:cNvPr id="5" name="Group 15"/>
          <p:cNvGrpSpPr>
            <a:grpSpLocks/>
          </p:cNvGrpSpPr>
          <p:nvPr/>
        </p:nvGrpSpPr>
        <p:grpSpPr bwMode="auto">
          <a:xfrm>
            <a:off x="6590801" y="1630290"/>
            <a:ext cx="4364038" cy="3311525"/>
            <a:chOff x="5257800" y="3962400"/>
            <a:chExt cx="3678238" cy="2852738"/>
          </a:xfrm>
        </p:grpSpPr>
        <p:pic>
          <p:nvPicPr>
            <p:cNvPr id="6" name="Picture 10" descr="seviri_weighting_function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3962400"/>
              <a:ext cx="3678238" cy="2852738"/>
            </a:xfrm>
            <a:prstGeom prst="rect">
              <a:avLst/>
            </a:prstGeom>
            <a:noFill/>
            <a:ln w="22225">
              <a:solidFill>
                <a:srgbClr val="19089A"/>
              </a:solidFill>
              <a:miter lim="800000"/>
              <a:headEnd/>
              <a:tailEnd/>
            </a:ln>
            <a:extLst>
              <a:ext uri="{909E8E84-426E-40DD-AFC4-6F175D3DCCD1}">
                <a14:hiddenFill xmlns:a14="http://schemas.microsoft.com/office/drawing/2010/main">
                  <a:solidFill>
                    <a:srgbClr val="FFFFFF"/>
                  </a:solidFill>
                </a14:hiddenFill>
              </a:ext>
            </a:extLst>
          </p:spPr>
        </p:pic>
        <p:cxnSp>
          <p:nvCxnSpPr>
            <p:cNvPr id="7" name="Straight Arrow Connector 5"/>
            <p:cNvCxnSpPr>
              <a:cxnSpLocks noChangeShapeType="1"/>
            </p:cNvCxnSpPr>
            <p:nvPr/>
          </p:nvCxnSpPr>
          <p:spPr bwMode="auto">
            <a:xfrm flipH="1">
              <a:off x="7429500" y="4689475"/>
              <a:ext cx="190500" cy="251693"/>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8" name="Straight Arrow Connector 8"/>
            <p:cNvCxnSpPr>
              <a:cxnSpLocks noChangeShapeType="1"/>
            </p:cNvCxnSpPr>
            <p:nvPr/>
          </p:nvCxnSpPr>
          <p:spPr bwMode="auto">
            <a:xfrm>
              <a:off x="7620000" y="4689475"/>
              <a:ext cx="120352" cy="611733"/>
            </a:xfrm>
            <a:prstGeom prst="straightConnector1">
              <a:avLst/>
            </a:prstGeom>
            <a:noFill/>
            <a:ln w="254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9" name="TextBox 9"/>
            <p:cNvSpPr txBox="1">
              <a:spLocks noChangeArrowheads="1"/>
            </p:cNvSpPr>
            <p:nvPr/>
          </p:nvSpPr>
          <p:spPr bwMode="auto">
            <a:xfrm>
              <a:off x="7308056" y="4411663"/>
              <a:ext cx="576312" cy="399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eaLnBrk="1" hangingPunct="1">
                <a:lnSpc>
                  <a:spcPct val="151000"/>
                </a:lnSpc>
                <a:spcAft>
                  <a:spcPct val="0"/>
                </a:spcAft>
                <a:buClr>
                  <a:srgbClr val="000000"/>
                </a:buClr>
                <a:buFont typeface="Arial" panose="020B0604020202020204" pitchFamily="34" charset="0"/>
                <a:buNone/>
              </a:pPr>
              <a:r>
                <a:rPr lang="en-GB" altLang="en-US" sz="1600">
                  <a:solidFill>
                    <a:srgbClr val="19089A"/>
                  </a:solidFill>
                  <a:ea typeface="DejaVu Sans" charset="0"/>
                  <a:cs typeface="DejaVu Sans" charset="0"/>
                </a:rPr>
                <a:t>WV</a:t>
              </a:r>
              <a:endParaRPr lang="en-GB" altLang="en-US" sz="1600" b="0">
                <a:solidFill>
                  <a:schemeClr val="bg1"/>
                </a:solidFill>
                <a:ea typeface="DejaVu Sans" charset="0"/>
                <a:cs typeface="DejaVu Sans" charset="0"/>
              </a:endParaRPr>
            </a:p>
          </p:txBody>
        </p:sp>
      </p:grpSp>
      <p:sp>
        <p:nvSpPr>
          <p:cNvPr id="10" name="Text Box 13"/>
          <p:cNvSpPr txBox="1">
            <a:spLocks noChangeArrowheads="1"/>
          </p:cNvSpPr>
          <p:nvPr/>
        </p:nvSpPr>
        <p:spPr bwMode="auto">
          <a:xfrm>
            <a:off x="7294095" y="1727535"/>
            <a:ext cx="2532062"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50888" indent="-282575">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284288" indent="-327025">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703388"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122488"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79688"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3036888"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94088"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951288"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85000"/>
              </a:lnSpc>
              <a:spcAft>
                <a:spcPct val="0"/>
              </a:spcAft>
              <a:buClr>
                <a:srgbClr val="000000"/>
              </a:buClr>
              <a:buFont typeface="Arial" panose="020B0604020202020204" pitchFamily="34" charset="0"/>
              <a:buNone/>
            </a:pPr>
            <a:r>
              <a:rPr lang="en-CA" altLang="en-US" sz="1800" dirty="0">
                <a:solidFill>
                  <a:schemeClr val="tx1"/>
                </a:solidFill>
              </a:rPr>
              <a:t>Meteosat-9/10 </a:t>
            </a:r>
            <a:r>
              <a:rPr lang="en-CA" altLang="en-US" sz="1800" dirty="0" err="1">
                <a:solidFill>
                  <a:schemeClr val="tx1"/>
                </a:solidFill>
              </a:rPr>
              <a:t>SEVIRI</a:t>
            </a:r>
            <a:endParaRPr lang="en-CA" altLang="en-US" sz="1800" dirty="0">
              <a:solidFill>
                <a:schemeClr val="tx1"/>
              </a:solidFill>
            </a:endParaRPr>
          </a:p>
        </p:txBody>
      </p:sp>
    </p:spTree>
    <p:extLst>
      <p:ext uri="{BB962C8B-B14F-4D97-AF65-F5344CB8AC3E}">
        <p14:creationId xmlns:p14="http://schemas.microsoft.com/office/powerpoint/2010/main" val="1546904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Blacklisting and thinning</a:t>
            </a:r>
          </a:p>
        </p:txBody>
      </p:sp>
      <p:sp>
        <p:nvSpPr>
          <p:cNvPr id="3" name="Content Placeholder 2"/>
          <p:cNvSpPr>
            <a:spLocks noGrp="1"/>
          </p:cNvSpPr>
          <p:nvPr>
            <p:ph sz="quarter" idx="14"/>
          </p:nvPr>
        </p:nvSpPr>
        <p:spPr>
          <a:xfrm>
            <a:off x="2160000" y="1285555"/>
            <a:ext cx="6136905" cy="3944113"/>
          </a:xfrm>
        </p:spPr>
        <p:txBody>
          <a:bodyPr/>
          <a:lstStyle/>
          <a:p>
            <a:r>
              <a:rPr lang="en-US" dirty="0"/>
              <a:t>Geographical</a:t>
            </a:r>
          </a:p>
          <a:p>
            <a:pPr lvl="1"/>
            <a:r>
              <a:rPr lang="en-US" dirty="0">
                <a:solidFill>
                  <a:srgbClr val="064E83"/>
                </a:solidFill>
              </a:rPr>
              <a:t>Satellite zenith angle &gt; 60˚</a:t>
            </a:r>
          </a:p>
          <a:p>
            <a:pPr lvl="1"/>
            <a:r>
              <a:rPr lang="en-US" dirty="0">
                <a:solidFill>
                  <a:srgbClr val="064E83"/>
                </a:solidFill>
              </a:rPr>
              <a:t>Over high terrain (1500m)</a:t>
            </a:r>
          </a:p>
          <a:p>
            <a:r>
              <a:rPr lang="en-US" dirty="0"/>
              <a:t>Satellite specific rejections</a:t>
            </a:r>
          </a:p>
          <a:p>
            <a:r>
              <a:rPr lang="en-US" dirty="0"/>
              <a:t>Cloud contamination</a:t>
            </a:r>
          </a:p>
          <a:p>
            <a:pPr lvl="1"/>
            <a:r>
              <a:rPr lang="en-US" dirty="0">
                <a:solidFill>
                  <a:srgbClr val="064E83"/>
                </a:solidFill>
              </a:rPr>
              <a:t>Threshold for number of clear pixels in CSR (land)</a:t>
            </a:r>
          </a:p>
          <a:p>
            <a:pPr lvl="1"/>
            <a:r>
              <a:rPr lang="en-US" dirty="0">
                <a:solidFill>
                  <a:srgbClr val="064E83"/>
                </a:solidFill>
              </a:rPr>
              <a:t>Window channel has large departures (2K) from model (sea)</a:t>
            </a:r>
          </a:p>
          <a:p>
            <a:r>
              <a:rPr lang="en-US" dirty="0"/>
              <a:t>Thinning</a:t>
            </a:r>
          </a:p>
          <a:p>
            <a:pPr lvl="1"/>
            <a:r>
              <a:rPr lang="en-US" dirty="0">
                <a:solidFill>
                  <a:srgbClr val="064E83"/>
                </a:solidFill>
              </a:rPr>
              <a:t>1˚x1˚</a:t>
            </a:r>
          </a:p>
          <a:p>
            <a:pPr lvl="1"/>
            <a:r>
              <a:rPr lang="en-US" dirty="0">
                <a:solidFill>
                  <a:srgbClr val="064E83"/>
                </a:solidFill>
              </a:rPr>
              <a:t>30 mins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37</a:t>
            </a:fld>
            <a:endParaRPr lang="en-US" dirty="0"/>
          </a:p>
        </p:txBody>
      </p:sp>
    </p:spTree>
    <p:extLst>
      <p:ext uri="{BB962C8B-B14F-4D97-AF65-F5344CB8AC3E}">
        <p14:creationId xmlns:p14="http://schemas.microsoft.com/office/powerpoint/2010/main" val="4265367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fade">
                                      <p:cBhvr>
                                        <p:cTn id="23" dur="500"/>
                                        <p:tgtEl>
                                          <p:spTgt spid="3">
                                            <p:txEl>
                                              <p:pRg st="7" end="7"/>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fade">
                                      <p:cBhvr>
                                        <p:cTn id="26" dur="500"/>
                                        <p:tgtEl>
                                          <p:spTgt spid="3">
                                            <p:txEl>
                                              <p:pRg st="8" end="8"/>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fade">
                                      <p:cBhvr>
                                        <p:cTn id="2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Title 6"/>
          <p:cNvSpPr>
            <a:spLocks noGrp="1"/>
          </p:cNvSpPr>
          <p:nvPr>
            <p:ph type="title"/>
          </p:nvPr>
        </p:nvSpPr>
        <p:spPr>
          <a:xfrm>
            <a:off x="2160000" y="360000"/>
            <a:ext cx="5903737" cy="369332"/>
          </a:xfrm>
        </p:spPr>
        <p:txBody>
          <a:bodyPr/>
          <a:lstStyle/>
          <a:p>
            <a:r>
              <a:rPr lang="en-GB" altLang="en-US" dirty="0"/>
              <a:t>First guess check</a:t>
            </a:r>
            <a:endParaRPr lang="en-US" altLang="en-US" dirty="0"/>
          </a:p>
        </p:txBody>
      </p:sp>
      <p:pic>
        <p:nvPicPr>
          <p:cNvPr id="53252" name="Content Placeholder 1"/>
          <p:cNvPicPr>
            <a:picLocks noGrp="1" noChangeAspect="1"/>
          </p:cNvPicPr>
          <p:nvPr>
            <p:ph idx="4294967295"/>
          </p:nvPr>
        </p:nvPicPr>
        <p:blipFill>
          <a:blip r:embed="rId4">
            <a:extLst>
              <a:ext uri="{28A0092B-C50C-407E-A947-70E740481C1C}">
                <a14:useLocalDpi xmlns:a14="http://schemas.microsoft.com/office/drawing/2010/main" val="0"/>
              </a:ext>
            </a:extLst>
          </a:blip>
          <a:srcRect/>
          <a:stretch>
            <a:fillRect/>
          </a:stretch>
        </p:blipFill>
        <p:spPr>
          <a:xfrm>
            <a:off x="2022476" y="1761456"/>
            <a:ext cx="8010525" cy="2905125"/>
          </a:xfrm>
          <a:prstGeom prst="rect">
            <a:avLst/>
          </a:prstGeom>
        </p:spPr>
      </p:pic>
      <p:graphicFrame>
        <p:nvGraphicFramePr>
          <p:cNvPr id="53253" name="Object 10"/>
          <p:cNvGraphicFramePr>
            <a:graphicFrameLocks noChangeAspect="1"/>
          </p:cNvGraphicFramePr>
          <p:nvPr>
            <p:extLst>
              <p:ext uri="{D42A27DB-BD31-4B8C-83A1-F6EECF244321}">
                <p14:modId xmlns:p14="http://schemas.microsoft.com/office/powerpoint/2010/main" val="244531227"/>
              </p:ext>
            </p:extLst>
          </p:nvPr>
        </p:nvGraphicFramePr>
        <p:xfrm>
          <a:off x="4864100" y="4417344"/>
          <a:ext cx="2743200" cy="801687"/>
        </p:xfrm>
        <a:graphic>
          <a:graphicData uri="http://schemas.openxmlformats.org/presentationml/2006/ole">
            <mc:AlternateContent xmlns:mc="http://schemas.openxmlformats.org/markup-compatibility/2006">
              <mc:Choice xmlns:v="urn:schemas-microsoft-com:vml" Requires="v">
                <p:oleObj spid="_x0000_s3118" name="Equation" r:id="rId5" imgW="1524000" imgH="444500" progId="Equation.DSMT4">
                  <p:embed/>
                </p:oleObj>
              </mc:Choice>
              <mc:Fallback>
                <p:oleObj name="Equation" r:id="rId5" imgW="1524000" imgH="444500" progId="Equation.DSMT4">
                  <p:embed/>
                  <p:pic>
                    <p:nvPicPr>
                      <p:cNvPr id="53253"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64100" y="4417344"/>
                        <a:ext cx="2743200" cy="801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Text Box 16"/>
          <p:cNvSpPr txBox="1">
            <a:spLocks noChangeArrowheads="1"/>
          </p:cNvSpPr>
          <p:nvPr/>
        </p:nvSpPr>
        <p:spPr bwMode="auto">
          <a:xfrm>
            <a:off x="6634162" y="4755480"/>
            <a:ext cx="19812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bg1"/>
                </a:solidFill>
                <a:latin typeface="Arial" pitchFamily="34" charset="0"/>
                <a:ea typeface="DejaVu Sans" charset="0"/>
                <a:cs typeface="DejaVu Sans" charset="0"/>
              </a:defRPr>
            </a:lvl1pPr>
            <a:lvl2pPr marL="742950" indent="-285750" eaLnBrk="0" hangingPunct="0">
              <a:defRPr sz="1600">
                <a:solidFill>
                  <a:schemeClr val="bg1"/>
                </a:solidFill>
                <a:latin typeface="Arial" pitchFamily="34" charset="0"/>
                <a:ea typeface="DejaVu Sans" charset="0"/>
                <a:cs typeface="DejaVu Sans" charset="0"/>
              </a:defRPr>
            </a:lvl2pPr>
            <a:lvl3pPr marL="1143000" indent="-228600" eaLnBrk="0" hangingPunct="0">
              <a:defRPr sz="1600">
                <a:solidFill>
                  <a:schemeClr val="bg1"/>
                </a:solidFill>
                <a:latin typeface="Arial" pitchFamily="34" charset="0"/>
                <a:ea typeface="DejaVu Sans" charset="0"/>
                <a:cs typeface="DejaVu Sans" charset="0"/>
              </a:defRPr>
            </a:lvl3pPr>
            <a:lvl4pPr marL="1600200" indent="-228600" eaLnBrk="0" hangingPunct="0">
              <a:defRPr sz="1600">
                <a:solidFill>
                  <a:schemeClr val="bg1"/>
                </a:solidFill>
                <a:latin typeface="Arial" pitchFamily="34" charset="0"/>
                <a:ea typeface="DejaVu Sans" charset="0"/>
                <a:cs typeface="DejaVu Sans" charset="0"/>
              </a:defRPr>
            </a:lvl4pPr>
            <a:lvl5pPr marL="2057400" indent="-228600" eaLnBrk="0" hangingPunct="0">
              <a:defRPr sz="1600">
                <a:solidFill>
                  <a:schemeClr val="bg1"/>
                </a:solidFill>
                <a:latin typeface="Arial"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9pPr>
          </a:lstStyle>
          <a:p>
            <a:pPr eaLnBrk="1" hangingPunct="1">
              <a:lnSpc>
                <a:spcPct val="151000"/>
              </a:lnSpc>
              <a:spcBef>
                <a:spcPct val="50000"/>
              </a:spcBef>
              <a:buClr>
                <a:srgbClr val="000000"/>
              </a:buClr>
              <a:buSzPct val="100000"/>
              <a:buFont typeface="Arial" charset="0"/>
              <a:buNone/>
              <a:defRPr/>
            </a:pPr>
            <a:r>
              <a:rPr lang="en-CA" dirty="0">
                <a:solidFill>
                  <a:schemeClr val="tx1"/>
                </a:solidFill>
                <a:latin typeface="+mn-lt"/>
                <a:cs typeface="Calibri" pitchFamily="34" charset="0"/>
              </a:rPr>
              <a:t>(Observation error)</a:t>
            </a:r>
          </a:p>
        </p:txBody>
      </p:sp>
      <p:sp>
        <p:nvSpPr>
          <p:cNvPr id="8" name="Text Box 10"/>
          <p:cNvSpPr txBox="1">
            <a:spLocks noChangeArrowheads="1"/>
          </p:cNvSpPr>
          <p:nvPr/>
        </p:nvSpPr>
        <p:spPr bwMode="auto">
          <a:xfrm>
            <a:off x="6670675" y="1402680"/>
            <a:ext cx="2590800" cy="463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bg1"/>
                </a:solidFill>
                <a:latin typeface="Arial" pitchFamily="34" charset="0"/>
                <a:ea typeface="DejaVu Sans" charset="0"/>
                <a:cs typeface="DejaVu Sans" charset="0"/>
              </a:defRPr>
            </a:lvl1pPr>
            <a:lvl2pPr marL="742950" indent="-285750" eaLnBrk="0" hangingPunct="0">
              <a:defRPr sz="1600">
                <a:solidFill>
                  <a:schemeClr val="bg1"/>
                </a:solidFill>
                <a:latin typeface="Arial" pitchFamily="34" charset="0"/>
                <a:ea typeface="DejaVu Sans" charset="0"/>
                <a:cs typeface="DejaVu Sans" charset="0"/>
              </a:defRPr>
            </a:lvl2pPr>
            <a:lvl3pPr marL="1143000" indent="-228600" eaLnBrk="0" hangingPunct="0">
              <a:defRPr sz="1600">
                <a:solidFill>
                  <a:schemeClr val="bg1"/>
                </a:solidFill>
                <a:latin typeface="Arial" pitchFamily="34" charset="0"/>
                <a:ea typeface="DejaVu Sans" charset="0"/>
                <a:cs typeface="DejaVu Sans" charset="0"/>
              </a:defRPr>
            </a:lvl3pPr>
            <a:lvl4pPr marL="1600200" indent="-228600" eaLnBrk="0" hangingPunct="0">
              <a:defRPr sz="1600">
                <a:solidFill>
                  <a:schemeClr val="bg1"/>
                </a:solidFill>
                <a:latin typeface="Arial" pitchFamily="34" charset="0"/>
                <a:ea typeface="DejaVu Sans" charset="0"/>
                <a:cs typeface="DejaVu Sans" charset="0"/>
              </a:defRPr>
            </a:lvl4pPr>
            <a:lvl5pPr marL="2057400" indent="-228600" eaLnBrk="0" hangingPunct="0">
              <a:defRPr sz="1600">
                <a:solidFill>
                  <a:schemeClr val="bg1"/>
                </a:solidFill>
                <a:latin typeface="Arial"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9pPr>
          </a:lstStyle>
          <a:p>
            <a:pPr eaLnBrk="1" hangingPunct="1">
              <a:lnSpc>
                <a:spcPct val="151000"/>
              </a:lnSpc>
              <a:spcBef>
                <a:spcPct val="50000"/>
              </a:spcBef>
              <a:buClr>
                <a:srgbClr val="000000"/>
              </a:buClr>
              <a:buSzPct val="100000"/>
              <a:buFont typeface="Arial" charset="0"/>
              <a:buNone/>
              <a:defRPr/>
            </a:pPr>
            <a:r>
              <a:rPr lang="en-CA" b="1" dirty="0">
                <a:solidFill>
                  <a:schemeClr val="tx1"/>
                </a:solidFill>
                <a:latin typeface="+mn-lt"/>
                <a:cs typeface="Calibri" pitchFamily="34" charset="0"/>
              </a:rPr>
              <a:t>CSR Observations (y)</a:t>
            </a:r>
          </a:p>
        </p:txBody>
      </p:sp>
      <p:sp>
        <p:nvSpPr>
          <p:cNvPr id="9" name="Text Box 11"/>
          <p:cNvSpPr txBox="1">
            <a:spLocks noChangeArrowheads="1"/>
          </p:cNvSpPr>
          <p:nvPr/>
        </p:nvSpPr>
        <p:spPr bwMode="auto">
          <a:xfrm>
            <a:off x="2759075" y="1432844"/>
            <a:ext cx="3048000" cy="46410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bg1"/>
                </a:solidFill>
                <a:latin typeface="Arial" pitchFamily="34" charset="0"/>
                <a:ea typeface="DejaVu Sans" charset="0"/>
                <a:cs typeface="DejaVu Sans" charset="0"/>
              </a:defRPr>
            </a:lvl1pPr>
            <a:lvl2pPr marL="742950" indent="-285750" eaLnBrk="0" hangingPunct="0">
              <a:defRPr sz="1600">
                <a:solidFill>
                  <a:schemeClr val="bg1"/>
                </a:solidFill>
                <a:latin typeface="Arial" pitchFamily="34" charset="0"/>
                <a:ea typeface="DejaVu Sans" charset="0"/>
                <a:cs typeface="DejaVu Sans" charset="0"/>
              </a:defRPr>
            </a:lvl2pPr>
            <a:lvl3pPr marL="1143000" indent="-228600" eaLnBrk="0" hangingPunct="0">
              <a:defRPr sz="1600">
                <a:solidFill>
                  <a:schemeClr val="bg1"/>
                </a:solidFill>
                <a:latin typeface="Arial" pitchFamily="34" charset="0"/>
                <a:ea typeface="DejaVu Sans" charset="0"/>
                <a:cs typeface="DejaVu Sans" charset="0"/>
              </a:defRPr>
            </a:lvl3pPr>
            <a:lvl4pPr marL="1600200" indent="-228600" eaLnBrk="0" hangingPunct="0">
              <a:defRPr sz="1600">
                <a:solidFill>
                  <a:schemeClr val="bg1"/>
                </a:solidFill>
                <a:latin typeface="Arial" pitchFamily="34" charset="0"/>
                <a:ea typeface="DejaVu Sans" charset="0"/>
                <a:cs typeface="DejaVu Sans" charset="0"/>
              </a:defRPr>
            </a:lvl4pPr>
            <a:lvl5pPr marL="2057400" indent="-228600" eaLnBrk="0" hangingPunct="0">
              <a:defRPr sz="1600">
                <a:solidFill>
                  <a:schemeClr val="bg1"/>
                </a:solidFill>
                <a:latin typeface="Arial"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itchFamily="34" charset="0"/>
              <a:defRPr sz="1600">
                <a:solidFill>
                  <a:schemeClr val="bg1"/>
                </a:solidFill>
                <a:latin typeface="Arial" pitchFamily="34" charset="0"/>
                <a:ea typeface="DejaVu Sans" charset="0"/>
                <a:cs typeface="DejaVu Sans" charset="0"/>
              </a:defRPr>
            </a:lvl9pPr>
          </a:lstStyle>
          <a:p>
            <a:pPr eaLnBrk="1" hangingPunct="1">
              <a:lnSpc>
                <a:spcPct val="151000"/>
              </a:lnSpc>
              <a:spcBef>
                <a:spcPct val="50000"/>
              </a:spcBef>
              <a:buClr>
                <a:srgbClr val="000000"/>
              </a:buClr>
              <a:buSzPct val="100000"/>
              <a:buFont typeface="Arial" charset="0"/>
              <a:buNone/>
              <a:defRPr/>
            </a:pPr>
            <a:r>
              <a:rPr lang="en-CA" i="1" dirty="0">
                <a:solidFill>
                  <a:schemeClr val="tx1"/>
                </a:solidFill>
                <a:latin typeface="+mn-lt"/>
                <a:cs typeface="Calibri" pitchFamily="34" charset="0"/>
              </a:rPr>
              <a:t>H</a:t>
            </a:r>
            <a:r>
              <a:rPr lang="en-CA" b="1" dirty="0">
                <a:solidFill>
                  <a:schemeClr val="tx1"/>
                </a:solidFill>
                <a:latin typeface="+mn-lt"/>
                <a:cs typeface="Calibri" pitchFamily="34" charset="0"/>
              </a:rPr>
              <a:t>(</a:t>
            </a:r>
            <a:r>
              <a:rPr lang="en-CA" b="1" dirty="0" err="1">
                <a:solidFill>
                  <a:schemeClr val="tx1"/>
                </a:solidFill>
                <a:latin typeface="+mn-lt"/>
                <a:cs typeface="Calibri" pitchFamily="34" charset="0"/>
              </a:rPr>
              <a:t>x</a:t>
            </a:r>
            <a:r>
              <a:rPr lang="en-CA" b="1" baseline="-25000" dirty="0" err="1">
                <a:solidFill>
                  <a:schemeClr val="tx1"/>
                </a:solidFill>
                <a:latin typeface="+mn-lt"/>
                <a:cs typeface="Calibri" pitchFamily="34" charset="0"/>
              </a:rPr>
              <a:t>b</a:t>
            </a:r>
            <a:r>
              <a:rPr lang="en-CA" b="1" dirty="0">
                <a:solidFill>
                  <a:schemeClr val="tx1"/>
                </a:solidFill>
                <a:latin typeface="+mn-lt"/>
                <a:cs typeface="Calibri" pitchFamily="34" charset="0"/>
              </a:rPr>
              <a:t>); </a:t>
            </a:r>
            <a:r>
              <a:rPr lang="en-CA" i="1" dirty="0">
                <a:solidFill>
                  <a:schemeClr val="tx1"/>
                </a:solidFill>
                <a:latin typeface="+mn-lt"/>
                <a:cs typeface="Calibri" pitchFamily="34" charset="0"/>
              </a:rPr>
              <a:t>H</a:t>
            </a:r>
            <a:r>
              <a:rPr lang="en-CA" b="1" i="1" dirty="0">
                <a:solidFill>
                  <a:schemeClr val="tx1"/>
                </a:solidFill>
                <a:latin typeface="+mn-lt"/>
                <a:cs typeface="Calibri" pitchFamily="34" charset="0"/>
              </a:rPr>
              <a:t> =Obs. operator</a:t>
            </a:r>
            <a:endParaRPr lang="en-CA" b="1" dirty="0">
              <a:solidFill>
                <a:schemeClr val="tx1"/>
              </a:solidFill>
              <a:latin typeface="+mn-lt"/>
              <a:cs typeface="Calibri" pitchFamily="34" charset="0"/>
            </a:endParaRPr>
          </a:p>
        </p:txBody>
      </p:sp>
    </p:spTree>
    <p:extLst>
      <p:ext uri="{BB962C8B-B14F-4D97-AF65-F5344CB8AC3E}">
        <p14:creationId xmlns:p14="http://schemas.microsoft.com/office/powerpoint/2010/main" val="9712206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GB" altLang="en-US"/>
              <a:t>CSR/ASR sample coverage: active</a:t>
            </a:r>
          </a:p>
        </p:txBody>
      </p:sp>
      <p:sp>
        <p:nvSpPr>
          <p:cNvPr id="3" name="Content Placeholder 2"/>
          <p:cNvSpPr>
            <a:spLocks noGrp="1"/>
          </p:cNvSpPr>
          <p:nvPr>
            <p:ph idx="4294967295"/>
          </p:nvPr>
        </p:nvSpPr>
        <p:spPr>
          <a:xfrm>
            <a:off x="1979612" y="1074738"/>
            <a:ext cx="8686800" cy="1058862"/>
          </a:xfrm>
          <a:prstGeom prst="rect">
            <a:avLst/>
          </a:prstGeom>
          <a:solidFill>
            <a:schemeClr val="bg1"/>
          </a:solidFill>
        </p:spPr>
        <p:txBody>
          <a:bodyPr/>
          <a:lstStyle/>
          <a:p>
            <a:pPr>
              <a:defRPr/>
            </a:pPr>
            <a:r>
              <a:rPr lang="en-GB" altLang="en-US" sz="1800" dirty="0">
                <a:solidFill>
                  <a:srgbClr val="064E83"/>
                </a:solidFill>
              </a:rPr>
              <a:t>Example typical 12-hour data window (00Z 9</a:t>
            </a:r>
            <a:r>
              <a:rPr lang="en-GB" altLang="en-US" sz="1800" baseline="30000" dirty="0">
                <a:solidFill>
                  <a:srgbClr val="064E83"/>
                </a:solidFill>
              </a:rPr>
              <a:t>th</a:t>
            </a:r>
            <a:r>
              <a:rPr lang="en-GB" altLang="en-US" sz="1800" dirty="0">
                <a:solidFill>
                  <a:srgbClr val="064E83"/>
                </a:solidFill>
              </a:rPr>
              <a:t> Mar 2017)</a:t>
            </a:r>
          </a:p>
          <a:p>
            <a:pPr lvl="2">
              <a:lnSpc>
                <a:spcPct val="100000"/>
              </a:lnSpc>
              <a:defRPr/>
            </a:pPr>
            <a:r>
              <a:rPr lang="en-GB" altLang="en-US" sz="1400" dirty="0">
                <a:solidFill>
                  <a:srgbClr val="064E83"/>
                </a:solidFill>
              </a:rPr>
              <a:t>Depending on satellite, ~ 600 000 – 3,000,000 CSR/ASRs available</a:t>
            </a:r>
          </a:p>
          <a:p>
            <a:pPr lvl="2">
              <a:lnSpc>
                <a:spcPct val="100000"/>
              </a:lnSpc>
              <a:defRPr/>
            </a:pPr>
            <a:r>
              <a:rPr lang="en-GB" altLang="en-US" sz="1400" dirty="0">
                <a:solidFill>
                  <a:srgbClr val="064E83"/>
                </a:solidFill>
              </a:rPr>
              <a:t>~2-4% used in the assimilation</a:t>
            </a:r>
            <a:endParaRPr lang="en-GB" altLang="en-US" sz="1800" dirty="0">
              <a:solidFill>
                <a:srgbClr val="064E83"/>
              </a:solidFill>
            </a:endParaRPr>
          </a:p>
        </p:txBody>
      </p:sp>
      <p:pic>
        <p:nvPicPr>
          <p:cNvPr id="5" name="Picture 4">
            <a:extLst>
              <a:ext uri="{FF2B5EF4-FFF2-40B4-BE49-F238E27FC236}">
                <a16:creationId xmlns:a16="http://schemas.microsoft.com/office/drawing/2014/main" id="{7409E014-9EB0-4B11-B180-DA5CB50D96A0}"/>
              </a:ext>
            </a:extLst>
          </p:cNvPr>
          <p:cNvPicPr>
            <a:picLocks noChangeAspect="1"/>
          </p:cNvPicPr>
          <p:nvPr/>
        </p:nvPicPr>
        <p:blipFill rotWithShape="1">
          <a:blip r:embed="rId3"/>
          <a:srcRect t="32379"/>
          <a:stretch/>
        </p:blipFill>
        <p:spPr>
          <a:xfrm>
            <a:off x="2284412" y="2479005"/>
            <a:ext cx="7620000" cy="3645569"/>
          </a:xfrm>
          <a:prstGeom prst="rect">
            <a:avLst/>
          </a:prstGeom>
        </p:spPr>
      </p:pic>
      <p:grpSp>
        <p:nvGrpSpPr>
          <p:cNvPr id="17" name="Group 16">
            <a:extLst>
              <a:ext uri="{FF2B5EF4-FFF2-40B4-BE49-F238E27FC236}">
                <a16:creationId xmlns:a16="http://schemas.microsoft.com/office/drawing/2014/main" id="{9AA07453-AF5D-45BF-9C6B-2F0D98094C78}"/>
              </a:ext>
            </a:extLst>
          </p:cNvPr>
          <p:cNvGrpSpPr/>
          <p:nvPr/>
        </p:nvGrpSpPr>
        <p:grpSpPr>
          <a:xfrm>
            <a:off x="3277890" y="2133600"/>
            <a:ext cx="5633044" cy="338554"/>
            <a:chOff x="5087549" y="3443877"/>
            <a:chExt cx="5633044" cy="338554"/>
          </a:xfrm>
        </p:grpSpPr>
        <p:sp>
          <p:nvSpPr>
            <p:cNvPr id="18" name="TextBox 17">
              <a:extLst>
                <a:ext uri="{FF2B5EF4-FFF2-40B4-BE49-F238E27FC236}">
                  <a16:creationId xmlns:a16="http://schemas.microsoft.com/office/drawing/2014/main" id="{BF6496E1-C6A5-4871-9370-9C788B3292C3}"/>
                </a:ext>
              </a:extLst>
            </p:cNvPr>
            <p:cNvSpPr txBox="1"/>
            <p:nvPr/>
          </p:nvSpPr>
          <p:spPr>
            <a:xfrm>
              <a:off x="5087549" y="3443877"/>
              <a:ext cx="5633044" cy="338554"/>
            </a:xfrm>
            <a:prstGeom prst="rect">
              <a:avLst/>
            </a:prstGeom>
            <a:noFill/>
          </p:spPr>
          <p:txBody>
            <a:bodyPr wrap="square" rtlCol="0">
              <a:spAutoFit/>
            </a:bodyPr>
            <a:lstStyle/>
            <a:p>
              <a:r>
                <a:rPr lang="en-GB" sz="1600" dirty="0"/>
                <a:t>    GOES-15     GOES-16      Met-11     Met-8    Himawari-8</a:t>
              </a:r>
            </a:p>
          </p:txBody>
        </p:sp>
        <p:sp>
          <p:nvSpPr>
            <p:cNvPr id="19" name="Rectangle 18">
              <a:extLst>
                <a:ext uri="{FF2B5EF4-FFF2-40B4-BE49-F238E27FC236}">
                  <a16:creationId xmlns:a16="http://schemas.microsoft.com/office/drawing/2014/main" id="{954F34FF-BB95-4392-8973-D78E55A3282E}"/>
                </a:ext>
              </a:extLst>
            </p:cNvPr>
            <p:cNvSpPr/>
            <p:nvPr/>
          </p:nvSpPr>
          <p:spPr>
            <a:xfrm>
              <a:off x="5277385" y="3574736"/>
              <a:ext cx="85061" cy="86273"/>
            </a:xfrm>
            <a:prstGeom prst="rect">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BDCAB076-92B8-494D-9482-DD7E27CA817E}"/>
                </a:ext>
              </a:extLst>
            </p:cNvPr>
            <p:cNvSpPr/>
            <p:nvPr/>
          </p:nvSpPr>
          <p:spPr>
            <a:xfrm>
              <a:off x="8582171" y="3574736"/>
              <a:ext cx="85061" cy="86273"/>
            </a:xfrm>
            <a:prstGeom prst="rect">
              <a:avLst/>
            </a:prstGeom>
            <a:solidFill>
              <a:srgbClr val="FD7D14"/>
            </a:solidFill>
            <a:ln>
              <a:solidFill>
                <a:srgbClr val="FD7D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FE633750-0FAC-4765-8B15-61E2C7D3A77B}"/>
                </a:ext>
              </a:extLst>
            </p:cNvPr>
            <p:cNvSpPr/>
            <p:nvPr/>
          </p:nvSpPr>
          <p:spPr>
            <a:xfrm>
              <a:off x="7679834" y="3574736"/>
              <a:ext cx="85061" cy="86273"/>
            </a:xfrm>
            <a:prstGeom prst="rect">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0564785E-1D04-47C8-9EDF-FAC675DCB767}"/>
                </a:ext>
              </a:extLst>
            </p:cNvPr>
            <p:cNvSpPr/>
            <p:nvPr/>
          </p:nvSpPr>
          <p:spPr>
            <a:xfrm>
              <a:off x="6465774" y="3574736"/>
              <a:ext cx="85061" cy="86273"/>
            </a:xfrm>
            <a:prstGeom prst="rect">
              <a:avLst/>
            </a:prstGeom>
            <a:solidFill>
              <a:srgbClr val="A311A3"/>
            </a:solidFill>
            <a:ln>
              <a:solidFill>
                <a:srgbClr val="A311A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0F8B8386-E0F0-478B-9978-27CE565FE44F}"/>
                </a:ext>
              </a:extLst>
            </p:cNvPr>
            <p:cNvSpPr/>
            <p:nvPr/>
          </p:nvSpPr>
          <p:spPr>
            <a:xfrm>
              <a:off x="9341486" y="3574736"/>
              <a:ext cx="85061" cy="86273"/>
            </a:xfrm>
            <a:prstGeom prst="rect">
              <a:avLst/>
            </a:prstGeom>
            <a:solidFill>
              <a:srgbClr val="333333"/>
            </a:solidFill>
            <a:ln>
              <a:solidFill>
                <a:srgbClr val="33333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949391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AMV production today: geostationary </a:t>
            </a:r>
          </a:p>
        </p:txBody>
      </p:sp>
      <p:sp>
        <p:nvSpPr>
          <p:cNvPr id="3" name="Content Placeholder 2"/>
          <p:cNvSpPr>
            <a:spLocks noGrp="1"/>
          </p:cNvSpPr>
          <p:nvPr>
            <p:ph sz="quarter" idx="14"/>
          </p:nvPr>
        </p:nvSpPr>
        <p:spPr>
          <a:xfrm>
            <a:off x="2159999" y="1305858"/>
            <a:ext cx="5903738" cy="3944113"/>
          </a:xfrm>
        </p:spPr>
        <p:txBody>
          <a:bodyPr/>
          <a:lstStyle/>
          <a:p>
            <a:r>
              <a:rPr lang="en-US" dirty="0"/>
              <a:t>Cover tropics and mid latitudes</a:t>
            </a:r>
          </a:p>
          <a:p>
            <a:r>
              <a:rPr lang="en-US" dirty="0"/>
              <a:t>Successive images few minutes to ~30 </a:t>
            </a:r>
            <a:r>
              <a:rPr lang="en-US" dirty="0" err="1"/>
              <a:t>mins</a:t>
            </a:r>
            <a:r>
              <a:rPr lang="en-US" dirty="0"/>
              <a:t> apart</a:t>
            </a:r>
          </a:p>
          <a:p>
            <a:r>
              <a:rPr lang="en-US" dirty="0"/>
              <a:t>Monitored/assimilated at ECMWF:</a:t>
            </a:r>
          </a:p>
          <a:p>
            <a:pPr marL="468313" lvl="1" indent="0">
              <a:lnSpc>
                <a:spcPct val="100000"/>
              </a:lnSpc>
              <a:buNone/>
              <a:defRPr/>
            </a:pPr>
            <a:r>
              <a:rPr lang="en-GB" sz="1400" kern="0" dirty="0">
                <a:solidFill>
                  <a:srgbClr val="0000FF"/>
                </a:solidFill>
              </a:rPr>
              <a:t>EUMETSAT</a:t>
            </a:r>
            <a:r>
              <a:rPr lang="en-GB" sz="1400" kern="0" dirty="0"/>
              <a:t>: Met-8, Met-11</a:t>
            </a:r>
          </a:p>
          <a:p>
            <a:pPr marL="468313" lvl="1" indent="0">
              <a:lnSpc>
                <a:spcPct val="100000"/>
              </a:lnSpc>
              <a:buNone/>
              <a:defRPr/>
            </a:pPr>
            <a:r>
              <a:rPr lang="en-GB" sz="1400" kern="0" dirty="0">
                <a:solidFill>
                  <a:srgbClr val="0000FF"/>
                </a:solidFill>
              </a:rPr>
              <a:t>JMA</a:t>
            </a:r>
            <a:r>
              <a:rPr lang="en-GB" sz="1400" kern="0" dirty="0"/>
              <a:t>: Himawari-8</a:t>
            </a:r>
          </a:p>
          <a:p>
            <a:pPr marL="468313" lvl="1" indent="0">
              <a:lnSpc>
                <a:spcPct val="100000"/>
              </a:lnSpc>
              <a:buNone/>
              <a:defRPr/>
            </a:pPr>
            <a:r>
              <a:rPr lang="en-GB" sz="1400" kern="0" dirty="0">
                <a:solidFill>
                  <a:srgbClr val="0000FF"/>
                </a:solidFill>
              </a:rPr>
              <a:t>NOAA/NESDIS</a:t>
            </a:r>
            <a:r>
              <a:rPr lang="en-GB" sz="1400" kern="0" dirty="0"/>
              <a:t>: GOES-16, GOES-15 (GOES-17 soon!)</a:t>
            </a:r>
          </a:p>
          <a:p>
            <a:pPr marL="468313" lvl="1" indent="0">
              <a:lnSpc>
                <a:spcPct val="100000"/>
              </a:lnSpc>
              <a:buNone/>
              <a:defRPr/>
            </a:pPr>
            <a:r>
              <a:rPr lang="en-GB" sz="1400" kern="0" dirty="0">
                <a:solidFill>
                  <a:srgbClr val="0000FF"/>
                </a:solidFill>
              </a:rPr>
              <a:t>CMA</a:t>
            </a:r>
            <a:r>
              <a:rPr lang="en-GB" sz="1400" kern="0" dirty="0"/>
              <a:t>: FY-2G</a:t>
            </a:r>
          </a:p>
          <a:p>
            <a:pPr marL="468313" lvl="1" indent="0">
              <a:lnSpc>
                <a:spcPct val="100000"/>
              </a:lnSpc>
              <a:buNone/>
              <a:defRPr/>
            </a:pPr>
            <a:r>
              <a:rPr lang="en-GB" sz="1400" kern="0" dirty="0">
                <a:solidFill>
                  <a:srgbClr val="0000FF"/>
                </a:solidFill>
              </a:rPr>
              <a:t>IMD</a:t>
            </a:r>
            <a:r>
              <a:rPr lang="en-GB" sz="1400" kern="0" dirty="0"/>
              <a:t>: INSAT-3D</a:t>
            </a:r>
          </a:p>
          <a:p>
            <a:pPr marL="468313" lvl="1" indent="0">
              <a:lnSpc>
                <a:spcPct val="100000"/>
              </a:lnSpc>
              <a:buNone/>
              <a:defRPr/>
            </a:pPr>
            <a:r>
              <a:rPr lang="en-GB" sz="1400" kern="0" dirty="0">
                <a:solidFill>
                  <a:srgbClr val="0000FF"/>
                </a:solidFill>
              </a:rPr>
              <a:t>KMI</a:t>
            </a:r>
            <a:r>
              <a:rPr lang="en-GB" sz="1400" kern="0" dirty="0"/>
              <a:t>: COMS</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4</a:t>
            </a:fld>
            <a:endParaRPr lang="en-US" dirty="0"/>
          </a:p>
        </p:txBody>
      </p:sp>
    </p:spTree>
    <p:extLst>
      <p:ext uri="{BB962C8B-B14F-4D97-AF65-F5344CB8AC3E}">
        <p14:creationId xmlns:p14="http://schemas.microsoft.com/office/powerpoint/2010/main" val="3301688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fade">
                                      <p:cBhvr>
                                        <p:cTn id="11" dur="500"/>
                                        <p:tgtEl>
                                          <p:spTgt spid="3">
                                            <p:txEl>
                                              <p:pRg st="3" end="3"/>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How do the radiances affect the wind field?</a:t>
            </a:r>
          </a:p>
        </p:txBody>
      </p:sp>
      <p:sp>
        <p:nvSpPr>
          <p:cNvPr id="3" name="Content Placeholder 2"/>
          <p:cNvSpPr>
            <a:spLocks noGrp="1"/>
          </p:cNvSpPr>
          <p:nvPr>
            <p:ph sz="quarter" idx="14"/>
          </p:nvPr>
        </p:nvSpPr>
        <p:spPr>
          <a:xfrm>
            <a:off x="2645869" y="1070566"/>
            <a:ext cx="7046500" cy="3944113"/>
          </a:xfrm>
        </p:spPr>
        <p:txBody>
          <a:bodyPr/>
          <a:lstStyle/>
          <a:p>
            <a:r>
              <a:rPr lang="en-US" dirty="0"/>
              <a:t>In 4D-Var fitting time series of model states to observations</a:t>
            </a:r>
          </a:p>
          <a:p>
            <a:endParaRPr lang="en-US" dirty="0"/>
          </a:p>
          <a:p>
            <a:endParaRPr lang="en-US" dirty="0"/>
          </a:p>
          <a:p>
            <a:endParaRPr lang="en-US" dirty="0"/>
          </a:p>
          <a:p>
            <a:endParaRPr lang="en-US" dirty="0"/>
          </a:p>
          <a:p>
            <a:endParaRPr lang="en-US" dirty="0"/>
          </a:p>
          <a:p>
            <a:endParaRPr lang="en-US" dirty="0"/>
          </a:p>
          <a:p>
            <a:endParaRPr lang="en-US" dirty="0"/>
          </a:p>
          <a:p>
            <a:r>
              <a:rPr lang="en-US" dirty="0"/>
              <a:t>To fit time/spatial evolution of </a:t>
            </a:r>
            <a:r>
              <a:rPr lang="en-US" dirty="0">
                <a:solidFill>
                  <a:srgbClr val="0000FF"/>
                </a:solidFill>
              </a:rPr>
              <a:t>humidity</a:t>
            </a:r>
            <a:r>
              <a:rPr lang="en-US" dirty="0"/>
              <a:t> </a:t>
            </a:r>
            <a:r>
              <a:rPr lang="en-US" sz="1400" dirty="0"/>
              <a:t>(also potential to use ozone) </a:t>
            </a:r>
            <a:r>
              <a:rPr lang="en-US" dirty="0"/>
              <a:t>in radiance data:</a:t>
            </a:r>
          </a:p>
          <a:p>
            <a:pPr lvl="1"/>
            <a:r>
              <a:rPr lang="en-US" dirty="0"/>
              <a:t>Create constituents locally OR</a:t>
            </a:r>
          </a:p>
          <a:p>
            <a:pPr lvl="1"/>
            <a:r>
              <a:rPr lang="en-US" dirty="0">
                <a:solidFill>
                  <a:srgbClr val="FF0000"/>
                </a:solidFill>
              </a:rPr>
              <a:t>Advect constituents </a:t>
            </a:r>
            <a:r>
              <a:rPr lang="en-US" dirty="0"/>
              <a:t>to/from other areas i.e. </a:t>
            </a:r>
            <a:r>
              <a:rPr lang="en-US" dirty="0">
                <a:solidFill>
                  <a:srgbClr val="0000FF"/>
                </a:solidFill>
              </a:rPr>
              <a:t>changing the wind field   </a:t>
            </a:r>
            <a:r>
              <a:rPr lang="en-US" sz="1700" b="1" dirty="0"/>
              <a:t>4D-Var tracing/humidity tracer effect/tracer advection effect</a:t>
            </a:r>
            <a:endParaRPr lang="en-US" sz="1700" b="1" dirty="0">
              <a:solidFill>
                <a:srgbClr val="0000FF"/>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40</a:t>
            </a:fld>
            <a:endParaRPr lang="en-US" dirty="0"/>
          </a:p>
        </p:txBody>
      </p:sp>
      <p:pic>
        <p:nvPicPr>
          <p:cNvPr id="5" name="Picture 3" descr="carole_1.jpg"/>
          <p:cNvPicPr>
            <a:picLocks noChangeAspect="1"/>
          </p:cNvPicPr>
          <p:nvPr/>
        </p:nvPicPr>
        <p:blipFill rotWithShape="1">
          <a:blip r:embed="rId2">
            <a:extLst>
              <a:ext uri="{28A0092B-C50C-407E-A947-70E740481C1C}">
                <a14:useLocalDpi xmlns:a14="http://schemas.microsoft.com/office/drawing/2010/main" val="0"/>
              </a:ext>
            </a:extLst>
          </a:blip>
          <a:srcRect l="21883" t="11638" r="19164" b="49333"/>
          <a:stretch/>
        </p:blipFill>
        <p:spPr bwMode="auto">
          <a:xfrm>
            <a:off x="3249044" y="1954872"/>
            <a:ext cx="5390707" cy="2349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reeform 5"/>
          <p:cNvSpPr/>
          <p:nvPr/>
        </p:nvSpPr>
        <p:spPr>
          <a:xfrm>
            <a:off x="3748773" y="3094434"/>
            <a:ext cx="3289852" cy="466970"/>
          </a:xfrm>
          <a:custGeom>
            <a:avLst/>
            <a:gdLst>
              <a:gd name="connsiteX0" fmla="*/ 0 w 3289852"/>
              <a:gd name="connsiteY0" fmla="*/ 404683 h 466970"/>
              <a:gd name="connsiteX1" fmla="*/ 675861 w 3289852"/>
              <a:gd name="connsiteY1" fmla="*/ 434501 h 466970"/>
              <a:gd name="connsiteX2" fmla="*/ 2345635 w 3289852"/>
              <a:gd name="connsiteY2" fmla="*/ 7118 h 466970"/>
              <a:gd name="connsiteX3" fmla="*/ 3289852 w 3289852"/>
              <a:gd name="connsiteY3" fmla="*/ 156205 h 466970"/>
              <a:gd name="connsiteX4" fmla="*/ 3289852 w 3289852"/>
              <a:gd name="connsiteY4" fmla="*/ 156205 h 466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9852" h="466970">
                <a:moveTo>
                  <a:pt x="0" y="404683"/>
                </a:moveTo>
                <a:cubicBezTo>
                  <a:pt x="142461" y="452722"/>
                  <a:pt x="284922" y="500762"/>
                  <a:pt x="675861" y="434501"/>
                </a:cubicBezTo>
                <a:cubicBezTo>
                  <a:pt x="1066800" y="368240"/>
                  <a:pt x="1909970" y="53501"/>
                  <a:pt x="2345635" y="7118"/>
                </a:cubicBezTo>
                <a:cubicBezTo>
                  <a:pt x="2781300" y="-39265"/>
                  <a:pt x="3289852" y="156205"/>
                  <a:pt x="3289852" y="156205"/>
                </a:cubicBezTo>
                <a:lnTo>
                  <a:pt x="3289852" y="156205"/>
                </a:lnTo>
              </a:path>
            </a:pathLst>
          </a:custGeom>
          <a:noFill/>
          <a:ln w="19050">
            <a:solidFill>
              <a:srgbClr val="00B05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 name="Straight Arrow Connector 7"/>
          <p:cNvCxnSpPr>
            <a:stCxn id="6" idx="3"/>
          </p:cNvCxnSpPr>
          <p:nvPr/>
        </p:nvCxnSpPr>
        <p:spPr>
          <a:xfrm>
            <a:off x="7038625" y="3250639"/>
            <a:ext cx="89452" cy="49696"/>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4191065" y="1851054"/>
            <a:ext cx="1202635" cy="523220"/>
          </a:xfrm>
          <a:prstGeom prst="rect">
            <a:avLst/>
          </a:prstGeom>
          <a:noFill/>
          <a:ln>
            <a:solidFill>
              <a:schemeClr val="bg1">
                <a:lumMod val="65000"/>
              </a:schemeClr>
            </a:solidFill>
          </a:ln>
        </p:spPr>
        <p:txBody>
          <a:bodyPr wrap="square" rtlCol="0">
            <a:spAutoFit/>
          </a:bodyPr>
          <a:lstStyle/>
          <a:p>
            <a:pPr algn="ctr"/>
            <a:r>
              <a:rPr lang="en-GB" sz="1400" dirty="0"/>
              <a:t>Radiance observation</a:t>
            </a:r>
          </a:p>
        </p:txBody>
      </p:sp>
      <p:sp>
        <p:nvSpPr>
          <p:cNvPr id="10" name="TextBox 9"/>
          <p:cNvSpPr txBox="1"/>
          <p:nvPr/>
        </p:nvSpPr>
        <p:spPr>
          <a:xfrm>
            <a:off x="8078189" y="2727419"/>
            <a:ext cx="1892480" cy="523220"/>
          </a:xfrm>
          <a:prstGeom prst="rect">
            <a:avLst/>
          </a:prstGeom>
          <a:noFill/>
          <a:ln>
            <a:solidFill>
              <a:schemeClr val="bg1">
                <a:lumMod val="65000"/>
              </a:schemeClr>
            </a:solidFill>
          </a:ln>
        </p:spPr>
        <p:txBody>
          <a:bodyPr wrap="square" rtlCol="0">
            <a:spAutoFit/>
          </a:bodyPr>
          <a:lstStyle/>
          <a:p>
            <a:pPr algn="ctr"/>
            <a:r>
              <a:rPr lang="en-GB" sz="1400" dirty="0"/>
              <a:t>Diff (</a:t>
            </a:r>
            <a:r>
              <a:rPr lang="en-GB" sz="1400" dirty="0" err="1"/>
              <a:t>obs</a:t>
            </a:r>
            <a:r>
              <a:rPr lang="en-GB" sz="1400" dirty="0"/>
              <a:t> – forecast value in </a:t>
            </a:r>
            <a:r>
              <a:rPr lang="en-GB" sz="1400" dirty="0" err="1"/>
              <a:t>obs</a:t>
            </a:r>
            <a:r>
              <a:rPr lang="en-GB" sz="1400" dirty="0"/>
              <a:t> space)</a:t>
            </a:r>
          </a:p>
        </p:txBody>
      </p:sp>
      <p:sp>
        <p:nvSpPr>
          <p:cNvPr id="11" name="TextBox 10"/>
          <p:cNvSpPr txBox="1"/>
          <p:nvPr/>
        </p:nvSpPr>
        <p:spPr>
          <a:xfrm>
            <a:off x="1839830" y="3159587"/>
            <a:ext cx="1364315" cy="523220"/>
          </a:xfrm>
          <a:prstGeom prst="rect">
            <a:avLst/>
          </a:prstGeom>
          <a:noFill/>
          <a:ln>
            <a:solidFill>
              <a:schemeClr val="bg1">
                <a:lumMod val="65000"/>
              </a:schemeClr>
            </a:solidFill>
          </a:ln>
        </p:spPr>
        <p:txBody>
          <a:bodyPr wrap="square" rtlCol="0">
            <a:spAutoFit/>
          </a:bodyPr>
          <a:lstStyle/>
          <a:p>
            <a:pPr algn="ctr"/>
            <a:r>
              <a:rPr lang="en-GB" sz="1400" dirty="0"/>
              <a:t>Increment to model state</a:t>
            </a:r>
          </a:p>
        </p:txBody>
      </p:sp>
      <p:sp>
        <p:nvSpPr>
          <p:cNvPr id="12" name="TextBox 11"/>
          <p:cNvSpPr txBox="1"/>
          <p:nvPr/>
        </p:nvSpPr>
        <p:spPr>
          <a:xfrm>
            <a:off x="5907409" y="2049497"/>
            <a:ext cx="1892480" cy="738664"/>
          </a:xfrm>
          <a:prstGeom prst="rect">
            <a:avLst/>
          </a:prstGeom>
          <a:noFill/>
          <a:ln>
            <a:noFill/>
          </a:ln>
        </p:spPr>
        <p:txBody>
          <a:bodyPr wrap="square" rtlCol="0">
            <a:spAutoFit/>
          </a:bodyPr>
          <a:lstStyle/>
          <a:p>
            <a:pPr algn="ctr"/>
            <a:r>
              <a:rPr lang="en-GB" sz="1400" dirty="0">
                <a:solidFill>
                  <a:srgbClr val="C00000"/>
                </a:solidFill>
              </a:rPr>
              <a:t>Evolution of state with observations considered</a:t>
            </a:r>
          </a:p>
        </p:txBody>
      </p:sp>
      <p:sp>
        <p:nvSpPr>
          <p:cNvPr id="13" name="TextBox 12"/>
          <p:cNvSpPr txBox="1"/>
          <p:nvPr/>
        </p:nvSpPr>
        <p:spPr>
          <a:xfrm>
            <a:off x="6059809" y="3319992"/>
            <a:ext cx="1892480" cy="523220"/>
          </a:xfrm>
          <a:prstGeom prst="rect">
            <a:avLst/>
          </a:prstGeom>
          <a:noFill/>
          <a:ln>
            <a:noFill/>
          </a:ln>
        </p:spPr>
        <p:txBody>
          <a:bodyPr wrap="square" rtlCol="0">
            <a:spAutoFit/>
          </a:bodyPr>
          <a:lstStyle/>
          <a:p>
            <a:pPr algn="ctr"/>
            <a:r>
              <a:rPr lang="en-GB" sz="1400" dirty="0">
                <a:solidFill>
                  <a:srgbClr val="00B050"/>
                </a:solidFill>
              </a:rPr>
              <a:t>Evolution of background only</a:t>
            </a:r>
          </a:p>
        </p:txBody>
      </p:sp>
    </p:spTree>
    <p:extLst>
      <p:ext uri="{BB962C8B-B14F-4D97-AF65-F5344CB8AC3E}">
        <p14:creationId xmlns:p14="http://schemas.microsoft.com/office/powerpoint/2010/main" val="1126249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Humidity tracer effect</a:t>
            </a:r>
          </a:p>
        </p:txBody>
      </p:sp>
      <p:sp>
        <p:nvSpPr>
          <p:cNvPr id="4" name="Slide Number Placeholder 3"/>
          <p:cNvSpPr>
            <a:spLocks noGrp="1"/>
          </p:cNvSpPr>
          <p:nvPr>
            <p:ph type="sldNum" sz="quarter" idx="10"/>
          </p:nvPr>
        </p:nvSpPr>
        <p:spPr/>
        <p:txBody>
          <a:bodyPr/>
          <a:lstStyle/>
          <a:p>
            <a:fld id="{6B3B0B0F-E794-1244-9699-107C60B9C23A}" type="slidenum">
              <a:rPr lang="en-US" smtClean="0"/>
              <a:pPr/>
              <a:t>41</a:t>
            </a:fld>
            <a:endParaRPr lang="en-US" dirty="0"/>
          </a:p>
        </p:txBody>
      </p:sp>
      <p:pic>
        <p:nvPicPr>
          <p:cNvPr id="5" name="Picture 3" descr="carole_1.jpg"/>
          <p:cNvPicPr>
            <a:picLocks noChangeAspect="1"/>
          </p:cNvPicPr>
          <p:nvPr/>
        </p:nvPicPr>
        <p:blipFill rotWithShape="1">
          <a:blip r:embed="rId2">
            <a:extLst>
              <a:ext uri="{28A0092B-C50C-407E-A947-70E740481C1C}">
                <a14:useLocalDpi xmlns:a14="http://schemas.microsoft.com/office/drawing/2010/main" val="0"/>
              </a:ext>
            </a:extLst>
          </a:blip>
          <a:srcRect l="28206" t="50683" r="29947"/>
          <a:stretch/>
        </p:blipFill>
        <p:spPr bwMode="auto">
          <a:xfrm>
            <a:off x="2160000" y="1194670"/>
            <a:ext cx="3826565" cy="2969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a:spLocks noGrp="1"/>
          </p:cNvSpPr>
          <p:nvPr>
            <p:ph sz="quarter" idx="14"/>
          </p:nvPr>
        </p:nvSpPr>
        <p:spPr>
          <a:xfrm>
            <a:off x="6314556" y="2008363"/>
            <a:ext cx="3965713" cy="1679714"/>
          </a:xfrm>
        </p:spPr>
        <p:txBody>
          <a:bodyPr/>
          <a:lstStyle/>
          <a:p>
            <a:pPr indent="0">
              <a:buNone/>
            </a:pPr>
            <a:r>
              <a:rPr lang="en-US" dirty="0"/>
              <a:t>Adjust wind field in initial conditions </a:t>
            </a:r>
          </a:p>
          <a:p>
            <a:pPr indent="0">
              <a:buNone/>
            </a:pPr>
            <a:r>
              <a:rPr lang="en-US" dirty="0"/>
              <a:t>-&gt; better agreement between observations and moving humidity structure over 4D-Var time window</a:t>
            </a:r>
          </a:p>
        </p:txBody>
      </p:sp>
      <p:sp>
        <p:nvSpPr>
          <p:cNvPr id="7" name="TextBox 6"/>
          <p:cNvSpPr txBox="1"/>
          <p:nvPr/>
        </p:nvSpPr>
        <p:spPr>
          <a:xfrm>
            <a:off x="1905212" y="4744329"/>
            <a:ext cx="2047460" cy="584775"/>
          </a:xfrm>
          <a:prstGeom prst="rect">
            <a:avLst/>
          </a:prstGeom>
          <a:noFill/>
          <a:ln>
            <a:solidFill>
              <a:schemeClr val="bg1">
                <a:lumMod val="65000"/>
              </a:schemeClr>
            </a:solidFill>
          </a:ln>
        </p:spPr>
        <p:txBody>
          <a:bodyPr wrap="square" rtlCol="0">
            <a:spAutoFit/>
          </a:bodyPr>
          <a:lstStyle/>
          <a:p>
            <a:pPr algn="ctr"/>
            <a:r>
              <a:rPr lang="en-GB" sz="1600" dirty="0">
                <a:solidFill>
                  <a:srgbClr val="7030A0"/>
                </a:solidFill>
              </a:rPr>
              <a:t>Assimilate humidity sensitive radiances</a:t>
            </a:r>
          </a:p>
        </p:txBody>
      </p:sp>
      <p:sp>
        <p:nvSpPr>
          <p:cNvPr id="8" name="TextBox 7"/>
          <p:cNvSpPr txBox="1"/>
          <p:nvPr/>
        </p:nvSpPr>
        <p:spPr>
          <a:xfrm>
            <a:off x="4797791" y="4744329"/>
            <a:ext cx="1957716" cy="584775"/>
          </a:xfrm>
          <a:prstGeom prst="rect">
            <a:avLst/>
          </a:prstGeom>
          <a:noFill/>
          <a:ln>
            <a:solidFill>
              <a:schemeClr val="bg1">
                <a:lumMod val="65000"/>
              </a:schemeClr>
            </a:solidFill>
          </a:ln>
        </p:spPr>
        <p:txBody>
          <a:bodyPr wrap="square" rtlCol="0">
            <a:spAutoFit/>
          </a:bodyPr>
          <a:lstStyle/>
          <a:p>
            <a:pPr algn="ctr"/>
            <a:r>
              <a:rPr lang="en-GB" sz="1600" dirty="0">
                <a:solidFill>
                  <a:srgbClr val="7030A0"/>
                </a:solidFill>
              </a:rPr>
              <a:t>Generates humidity increments</a:t>
            </a:r>
          </a:p>
        </p:txBody>
      </p:sp>
      <p:sp>
        <p:nvSpPr>
          <p:cNvPr id="9" name="TextBox 8"/>
          <p:cNvSpPr txBox="1"/>
          <p:nvPr/>
        </p:nvSpPr>
        <p:spPr>
          <a:xfrm>
            <a:off x="8217137" y="4744329"/>
            <a:ext cx="2424568" cy="584775"/>
          </a:xfrm>
          <a:prstGeom prst="rect">
            <a:avLst/>
          </a:prstGeom>
          <a:noFill/>
          <a:ln>
            <a:solidFill>
              <a:schemeClr val="bg1">
                <a:lumMod val="65000"/>
              </a:schemeClr>
            </a:solidFill>
          </a:ln>
        </p:spPr>
        <p:txBody>
          <a:bodyPr wrap="square" rtlCol="0">
            <a:spAutoFit/>
          </a:bodyPr>
          <a:lstStyle/>
          <a:p>
            <a:pPr algn="ctr"/>
            <a:r>
              <a:rPr lang="en-GB" sz="1600" dirty="0">
                <a:solidFill>
                  <a:srgbClr val="7030A0"/>
                </a:solidFill>
              </a:rPr>
              <a:t>Generates wind and temperature increments</a:t>
            </a:r>
          </a:p>
        </p:txBody>
      </p:sp>
      <p:sp>
        <p:nvSpPr>
          <p:cNvPr id="10" name="Right Arrow 9"/>
          <p:cNvSpPr/>
          <p:nvPr/>
        </p:nvSpPr>
        <p:spPr>
          <a:xfrm>
            <a:off x="4002368" y="4972928"/>
            <a:ext cx="745728" cy="168966"/>
          </a:xfrm>
          <a:prstGeom prst="rightArrow">
            <a:avLst/>
          </a:prstGeom>
          <a:solidFill>
            <a:schemeClr val="bg1">
              <a:lumMod val="6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ight Arrow 10"/>
          <p:cNvSpPr/>
          <p:nvPr/>
        </p:nvSpPr>
        <p:spPr>
          <a:xfrm>
            <a:off x="6835313" y="4972928"/>
            <a:ext cx="1312251" cy="168966"/>
          </a:xfrm>
          <a:prstGeom prst="rightArrow">
            <a:avLst/>
          </a:prstGeom>
          <a:solidFill>
            <a:schemeClr val="bg1">
              <a:lumMod val="6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6512579" y="4415680"/>
            <a:ext cx="1957716" cy="584775"/>
          </a:xfrm>
          <a:prstGeom prst="rect">
            <a:avLst/>
          </a:prstGeom>
          <a:noFill/>
          <a:ln>
            <a:noFill/>
          </a:ln>
        </p:spPr>
        <p:txBody>
          <a:bodyPr wrap="square" rtlCol="0">
            <a:spAutoFit/>
          </a:bodyPr>
          <a:lstStyle/>
          <a:p>
            <a:pPr algn="ctr"/>
            <a:r>
              <a:rPr lang="en-GB" sz="1600" dirty="0">
                <a:solidFill>
                  <a:srgbClr val="FF0000"/>
                </a:solidFill>
              </a:rPr>
              <a:t>Model governing equations</a:t>
            </a:r>
          </a:p>
        </p:txBody>
      </p:sp>
      <p:sp>
        <p:nvSpPr>
          <p:cNvPr id="13" name="TextBox 12"/>
          <p:cNvSpPr txBox="1"/>
          <p:nvPr/>
        </p:nvSpPr>
        <p:spPr>
          <a:xfrm>
            <a:off x="6482421" y="5130324"/>
            <a:ext cx="1957716" cy="584775"/>
          </a:xfrm>
          <a:prstGeom prst="rect">
            <a:avLst/>
          </a:prstGeom>
          <a:noFill/>
          <a:ln>
            <a:noFill/>
          </a:ln>
        </p:spPr>
        <p:txBody>
          <a:bodyPr wrap="square" rtlCol="0">
            <a:spAutoFit/>
          </a:bodyPr>
          <a:lstStyle/>
          <a:p>
            <a:pPr algn="ctr"/>
            <a:r>
              <a:rPr lang="en-GB" sz="1600" dirty="0">
                <a:solidFill>
                  <a:srgbClr val="FF0000"/>
                </a:solidFill>
              </a:rPr>
              <a:t>Physical parameterisations</a:t>
            </a:r>
          </a:p>
        </p:txBody>
      </p:sp>
    </p:spTree>
    <p:extLst>
      <p:ext uri="{BB962C8B-B14F-4D97-AF65-F5344CB8AC3E}">
        <p14:creationId xmlns:p14="http://schemas.microsoft.com/office/powerpoint/2010/main" val="3392638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4D-Var tracing vs. AMVs</a:t>
            </a:r>
          </a:p>
        </p:txBody>
      </p:sp>
      <p:sp>
        <p:nvSpPr>
          <p:cNvPr id="3" name="Content Placeholder 2"/>
          <p:cNvSpPr>
            <a:spLocks noGrp="1"/>
          </p:cNvSpPr>
          <p:nvPr>
            <p:ph sz="quarter" idx="14"/>
          </p:nvPr>
        </p:nvSpPr>
        <p:spPr>
          <a:xfrm>
            <a:off x="3142834" y="4792337"/>
            <a:ext cx="6569421" cy="851370"/>
          </a:xfrm>
        </p:spPr>
        <p:txBody>
          <a:bodyPr/>
          <a:lstStyle/>
          <a:p>
            <a:pPr marL="268288" indent="-268288"/>
            <a:r>
              <a:rPr lang="en-US" dirty="0"/>
              <a:t>Still ‘tracking’ feature but assimilation system has extra constraints</a:t>
            </a:r>
          </a:p>
          <a:p>
            <a:pPr marL="268288" indent="-268288"/>
            <a:r>
              <a:rPr lang="en-US" dirty="0"/>
              <a:t>Due to averaging/thinning tracing better for </a:t>
            </a:r>
            <a:r>
              <a:rPr lang="en-US" dirty="0">
                <a:solidFill>
                  <a:srgbClr val="0000FF"/>
                </a:solidFill>
              </a:rPr>
              <a:t>broad scale motions </a:t>
            </a:r>
          </a:p>
        </p:txBody>
      </p:sp>
      <p:sp>
        <p:nvSpPr>
          <p:cNvPr id="4" name="Slide Number Placeholder 3"/>
          <p:cNvSpPr>
            <a:spLocks noGrp="1"/>
          </p:cNvSpPr>
          <p:nvPr>
            <p:ph type="sldNum" sz="quarter" idx="10"/>
          </p:nvPr>
        </p:nvSpPr>
        <p:spPr/>
        <p:txBody>
          <a:bodyPr/>
          <a:lstStyle/>
          <a:p>
            <a:fld id="{6B3B0B0F-E794-1244-9699-107C60B9C23A}" type="slidenum">
              <a:rPr lang="en-US" smtClean="0"/>
              <a:pPr/>
              <a:t>42</a:t>
            </a:fld>
            <a:endParaRPr lang="en-US"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4713" y="1483138"/>
            <a:ext cx="3060700"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1101" y="1483138"/>
            <a:ext cx="3371850"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bwMode="auto">
          <a:xfrm>
            <a:off x="6370843" y="1168745"/>
            <a:ext cx="3527425" cy="464101"/>
          </a:xfrm>
          <a:prstGeom prst="rect">
            <a:avLst/>
          </a:prstGeom>
          <a:solidFill>
            <a:schemeClr val="bg1"/>
          </a:solidFill>
          <a:ln>
            <a:noFill/>
          </a:ln>
        </p:spPr>
        <p:txBody>
          <a:bodyPr>
            <a:spAutoFit/>
          </a:bodyPr>
          <a:lstStyle/>
          <a:p>
            <a:pPr algn="ctr">
              <a:lnSpc>
                <a:spcPct val="151000"/>
              </a:lnSpc>
              <a:buClr>
                <a:srgbClr val="000000"/>
              </a:buClr>
              <a:buSzPct val="100000"/>
              <a:buFont typeface="Arial" charset="0"/>
              <a:buNone/>
              <a:defRPr/>
            </a:pPr>
            <a:r>
              <a:rPr lang="en-GB" sz="1600" dirty="0">
                <a:ea typeface="DejaVu Sans"/>
                <a:cs typeface="DejaVu Sans"/>
              </a:rPr>
              <a:t>RH and VW increments 300hPa</a:t>
            </a:r>
          </a:p>
        </p:txBody>
      </p:sp>
      <p:sp>
        <p:nvSpPr>
          <p:cNvPr id="8" name="TextBox 7"/>
          <p:cNvSpPr txBox="1"/>
          <p:nvPr/>
        </p:nvSpPr>
        <p:spPr bwMode="auto">
          <a:xfrm>
            <a:off x="2045939" y="1158806"/>
            <a:ext cx="3527425" cy="464101"/>
          </a:xfrm>
          <a:prstGeom prst="rect">
            <a:avLst/>
          </a:prstGeom>
          <a:solidFill>
            <a:schemeClr val="bg1"/>
          </a:solidFill>
          <a:ln>
            <a:noFill/>
          </a:ln>
        </p:spPr>
        <p:txBody>
          <a:bodyPr>
            <a:spAutoFit/>
          </a:bodyPr>
          <a:lstStyle/>
          <a:p>
            <a:pPr algn="ctr">
              <a:lnSpc>
                <a:spcPct val="151000"/>
              </a:lnSpc>
              <a:buClr>
                <a:srgbClr val="000000"/>
              </a:buClr>
              <a:buSzPct val="100000"/>
              <a:buFont typeface="Arial" charset="0"/>
              <a:buNone/>
              <a:defRPr/>
            </a:pPr>
            <a:r>
              <a:rPr lang="en-GB" sz="1600" dirty="0">
                <a:ea typeface="DejaVu Sans"/>
                <a:cs typeface="DejaVu Sans"/>
              </a:rPr>
              <a:t>Radiance observations</a:t>
            </a:r>
          </a:p>
        </p:txBody>
      </p:sp>
    </p:spTree>
    <p:extLst>
      <p:ext uri="{BB962C8B-B14F-4D97-AF65-F5344CB8AC3E}">
        <p14:creationId xmlns:p14="http://schemas.microsoft.com/office/powerpoint/2010/main" val="31544977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A closer look at the impacts</a:t>
            </a:r>
          </a:p>
        </p:txBody>
      </p:sp>
      <p:sp>
        <p:nvSpPr>
          <p:cNvPr id="3" name="Content Placeholder 2"/>
          <p:cNvSpPr>
            <a:spLocks noGrp="1"/>
          </p:cNvSpPr>
          <p:nvPr>
            <p:ph sz="quarter" idx="14"/>
          </p:nvPr>
        </p:nvSpPr>
        <p:spPr>
          <a:xfrm>
            <a:off x="2160000" y="1110414"/>
            <a:ext cx="6362115" cy="3805605"/>
          </a:xfrm>
        </p:spPr>
        <p:txBody>
          <a:bodyPr/>
          <a:lstStyle/>
          <a:p>
            <a:r>
              <a:rPr lang="en-US" dirty="0"/>
              <a:t>Control: no satellite </a:t>
            </a:r>
            <a:r>
              <a:rPr lang="en-US" dirty="0" err="1"/>
              <a:t>obs</a:t>
            </a:r>
            <a:r>
              <a:rPr lang="en-US" dirty="0"/>
              <a:t>, conventional only, 12 </a:t>
            </a:r>
            <a:r>
              <a:rPr lang="en-US" dirty="0" err="1"/>
              <a:t>hr</a:t>
            </a:r>
            <a:r>
              <a:rPr lang="en-US" dirty="0"/>
              <a:t> 4D-Var</a:t>
            </a:r>
          </a:p>
          <a:p>
            <a:r>
              <a:rPr lang="en-US" dirty="0"/>
              <a:t>Experiments using Meteosat-9 only:</a:t>
            </a:r>
          </a:p>
          <a:p>
            <a:pPr marL="702900" lvl="1" indent="-342900">
              <a:buFont typeface="+mj-lt"/>
              <a:buAutoNum type="arabicPeriod"/>
            </a:pPr>
            <a:r>
              <a:rPr lang="en-US" dirty="0"/>
              <a:t>CSR</a:t>
            </a:r>
          </a:p>
          <a:p>
            <a:pPr marL="702900" lvl="1" indent="-342900">
              <a:buFont typeface="+mj-lt"/>
              <a:buAutoNum type="arabicPeriod"/>
            </a:pPr>
            <a:r>
              <a:rPr lang="en-US" dirty="0"/>
              <a:t>ASR: CSR + Cloudy radiances only (“Overcast”) – sea only</a:t>
            </a:r>
          </a:p>
          <a:p>
            <a:pPr marL="702900" lvl="1" indent="-342900">
              <a:buFont typeface="+mj-lt"/>
              <a:buAutoNum type="arabicPeriod"/>
            </a:pPr>
            <a:r>
              <a:rPr lang="en-US" dirty="0"/>
              <a:t>AMVs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43</a:t>
            </a:fld>
            <a:endParaRPr lang="en-US" dirty="0"/>
          </a:p>
        </p:txBody>
      </p:sp>
      <p:grpSp>
        <p:nvGrpSpPr>
          <p:cNvPr id="6" name="Group 16"/>
          <p:cNvGrpSpPr>
            <a:grpSpLocks/>
          </p:cNvGrpSpPr>
          <p:nvPr/>
        </p:nvGrpSpPr>
        <p:grpSpPr bwMode="auto">
          <a:xfrm>
            <a:off x="1840815" y="3107905"/>
            <a:ext cx="3083015" cy="3200350"/>
            <a:chOff x="2991868" y="3041641"/>
            <a:chExt cx="3082498" cy="3292489"/>
          </a:xfrm>
          <a:noFill/>
        </p:grpSpPr>
        <p:pic>
          <p:nvPicPr>
            <p:cNvPr id="1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1868" y="3433694"/>
              <a:ext cx="3082498" cy="29004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14" name="TextBox 9"/>
            <p:cNvSpPr txBox="1">
              <a:spLocks noChangeArrowheads="1"/>
            </p:cNvSpPr>
            <p:nvPr/>
          </p:nvSpPr>
          <p:spPr bwMode="auto">
            <a:xfrm>
              <a:off x="3590752" y="3041641"/>
              <a:ext cx="1584059" cy="5252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eaLnBrk="1" hangingPunct="1">
                <a:lnSpc>
                  <a:spcPct val="151000"/>
                </a:lnSpc>
                <a:spcAft>
                  <a:spcPct val="0"/>
                </a:spcAft>
                <a:buClr>
                  <a:srgbClr val="000000"/>
                </a:buClr>
                <a:buFont typeface="Arial" panose="020B0604020202020204" pitchFamily="34" charset="0"/>
                <a:buNone/>
              </a:pPr>
              <a:r>
                <a:rPr lang="en-GB" altLang="en-US" sz="1800" u="sng" dirty="0">
                  <a:solidFill>
                    <a:schemeClr val="tx1"/>
                  </a:solidFill>
                  <a:latin typeface="Arial Narrow" panose="020B0606020202030204" pitchFamily="34" charset="0"/>
                  <a:ea typeface="DejaVu Sans" charset="0"/>
                  <a:cs typeface="DejaVu Sans" charset="0"/>
                </a:rPr>
                <a:t>Met-9 CSR</a:t>
              </a:r>
            </a:p>
          </p:txBody>
        </p:sp>
      </p:grpSp>
      <p:grpSp>
        <p:nvGrpSpPr>
          <p:cNvPr id="7" name="Group 15"/>
          <p:cNvGrpSpPr>
            <a:grpSpLocks/>
          </p:cNvGrpSpPr>
          <p:nvPr/>
        </p:nvGrpSpPr>
        <p:grpSpPr bwMode="auto">
          <a:xfrm>
            <a:off x="4613078" y="3107906"/>
            <a:ext cx="3029860" cy="3201279"/>
            <a:chOff x="201613" y="3040682"/>
            <a:chExt cx="3029353" cy="3293443"/>
          </a:xfrm>
          <a:noFill/>
        </p:grpSpPr>
        <p:sp>
          <p:nvSpPr>
            <p:cNvPr id="11" name="TextBox 13"/>
            <p:cNvSpPr txBox="1">
              <a:spLocks noChangeArrowheads="1"/>
            </p:cNvSpPr>
            <p:nvPr/>
          </p:nvSpPr>
          <p:spPr bwMode="auto">
            <a:xfrm>
              <a:off x="692547" y="3040682"/>
              <a:ext cx="2121870" cy="5252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eaLnBrk="1" hangingPunct="1">
                <a:lnSpc>
                  <a:spcPct val="151000"/>
                </a:lnSpc>
                <a:spcAft>
                  <a:spcPct val="0"/>
                </a:spcAft>
                <a:buClr>
                  <a:srgbClr val="000000"/>
                </a:buClr>
                <a:buFont typeface="Arial" panose="020B0604020202020204" pitchFamily="34" charset="0"/>
                <a:buNone/>
              </a:pPr>
              <a:r>
                <a:rPr lang="en-GB" altLang="en-US" sz="1800" u="sng" dirty="0">
                  <a:solidFill>
                    <a:schemeClr val="tx1"/>
                  </a:solidFill>
                  <a:latin typeface="Arial Narrow" panose="020B0606020202030204" pitchFamily="34" charset="0"/>
                  <a:ea typeface="DejaVu Sans" charset="0"/>
                  <a:cs typeface="DejaVu Sans" charset="0"/>
                </a:rPr>
                <a:t>Met-9 Overcast</a:t>
              </a:r>
              <a:r>
                <a:rPr lang="en-GB" altLang="en-US" sz="1800" b="0" u="sng" dirty="0">
                  <a:solidFill>
                    <a:schemeClr val="tx1"/>
                  </a:solidFill>
                  <a:ea typeface="DejaVu Sans" charset="0"/>
                  <a:cs typeface="DejaVu Sans" charset="0"/>
                </a:rPr>
                <a:t> </a:t>
              </a: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613" y="3433691"/>
              <a:ext cx="3029353" cy="290043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8" name="Group 17"/>
          <p:cNvGrpSpPr>
            <a:grpSpLocks/>
          </p:cNvGrpSpPr>
          <p:nvPr/>
        </p:nvGrpSpPr>
        <p:grpSpPr bwMode="auto">
          <a:xfrm>
            <a:off x="7414266" y="3107905"/>
            <a:ext cx="3083187" cy="3203548"/>
            <a:chOff x="5777293" y="3040064"/>
            <a:chExt cx="3082671" cy="3295775"/>
          </a:xfrm>
          <a:noFill/>
        </p:grpSpPr>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77293" y="3329939"/>
              <a:ext cx="3082671" cy="3005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TextBox 14"/>
            <p:cNvSpPr txBox="1">
              <a:spLocks noChangeArrowheads="1"/>
            </p:cNvSpPr>
            <p:nvPr/>
          </p:nvSpPr>
          <p:spPr bwMode="auto">
            <a:xfrm>
              <a:off x="6275351" y="3040064"/>
              <a:ext cx="2081632" cy="525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eaLnBrk="1" hangingPunct="1">
                <a:lnSpc>
                  <a:spcPct val="151000"/>
                </a:lnSpc>
                <a:spcAft>
                  <a:spcPct val="0"/>
                </a:spcAft>
                <a:buClr>
                  <a:srgbClr val="000000"/>
                </a:buClr>
                <a:buFont typeface="Arial" panose="020B0604020202020204" pitchFamily="34" charset="0"/>
                <a:buNone/>
              </a:pPr>
              <a:r>
                <a:rPr lang="en-GB" altLang="en-US" sz="1800" u="sng" dirty="0">
                  <a:solidFill>
                    <a:schemeClr val="tx1"/>
                  </a:solidFill>
                  <a:latin typeface="Arial Narrow" panose="020B0606020202030204" pitchFamily="34" charset="0"/>
                  <a:ea typeface="DejaVu Sans" charset="0"/>
                  <a:cs typeface="DejaVu Sans" charset="0"/>
                </a:rPr>
                <a:t>Met-9 ASR</a:t>
              </a:r>
              <a:r>
                <a:rPr lang="en-GB" altLang="en-US" sz="1800" b="0" u="sng" dirty="0">
                  <a:solidFill>
                    <a:schemeClr val="tx1"/>
                  </a:solidFill>
                  <a:ea typeface="DejaVu Sans" charset="0"/>
                  <a:cs typeface="DejaVu Sans" charset="0"/>
                </a:rPr>
                <a:t> </a:t>
              </a:r>
            </a:p>
          </p:txBody>
        </p:sp>
      </p:grpSp>
    </p:spTree>
    <p:extLst>
      <p:ext uri="{BB962C8B-B14F-4D97-AF65-F5344CB8AC3E}">
        <p14:creationId xmlns:p14="http://schemas.microsoft.com/office/powerpoint/2010/main" val="3767390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7986535" cy="369332"/>
          </a:xfrm>
        </p:spPr>
        <p:txBody>
          <a:bodyPr/>
          <a:lstStyle/>
          <a:p>
            <a:r>
              <a:rPr lang="en-US" dirty="0"/>
              <a:t>Impact on analysis: humidity increments from radiances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44</a:t>
            </a:fld>
            <a:endParaRPr lang="en-US" dirty="0"/>
          </a:p>
        </p:txBody>
      </p:sp>
      <p:sp>
        <p:nvSpPr>
          <p:cNvPr id="15" name="TextBox 14">
            <a:extLst>
              <a:ext uri="{FF2B5EF4-FFF2-40B4-BE49-F238E27FC236}">
                <a16:creationId xmlns:a16="http://schemas.microsoft.com/office/drawing/2014/main" id="{18F111C8-DFE0-4B9F-9CF3-F2B28DBA9680}"/>
              </a:ext>
            </a:extLst>
          </p:cNvPr>
          <p:cNvSpPr txBox="1"/>
          <p:nvPr/>
        </p:nvSpPr>
        <p:spPr>
          <a:xfrm>
            <a:off x="1306795" y="3658338"/>
            <a:ext cx="1765005" cy="584775"/>
          </a:xfrm>
          <a:prstGeom prst="rect">
            <a:avLst/>
          </a:prstGeom>
          <a:noFill/>
        </p:spPr>
        <p:txBody>
          <a:bodyPr wrap="square" rtlCol="0">
            <a:spAutoFit/>
          </a:bodyPr>
          <a:lstStyle/>
          <a:p>
            <a:pPr algn="ctr"/>
            <a:r>
              <a:rPr lang="en-GB" sz="1600" dirty="0">
                <a:solidFill>
                  <a:srgbClr val="0000FF"/>
                </a:solidFill>
              </a:rPr>
              <a:t>Large vertical extent</a:t>
            </a:r>
          </a:p>
        </p:txBody>
      </p:sp>
      <p:grpSp>
        <p:nvGrpSpPr>
          <p:cNvPr id="5" name="Group 9"/>
          <p:cNvGrpSpPr>
            <a:grpSpLocks/>
          </p:cNvGrpSpPr>
          <p:nvPr/>
        </p:nvGrpSpPr>
        <p:grpSpPr bwMode="auto">
          <a:xfrm>
            <a:off x="3088899" y="2084388"/>
            <a:ext cx="2501900" cy="2965450"/>
            <a:chOff x="104775" y="857250"/>
            <a:chExt cx="2501900" cy="2965450"/>
          </a:xfrm>
        </p:grpSpPr>
        <p:pic>
          <p:nvPicPr>
            <p:cNvPr id="7" name="Picture 17"/>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775" y="857250"/>
              <a:ext cx="2501900" cy="296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1510076" y="2519363"/>
              <a:ext cx="10080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algn="ctr" eaLnBrk="1" hangingPunct="1"/>
              <a:r>
                <a:rPr lang="en-GB" altLang="en-US" sz="1600" b="1" dirty="0">
                  <a:solidFill>
                    <a:srgbClr val="0000FF"/>
                  </a:solidFill>
                  <a:latin typeface="+mj-lt"/>
                </a:rPr>
                <a:t>CSR</a:t>
              </a:r>
            </a:p>
          </p:txBody>
        </p:sp>
        <p:sp>
          <p:nvSpPr>
            <p:cNvPr id="9" name="TextBox 7"/>
            <p:cNvSpPr txBox="1">
              <a:spLocks noChangeArrowheads="1"/>
            </p:cNvSpPr>
            <p:nvPr/>
          </p:nvSpPr>
          <p:spPr bwMode="auto">
            <a:xfrm>
              <a:off x="1438638" y="2790825"/>
              <a:ext cx="11509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algn="ctr" eaLnBrk="1" hangingPunct="1"/>
              <a:r>
                <a:rPr lang="en-GB" altLang="en-US" sz="1600" b="1">
                  <a:solidFill>
                    <a:srgbClr val="FF0000"/>
                  </a:solidFill>
                  <a:latin typeface="+mj-lt"/>
                </a:rPr>
                <a:t>CSR+OV</a:t>
              </a:r>
            </a:p>
          </p:txBody>
        </p:sp>
        <p:sp>
          <p:nvSpPr>
            <p:cNvPr id="10" name="TextBox 7"/>
            <p:cNvSpPr txBox="1">
              <a:spLocks noChangeArrowheads="1"/>
            </p:cNvSpPr>
            <p:nvPr/>
          </p:nvSpPr>
          <p:spPr bwMode="auto">
            <a:xfrm>
              <a:off x="1510076" y="3055938"/>
              <a:ext cx="10080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algn="ctr" eaLnBrk="1" hangingPunct="1"/>
              <a:r>
                <a:rPr lang="en-GB" altLang="en-US" sz="1600" b="1">
                  <a:solidFill>
                    <a:schemeClr val="tx1"/>
                  </a:solidFill>
                  <a:latin typeface="+mj-lt"/>
                </a:rPr>
                <a:t>AMVs</a:t>
              </a:r>
            </a:p>
          </p:txBody>
        </p:sp>
      </p:grpSp>
      <p:sp>
        <p:nvSpPr>
          <p:cNvPr id="12" name="TextBox 11"/>
          <p:cNvSpPr txBox="1"/>
          <p:nvPr/>
        </p:nvSpPr>
        <p:spPr>
          <a:xfrm>
            <a:off x="3285887" y="4989172"/>
            <a:ext cx="2445488" cy="584775"/>
          </a:xfrm>
          <a:prstGeom prst="rect">
            <a:avLst/>
          </a:prstGeom>
          <a:noFill/>
        </p:spPr>
        <p:txBody>
          <a:bodyPr wrap="square" rtlCol="0">
            <a:spAutoFit/>
          </a:bodyPr>
          <a:lstStyle/>
          <a:p>
            <a:pPr algn="ctr"/>
            <a:r>
              <a:rPr lang="en-GB" sz="1600" dirty="0"/>
              <a:t>Diff (</a:t>
            </a:r>
            <a:r>
              <a:rPr lang="en-GB" sz="1600" dirty="0" err="1"/>
              <a:t>expt</a:t>
            </a:r>
            <a:r>
              <a:rPr lang="en-GB" sz="1600" dirty="0"/>
              <a:t> – ctrl) RMS humidity increments</a:t>
            </a:r>
          </a:p>
        </p:txBody>
      </p:sp>
      <p:cxnSp>
        <p:nvCxnSpPr>
          <p:cNvPr id="13" name="Straight Connector 12">
            <a:extLst>
              <a:ext uri="{FF2B5EF4-FFF2-40B4-BE49-F238E27FC236}">
                <a16:creationId xmlns:a16="http://schemas.microsoft.com/office/drawing/2014/main" id="{A0C4F171-13CD-4F2A-AB77-DC4BAB7412C2}"/>
              </a:ext>
            </a:extLst>
          </p:cNvPr>
          <p:cNvCxnSpPr/>
          <p:nvPr/>
        </p:nvCxnSpPr>
        <p:spPr>
          <a:xfrm>
            <a:off x="2840698" y="2698643"/>
            <a:ext cx="2869404" cy="0"/>
          </a:xfrm>
          <a:prstGeom prst="line">
            <a:avLst/>
          </a:prstGeom>
          <a:ln>
            <a:solidFill>
              <a:srgbClr val="0000FF"/>
            </a:solidFill>
            <a:prstDash val="lgDash"/>
          </a:ln>
          <a:effectLst/>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3B4226CD-BAA9-48E3-AE78-438D6A308F10}"/>
              </a:ext>
            </a:extLst>
          </p:cNvPr>
          <p:cNvCxnSpPr/>
          <p:nvPr/>
        </p:nvCxnSpPr>
        <p:spPr>
          <a:xfrm>
            <a:off x="2865502" y="4063169"/>
            <a:ext cx="2869404" cy="0"/>
          </a:xfrm>
          <a:prstGeom prst="line">
            <a:avLst/>
          </a:prstGeom>
          <a:ln>
            <a:solidFill>
              <a:srgbClr val="0000FF"/>
            </a:solidFill>
            <a:prstDash val="lgDash"/>
          </a:ln>
          <a:effectLst/>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94C9EA7E-7A2F-40DC-A00C-56E4A9F4E1BF}"/>
              </a:ext>
            </a:extLst>
          </p:cNvPr>
          <p:cNvCxnSpPr>
            <a:cxnSpLocks/>
          </p:cNvCxnSpPr>
          <p:nvPr/>
        </p:nvCxnSpPr>
        <p:spPr>
          <a:xfrm>
            <a:off x="1944000" y="2946736"/>
            <a:ext cx="3937607" cy="0"/>
          </a:xfrm>
          <a:prstGeom prst="line">
            <a:avLst/>
          </a:prstGeom>
          <a:ln>
            <a:solidFill>
              <a:srgbClr val="0000FF"/>
            </a:solidFill>
            <a:prstDash val="sysDot"/>
          </a:ln>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D7773033-5F8D-40AE-A3B8-A37F86E82422}"/>
              </a:ext>
            </a:extLst>
          </p:cNvPr>
          <p:cNvSpPr txBox="1"/>
          <p:nvPr/>
        </p:nvSpPr>
        <p:spPr>
          <a:xfrm>
            <a:off x="3611697" y="1562197"/>
            <a:ext cx="1765005" cy="584775"/>
          </a:xfrm>
          <a:prstGeom prst="rect">
            <a:avLst/>
          </a:prstGeom>
          <a:noFill/>
        </p:spPr>
        <p:txBody>
          <a:bodyPr wrap="square" rtlCol="0">
            <a:spAutoFit/>
          </a:bodyPr>
          <a:lstStyle/>
          <a:p>
            <a:pPr algn="ctr"/>
            <a:r>
              <a:rPr lang="en-GB" sz="1600" dirty="0"/>
              <a:t>No significant </a:t>
            </a:r>
            <a:r>
              <a:rPr lang="en-GB" sz="1600" dirty="0" err="1"/>
              <a:t>AMV</a:t>
            </a:r>
            <a:r>
              <a:rPr lang="en-GB" sz="1600" dirty="0"/>
              <a:t> impact</a:t>
            </a:r>
          </a:p>
        </p:txBody>
      </p:sp>
      <p:sp>
        <p:nvSpPr>
          <p:cNvPr id="19" name="TextBox 18">
            <a:extLst>
              <a:ext uri="{FF2B5EF4-FFF2-40B4-BE49-F238E27FC236}">
                <a16:creationId xmlns:a16="http://schemas.microsoft.com/office/drawing/2014/main" id="{1DE6FE50-A6AF-4774-8638-33B98E97DF3F}"/>
              </a:ext>
            </a:extLst>
          </p:cNvPr>
          <p:cNvSpPr txBox="1"/>
          <p:nvPr/>
        </p:nvSpPr>
        <p:spPr>
          <a:xfrm>
            <a:off x="5958303" y="2243674"/>
            <a:ext cx="1765005" cy="1323439"/>
          </a:xfrm>
          <a:prstGeom prst="rect">
            <a:avLst/>
          </a:prstGeom>
          <a:noFill/>
        </p:spPr>
        <p:txBody>
          <a:bodyPr wrap="square" rtlCol="0">
            <a:spAutoFit/>
          </a:bodyPr>
          <a:lstStyle/>
          <a:p>
            <a:pPr algn="ctr"/>
            <a:r>
              <a:rPr lang="en-GB" sz="1600" dirty="0">
                <a:solidFill>
                  <a:srgbClr val="FF0000"/>
                </a:solidFill>
              </a:rPr>
              <a:t>Humidity changes for overcast radiances only above cloud top</a:t>
            </a:r>
          </a:p>
        </p:txBody>
      </p:sp>
      <p:sp>
        <p:nvSpPr>
          <p:cNvPr id="20" name="TextBox 19">
            <a:extLst>
              <a:ext uri="{FF2B5EF4-FFF2-40B4-BE49-F238E27FC236}">
                <a16:creationId xmlns:a16="http://schemas.microsoft.com/office/drawing/2014/main" id="{10102627-0934-4B0E-ACD7-8BFAB7D7FDFF}"/>
              </a:ext>
            </a:extLst>
          </p:cNvPr>
          <p:cNvSpPr txBox="1"/>
          <p:nvPr/>
        </p:nvSpPr>
        <p:spPr>
          <a:xfrm>
            <a:off x="178995" y="2555944"/>
            <a:ext cx="1765005" cy="830997"/>
          </a:xfrm>
          <a:prstGeom prst="rect">
            <a:avLst/>
          </a:prstGeom>
          <a:noFill/>
        </p:spPr>
        <p:txBody>
          <a:bodyPr wrap="square" rtlCol="0">
            <a:spAutoFit/>
          </a:bodyPr>
          <a:lstStyle/>
          <a:p>
            <a:pPr algn="ctr"/>
            <a:r>
              <a:rPr lang="en-GB" sz="1600" dirty="0">
                <a:solidFill>
                  <a:srgbClr val="0000FF"/>
                </a:solidFill>
              </a:rPr>
              <a:t>Peak sensitivity of water vapour channel</a:t>
            </a:r>
          </a:p>
        </p:txBody>
      </p:sp>
    </p:spTree>
    <p:extLst>
      <p:ext uri="{BB962C8B-B14F-4D97-AF65-F5344CB8AC3E}">
        <p14:creationId xmlns:p14="http://schemas.microsoft.com/office/powerpoint/2010/main" val="1103507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8" grpId="0"/>
      <p:bldP spid="19" grpId="0"/>
      <p:bldP spid="20"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8956019" cy="369332"/>
          </a:xfrm>
        </p:spPr>
        <p:txBody>
          <a:bodyPr/>
          <a:lstStyle/>
          <a:p>
            <a:r>
              <a:rPr lang="en-US" dirty="0"/>
              <a:t>Impact on analysis: wind increments from </a:t>
            </a:r>
            <a:r>
              <a:rPr lang="en-US" dirty="0" err="1"/>
              <a:t>AMVs</a:t>
            </a:r>
            <a:r>
              <a:rPr lang="en-US" dirty="0"/>
              <a:t> and radiances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45</a:t>
            </a:fld>
            <a:endParaRPr lang="en-US" dirty="0"/>
          </a:p>
        </p:txBody>
      </p:sp>
      <p:pic>
        <p:nvPicPr>
          <p:cNvPr id="6" name="Picture 5"/>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5731" y="2084388"/>
            <a:ext cx="2501900" cy="296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6304309" y="4984589"/>
            <a:ext cx="2445488" cy="584775"/>
          </a:xfrm>
          <a:prstGeom prst="rect">
            <a:avLst/>
          </a:prstGeom>
          <a:noFill/>
        </p:spPr>
        <p:txBody>
          <a:bodyPr wrap="square" rtlCol="0">
            <a:spAutoFit/>
          </a:bodyPr>
          <a:lstStyle/>
          <a:p>
            <a:pPr algn="ctr"/>
            <a:r>
              <a:rPr lang="en-GB" sz="1600" dirty="0"/>
              <a:t>Diff (</a:t>
            </a:r>
            <a:r>
              <a:rPr lang="en-GB" sz="1600" dirty="0" err="1"/>
              <a:t>expt</a:t>
            </a:r>
            <a:r>
              <a:rPr lang="en-GB" sz="1600" dirty="0"/>
              <a:t> – ctrl) RMS wind increments</a:t>
            </a:r>
          </a:p>
        </p:txBody>
      </p:sp>
      <p:sp>
        <p:nvSpPr>
          <p:cNvPr id="14" name="TextBox 13"/>
          <p:cNvSpPr txBox="1"/>
          <p:nvPr/>
        </p:nvSpPr>
        <p:spPr>
          <a:xfrm>
            <a:off x="10425246" y="2354978"/>
            <a:ext cx="1765005" cy="1323439"/>
          </a:xfrm>
          <a:prstGeom prst="rect">
            <a:avLst/>
          </a:prstGeom>
          <a:noFill/>
        </p:spPr>
        <p:txBody>
          <a:bodyPr wrap="square" rtlCol="0">
            <a:spAutoFit/>
          </a:bodyPr>
          <a:lstStyle/>
          <a:p>
            <a:pPr algn="ctr"/>
            <a:r>
              <a:rPr lang="en-GB" sz="1600" dirty="0">
                <a:solidFill>
                  <a:srgbClr val="FF0000"/>
                </a:solidFill>
              </a:rPr>
              <a:t>Overcast radiances add wind information at similar height to </a:t>
            </a:r>
            <a:r>
              <a:rPr lang="en-GB" sz="1600" dirty="0" err="1">
                <a:solidFill>
                  <a:srgbClr val="FF0000"/>
                </a:solidFill>
              </a:rPr>
              <a:t>AMV</a:t>
            </a:r>
            <a:endParaRPr lang="en-GB" sz="1600" dirty="0">
              <a:solidFill>
                <a:srgbClr val="FF0000"/>
              </a:solidFill>
            </a:endParaRPr>
          </a:p>
        </p:txBody>
      </p:sp>
      <p:grpSp>
        <p:nvGrpSpPr>
          <p:cNvPr id="3" name="Group 2">
            <a:extLst>
              <a:ext uri="{FF2B5EF4-FFF2-40B4-BE49-F238E27FC236}">
                <a16:creationId xmlns:a16="http://schemas.microsoft.com/office/drawing/2014/main" id="{CE2ACD82-53CF-4040-80F6-A42786256BE9}"/>
              </a:ext>
            </a:extLst>
          </p:cNvPr>
          <p:cNvGrpSpPr/>
          <p:nvPr/>
        </p:nvGrpSpPr>
        <p:grpSpPr>
          <a:xfrm>
            <a:off x="1944000" y="2079805"/>
            <a:ext cx="3937607" cy="3489559"/>
            <a:chOff x="2567631" y="2084388"/>
            <a:chExt cx="3937607" cy="3489559"/>
          </a:xfrm>
        </p:grpSpPr>
        <p:pic>
          <p:nvPicPr>
            <p:cNvPr id="7" name="Picture 17"/>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2530" y="2084388"/>
              <a:ext cx="2501900" cy="296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5117831" y="3746501"/>
              <a:ext cx="10080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algn="ctr" eaLnBrk="1" hangingPunct="1"/>
              <a:r>
                <a:rPr lang="en-GB" altLang="en-US" sz="1600" b="1" dirty="0">
                  <a:solidFill>
                    <a:srgbClr val="0000FF"/>
                  </a:solidFill>
                  <a:latin typeface="+mj-lt"/>
                </a:rPr>
                <a:t>CSR</a:t>
              </a:r>
            </a:p>
          </p:txBody>
        </p:sp>
        <p:sp>
          <p:nvSpPr>
            <p:cNvPr id="9" name="TextBox 7"/>
            <p:cNvSpPr txBox="1">
              <a:spLocks noChangeArrowheads="1"/>
            </p:cNvSpPr>
            <p:nvPr/>
          </p:nvSpPr>
          <p:spPr bwMode="auto">
            <a:xfrm>
              <a:off x="5046393" y="4017963"/>
              <a:ext cx="11509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algn="ctr" eaLnBrk="1" hangingPunct="1"/>
              <a:r>
                <a:rPr lang="en-GB" altLang="en-US" sz="1600" b="1">
                  <a:solidFill>
                    <a:srgbClr val="FF0000"/>
                  </a:solidFill>
                  <a:latin typeface="+mj-lt"/>
                </a:rPr>
                <a:t>CSR+OV</a:t>
              </a:r>
            </a:p>
          </p:txBody>
        </p:sp>
        <p:sp>
          <p:nvSpPr>
            <p:cNvPr id="10" name="TextBox 7"/>
            <p:cNvSpPr txBox="1">
              <a:spLocks noChangeArrowheads="1"/>
            </p:cNvSpPr>
            <p:nvPr/>
          </p:nvSpPr>
          <p:spPr bwMode="auto">
            <a:xfrm>
              <a:off x="5117831" y="4283076"/>
              <a:ext cx="10080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algn="ctr" eaLnBrk="1" hangingPunct="1"/>
              <a:r>
                <a:rPr lang="en-GB" altLang="en-US" sz="1600" b="1">
                  <a:solidFill>
                    <a:schemeClr val="tx1"/>
                  </a:solidFill>
                  <a:latin typeface="+mj-lt"/>
                </a:rPr>
                <a:t>AMVs</a:t>
              </a:r>
            </a:p>
          </p:txBody>
        </p:sp>
        <p:sp>
          <p:nvSpPr>
            <p:cNvPr id="12" name="TextBox 11"/>
            <p:cNvSpPr txBox="1"/>
            <p:nvPr/>
          </p:nvSpPr>
          <p:spPr>
            <a:xfrm>
              <a:off x="3909518" y="4989172"/>
              <a:ext cx="2445488" cy="584775"/>
            </a:xfrm>
            <a:prstGeom prst="rect">
              <a:avLst/>
            </a:prstGeom>
            <a:noFill/>
          </p:spPr>
          <p:txBody>
            <a:bodyPr wrap="square" rtlCol="0">
              <a:spAutoFit/>
            </a:bodyPr>
            <a:lstStyle/>
            <a:p>
              <a:pPr algn="ctr"/>
              <a:r>
                <a:rPr lang="en-GB" sz="1600" dirty="0"/>
                <a:t>Diff (</a:t>
              </a:r>
              <a:r>
                <a:rPr lang="en-GB" sz="1600" dirty="0" err="1"/>
                <a:t>expt</a:t>
              </a:r>
              <a:r>
                <a:rPr lang="en-GB" sz="1600" dirty="0"/>
                <a:t> – ctrl) RMS humidity increments</a:t>
              </a:r>
            </a:p>
          </p:txBody>
        </p:sp>
        <p:cxnSp>
          <p:nvCxnSpPr>
            <p:cNvPr id="15" name="Straight Connector 14">
              <a:extLst>
                <a:ext uri="{FF2B5EF4-FFF2-40B4-BE49-F238E27FC236}">
                  <a16:creationId xmlns:a16="http://schemas.microsoft.com/office/drawing/2014/main" id="{ECFAE1AC-D06C-42B0-B4B7-FAF07E0824C4}"/>
                </a:ext>
              </a:extLst>
            </p:cNvPr>
            <p:cNvCxnSpPr/>
            <p:nvPr/>
          </p:nvCxnSpPr>
          <p:spPr>
            <a:xfrm>
              <a:off x="3464329" y="2698643"/>
              <a:ext cx="2869404" cy="0"/>
            </a:xfrm>
            <a:prstGeom prst="line">
              <a:avLst/>
            </a:prstGeom>
            <a:ln>
              <a:solidFill>
                <a:srgbClr val="0000FF"/>
              </a:solidFill>
              <a:prstDash val="lgDash"/>
            </a:ln>
            <a:effectLst/>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B5CB2511-694C-4A35-859B-F8906A77672C}"/>
                </a:ext>
              </a:extLst>
            </p:cNvPr>
            <p:cNvCxnSpPr/>
            <p:nvPr/>
          </p:nvCxnSpPr>
          <p:spPr>
            <a:xfrm>
              <a:off x="3489133" y="4063169"/>
              <a:ext cx="2869404" cy="0"/>
            </a:xfrm>
            <a:prstGeom prst="line">
              <a:avLst/>
            </a:prstGeom>
            <a:ln>
              <a:solidFill>
                <a:srgbClr val="0000FF"/>
              </a:solidFill>
              <a:prstDash val="lgDash"/>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F8F845EF-4809-41FA-AC31-1371D4ED0281}"/>
                </a:ext>
              </a:extLst>
            </p:cNvPr>
            <p:cNvCxnSpPr>
              <a:cxnSpLocks/>
            </p:cNvCxnSpPr>
            <p:nvPr/>
          </p:nvCxnSpPr>
          <p:spPr>
            <a:xfrm>
              <a:off x="2567631" y="2946736"/>
              <a:ext cx="3937607" cy="0"/>
            </a:xfrm>
            <a:prstGeom prst="line">
              <a:avLst/>
            </a:prstGeom>
            <a:ln>
              <a:solidFill>
                <a:srgbClr val="0000FF"/>
              </a:solidFill>
              <a:prstDash val="sysDot"/>
            </a:ln>
            <a:effectLst/>
          </p:spPr>
          <p:style>
            <a:lnRef idx="2">
              <a:schemeClr val="accent1"/>
            </a:lnRef>
            <a:fillRef idx="0">
              <a:schemeClr val="accent1"/>
            </a:fillRef>
            <a:effectRef idx="1">
              <a:schemeClr val="accent1"/>
            </a:effectRef>
            <a:fontRef idx="minor">
              <a:schemeClr val="tx1"/>
            </a:fontRef>
          </p:style>
        </p:cxnSp>
      </p:grpSp>
      <p:cxnSp>
        <p:nvCxnSpPr>
          <p:cNvPr id="18" name="Straight Connector 17">
            <a:extLst>
              <a:ext uri="{FF2B5EF4-FFF2-40B4-BE49-F238E27FC236}">
                <a16:creationId xmlns:a16="http://schemas.microsoft.com/office/drawing/2014/main" id="{9E81C209-65D0-483D-B9D5-5F12643BEFD9}"/>
              </a:ext>
            </a:extLst>
          </p:cNvPr>
          <p:cNvCxnSpPr/>
          <p:nvPr/>
        </p:nvCxnSpPr>
        <p:spPr>
          <a:xfrm>
            <a:off x="6292329" y="2668147"/>
            <a:ext cx="2567774" cy="0"/>
          </a:xfrm>
          <a:prstGeom prst="line">
            <a:avLst/>
          </a:prstGeom>
          <a:ln>
            <a:solidFill>
              <a:srgbClr val="0000FF"/>
            </a:solidFill>
            <a:prstDash val="lgDash"/>
          </a:ln>
          <a:effectLst/>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A1D18ED8-E607-48E5-B96E-759E5FC6CFE2}"/>
              </a:ext>
            </a:extLst>
          </p:cNvPr>
          <p:cNvCxnSpPr/>
          <p:nvPr/>
        </p:nvCxnSpPr>
        <p:spPr>
          <a:xfrm>
            <a:off x="6265303" y="3449526"/>
            <a:ext cx="2530180" cy="0"/>
          </a:xfrm>
          <a:prstGeom prst="line">
            <a:avLst/>
          </a:prstGeom>
          <a:ln>
            <a:solidFill>
              <a:srgbClr val="0000FF"/>
            </a:solidFill>
            <a:prstDash val="lgDash"/>
          </a:ln>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5CBF7687-E90A-4519-BDBC-89D0EB78CCD7}"/>
              </a:ext>
            </a:extLst>
          </p:cNvPr>
          <p:cNvSpPr txBox="1"/>
          <p:nvPr/>
        </p:nvSpPr>
        <p:spPr>
          <a:xfrm>
            <a:off x="8683831" y="2146972"/>
            <a:ext cx="1894444" cy="1815882"/>
          </a:xfrm>
          <a:prstGeom prst="rect">
            <a:avLst/>
          </a:prstGeom>
          <a:noFill/>
        </p:spPr>
        <p:txBody>
          <a:bodyPr wrap="square" rtlCol="0">
            <a:spAutoFit/>
          </a:bodyPr>
          <a:lstStyle/>
          <a:p>
            <a:pPr algn="ctr"/>
            <a:r>
              <a:rPr lang="en-GB" sz="1600" dirty="0">
                <a:solidFill>
                  <a:srgbClr val="0000FF"/>
                </a:solidFill>
              </a:rPr>
              <a:t>4D-Var tracing fits CSR by </a:t>
            </a:r>
            <a:r>
              <a:rPr lang="en-GB" sz="1600" dirty="0" err="1">
                <a:solidFill>
                  <a:srgbClr val="0000FF"/>
                </a:solidFill>
              </a:rPr>
              <a:t>advecting</a:t>
            </a:r>
            <a:r>
              <a:rPr lang="en-GB" sz="1600" dirty="0">
                <a:solidFill>
                  <a:srgbClr val="0000FF"/>
                </a:solidFill>
              </a:rPr>
              <a:t> deep layer of humidity…</a:t>
            </a:r>
          </a:p>
          <a:p>
            <a:pPr algn="ctr"/>
            <a:r>
              <a:rPr lang="en-GB" sz="1600" dirty="0">
                <a:solidFill>
                  <a:srgbClr val="0000FF"/>
                </a:solidFill>
              </a:rPr>
              <a:t>…leading to deep layer changes to wind field</a:t>
            </a:r>
          </a:p>
        </p:txBody>
      </p:sp>
    </p:spTree>
    <p:extLst>
      <p:ext uri="{BB962C8B-B14F-4D97-AF65-F5344CB8AC3E}">
        <p14:creationId xmlns:p14="http://schemas.microsoft.com/office/powerpoint/2010/main" val="2448872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9881436" cy="369332"/>
          </a:xfrm>
        </p:spPr>
        <p:txBody>
          <a:bodyPr/>
          <a:lstStyle/>
          <a:p>
            <a:r>
              <a:rPr lang="en-US" dirty="0"/>
              <a:t>Impact on analysis: wind increments from </a:t>
            </a:r>
            <a:r>
              <a:rPr lang="en-US" dirty="0" err="1"/>
              <a:t>AMVs</a:t>
            </a:r>
            <a:r>
              <a:rPr lang="en-US" dirty="0"/>
              <a:t> and radiances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46</a:t>
            </a:fld>
            <a:endParaRPr lang="en-US" dirty="0"/>
          </a:p>
        </p:txBody>
      </p:sp>
      <p:pic>
        <p:nvPicPr>
          <p:cNvPr id="6" name="Picture 5"/>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5731" y="2084388"/>
            <a:ext cx="2501900" cy="296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6304309" y="4984589"/>
            <a:ext cx="2445488" cy="584775"/>
          </a:xfrm>
          <a:prstGeom prst="rect">
            <a:avLst/>
          </a:prstGeom>
          <a:noFill/>
        </p:spPr>
        <p:txBody>
          <a:bodyPr wrap="square" rtlCol="0">
            <a:spAutoFit/>
          </a:bodyPr>
          <a:lstStyle/>
          <a:p>
            <a:pPr algn="ctr"/>
            <a:r>
              <a:rPr lang="en-GB" sz="1600" dirty="0"/>
              <a:t>Diff (</a:t>
            </a:r>
            <a:r>
              <a:rPr lang="en-GB" sz="1600" dirty="0" err="1"/>
              <a:t>expt</a:t>
            </a:r>
            <a:r>
              <a:rPr lang="en-GB" sz="1600" dirty="0"/>
              <a:t> – ctrl) RMS wind increments</a:t>
            </a:r>
          </a:p>
        </p:txBody>
      </p:sp>
      <p:grpSp>
        <p:nvGrpSpPr>
          <p:cNvPr id="3" name="Group 2">
            <a:extLst>
              <a:ext uri="{FF2B5EF4-FFF2-40B4-BE49-F238E27FC236}">
                <a16:creationId xmlns:a16="http://schemas.microsoft.com/office/drawing/2014/main" id="{CE2ACD82-53CF-4040-80F6-A42786256BE9}"/>
              </a:ext>
            </a:extLst>
          </p:cNvPr>
          <p:cNvGrpSpPr/>
          <p:nvPr/>
        </p:nvGrpSpPr>
        <p:grpSpPr>
          <a:xfrm>
            <a:off x="1944000" y="2079805"/>
            <a:ext cx="3937607" cy="3489559"/>
            <a:chOff x="2567631" y="2084388"/>
            <a:chExt cx="3937607" cy="3489559"/>
          </a:xfrm>
        </p:grpSpPr>
        <p:pic>
          <p:nvPicPr>
            <p:cNvPr id="7" name="Picture 17"/>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2530" y="2084388"/>
              <a:ext cx="2501900" cy="296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5117831" y="3746501"/>
              <a:ext cx="10080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algn="ctr" eaLnBrk="1" hangingPunct="1"/>
              <a:r>
                <a:rPr lang="en-GB" altLang="en-US" sz="1600" b="1" dirty="0">
                  <a:solidFill>
                    <a:srgbClr val="0000FF"/>
                  </a:solidFill>
                  <a:latin typeface="+mj-lt"/>
                </a:rPr>
                <a:t>CSR</a:t>
              </a:r>
            </a:p>
          </p:txBody>
        </p:sp>
        <p:sp>
          <p:nvSpPr>
            <p:cNvPr id="9" name="TextBox 7"/>
            <p:cNvSpPr txBox="1">
              <a:spLocks noChangeArrowheads="1"/>
            </p:cNvSpPr>
            <p:nvPr/>
          </p:nvSpPr>
          <p:spPr bwMode="auto">
            <a:xfrm>
              <a:off x="5046393" y="4017963"/>
              <a:ext cx="11509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algn="ctr" eaLnBrk="1" hangingPunct="1"/>
              <a:r>
                <a:rPr lang="en-GB" altLang="en-US" sz="1600" b="1">
                  <a:solidFill>
                    <a:srgbClr val="FF0000"/>
                  </a:solidFill>
                  <a:latin typeface="+mj-lt"/>
                </a:rPr>
                <a:t>CSR+OV</a:t>
              </a:r>
            </a:p>
          </p:txBody>
        </p:sp>
        <p:sp>
          <p:nvSpPr>
            <p:cNvPr id="10" name="TextBox 7"/>
            <p:cNvSpPr txBox="1">
              <a:spLocks noChangeArrowheads="1"/>
            </p:cNvSpPr>
            <p:nvPr/>
          </p:nvSpPr>
          <p:spPr bwMode="auto">
            <a:xfrm>
              <a:off x="5117831" y="4283076"/>
              <a:ext cx="10080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charset="0"/>
                  <a:cs typeface="DejaVu Sans" charset="0"/>
                </a:defRPr>
              </a:lvl1pPr>
              <a:lvl2pPr marL="742950" indent="-285750" eaLnBrk="0" hangingPunct="0">
                <a:defRPr>
                  <a:solidFill>
                    <a:schemeClr val="bg1"/>
                  </a:solidFill>
                  <a:latin typeface="Arial" panose="020B0604020202020204" pitchFamily="34" charset="0"/>
                  <a:ea typeface="DejaVu Sans" charset="0"/>
                  <a:cs typeface="DejaVu Sans" charset="0"/>
                </a:defRPr>
              </a:lvl2pPr>
              <a:lvl3pPr marL="1143000" indent="-228600" eaLnBrk="0" hangingPunct="0">
                <a:defRPr>
                  <a:solidFill>
                    <a:schemeClr val="bg1"/>
                  </a:solidFill>
                  <a:latin typeface="Arial" panose="020B0604020202020204" pitchFamily="34" charset="0"/>
                  <a:ea typeface="DejaVu Sans" charset="0"/>
                  <a:cs typeface="DejaVu Sans" charset="0"/>
                </a:defRPr>
              </a:lvl3pPr>
              <a:lvl4pPr marL="1600200" indent="-228600" eaLnBrk="0" hangingPunct="0">
                <a:defRPr>
                  <a:solidFill>
                    <a:schemeClr val="bg1"/>
                  </a:solidFill>
                  <a:latin typeface="Arial" panose="020B0604020202020204" pitchFamily="34" charset="0"/>
                  <a:ea typeface="DejaVu Sans" charset="0"/>
                  <a:cs typeface="DejaVu Sans" charset="0"/>
                </a:defRPr>
              </a:lvl4pPr>
              <a:lvl5pPr marL="2057400" indent="-228600" eaLnBrk="0" hangingPunct="0">
                <a:defRPr>
                  <a:solidFill>
                    <a:schemeClr val="bg1"/>
                  </a:solidFill>
                  <a:latin typeface="Arial" panose="020B0604020202020204" pitchFamily="34" charset="0"/>
                  <a:ea typeface="DejaVu Sans" charset="0"/>
                  <a:cs typeface="DejaVu Sans" charset="0"/>
                </a:defRPr>
              </a:lvl5pPr>
              <a:lvl6pPr marL="25146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6pPr>
              <a:lvl7pPr marL="29718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7pPr>
              <a:lvl8pPr marL="34290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8pPr>
              <a:lvl9pPr marL="3886200" indent="-228600" defTabSz="449263" eaLnBrk="0" fontAlgn="base" hangingPunct="0">
                <a:lnSpc>
                  <a:spcPct val="104000"/>
                </a:lnSpc>
                <a:spcBef>
                  <a:spcPct val="0"/>
                </a:spcBef>
                <a:spcAft>
                  <a:spcPct val="0"/>
                </a:spcAft>
                <a:buClr>
                  <a:srgbClr val="FFFFFF"/>
                </a:buClr>
                <a:buSzPct val="100000"/>
                <a:buFont typeface="Arial" panose="020B0604020202020204" pitchFamily="34" charset="0"/>
                <a:defRPr>
                  <a:solidFill>
                    <a:schemeClr val="bg1"/>
                  </a:solidFill>
                  <a:latin typeface="Arial" panose="020B0604020202020204" pitchFamily="34" charset="0"/>
                  <a:ea typeface="DejaVu Sans" charset="0"/>
                  <a:cs typeface="DejaVu Sans" charset="0"/>
                </a:defRPr>
              </a:lvl9pPr>
            </a:lstStyle>
            <a:p>
              <a:pPr algn="ctr" eaLnBrk="1" hangingPunct="1"/>
              <a:r>
                <a:rPr lang="en-GB" altLang="en-US" sz="1600" b="1">
                  <a:solidFill>
                    <a:schemeClr val="tx1"/>
                  </a:solidFill>
                  <a:latin typeface="+mj-lt"/>
                </a:rPr>
                <a:t>AMVs</a:t>
              </a:r>
            </a:p>
          </p:txBody>
        </p:sp>
        <p:sp>
          <p:nvSpPr>
            <p:cNvPr id="12" name="TextBox 11"/>
            <p:cNvSpPr txBox="1"/>
            <p:nvPr/>
          </p:nvSpPr>
          <p:spPr>
            <a:xfrm>
              <a:off x="3909518" y="4989172"/>
              <a:ext cx="2445488" cy="584775"/>
            </a:xfrm>
            <a:prstGeom prst="rect">
              <a:avLst/>
            </a:prstGeom>
            <a:noFill/>
          </p:spPr>
          <p:txBody>
            <a:bodyPr wrap="square" rtlCol="0">
              <a:spAutoFit/>
            </a:bodyPr>
            <a:lstStyle/>
            <a:p>
              <a:pPr algn="ctr"/>
              <a:r>
                <a:rPr lang="en-GB" sz="1600" dirty="0"/>
                <a:t>Diff (</a:t>
              </a:r>
              <a:r>
                <a:rPr lang="en-GB" sz="1600" dirty="0" err="1"/>
                <a:t>expt</a:t>
              </a:r>
              <a:r>
                <a:rPr lang="en-GB" sz="1600" dirty="0"/>
                <a:t> – ctrl) RMS humidity increments</a:t>
              </a:r>
            </a:p>
          </p:txBody>
        </p:sp>
        <p:cxnSp>
          <p:nvCxnSpPr>
            <p:cNvPr id="15" name="Straight Connector 14">
              <a:extLst>
                <a:ext uri="{FF2B5EF4-FFF2-40B4-BE49-F238E27FC236}">
                  <a16:creationId xmlns:a16="http://schemas.microsoft.com/office/drawing/2014/main" id="{ECFAE1AC-D06C-42B0-B4B7-FAF07E0824C4}"/>
                </a:ext>
              </a:extLst>
            </p:cNvPr>
            <p:cNvCxnSpPr/>
            <p:nvPr/>
          </p:nvCxnSpPr>
          <p:spPr>
            <a:xfrm>
              <a:off x="3464329" y="2698643"/>
              <a:ext cx="2869404" cy="0"/>
            </a:xfrm>
            <a:prstGeom prst="line">
              <a:avLst/>
            </a:prstGeom>
            <a:ln>
              <a:solidFill>
                <a:srgbClr val="0000FF"/>
              </a:solidFill>
              <a:prstDash val="lgDash"/>
            </a:ln>
            <a:effectLst/>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B5CB2511-694C-4A35-859B-F8906A77672C}"/>
                </a:ext>
              </a:extLst>
            </p:cNvPr>
            <p:cNvCxnSpPr/>
            <p:nvPr/>
          </p:nvCxnSpPr>
          <p:spPr>
            <a:xfrm>
              <a:off x="3489133" y="4063169"/>
              <a:ext cx="2869404" cy="0"/>
            </a:xfrm>
            <a:prstGeom prst="line">
              <a:avLst/>
            </a:prstGeom>
            <a:ln>
              <a:solidFill>
                <a:srgbClr val="0000FF"/>
              </a:solidFill>
              <a:prstDash val="lgDash"/>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F8F845EF-4809-41FA-AC31-1371D4ED0281}"/>
                </a:ext>
              </a:extLst>
            </p:cNvPr>
            <p:cNvCxnSpPr>
              <a:cxnSpLocks/>
            </p:cNvCxnSpPr>
            <p:nvPr/>
          </p:nvCxnSpPr>
          <p:spPr>
            <a:xfrm>
              <a:off x="2567631" y="2946736"/>
              <a:ext cx="3937607" cy="0"/>
            </a:xfrm>
            <a:prstGeom prst="line">
              <a:avLst/>
            </a:prstGeom>
            <a:ln>
              <a:solidFill>
                <a:srgbClr val="0000FF"/>
              </a:solidFill>
              <a:prstDash val="sysDot"/>
            </a:ln>
            <a:effectLst/>
          </p:spPr>
          <p:style>
            <a:lnRef idx="2">
              <a:schemeClr val="accent1"/>
            </a:lnRef>
            <a:fillRef idx="0">
              <a:schemeClr val="accent1"/>
            </a:fillRef>
            <a:effectRef idx="1">
              <a:schemeClr val="accent1"/>
            </a:effectRef>
            <a:fontRef idx="minor">
              <a:schemeClr val="tx1"/>
            </a:fontRef>
          </p:style>
        </p:cxnSp>
      </p:grpSp>
      <p:cxnSp>
        <p:nvCxnSpPr>
          <p:cNvPr id="18" name="Straight Connector 17">
            <a:extLst>
              <a:ext uri="{FF2B5EF4-FFF2-40B4-BE49-F238E27FC236}">
                <a16:creationId xmlns:a16="http://schemas.microsoft.com/office/drawing/2014/main" id="{9E81C209-65D0-483D-B9D5-5F12643BEFD9}"/>
              </a:ext>
            </a:extLst>
          </p:cNvPr>
          <p:cNvCxnSpPr/>
          <p:nvPr/>
        </p:nvCxnSpPr>
        <p:spPr>
          <a:xfrm>
            <a:off x="6292329" y="2668147"/>
            <a:ext cx="2567774" cy="0"/>
          </a:xfrm>
          <a:prstGeom prst="line">
            <a:avLst/>
          </a:prstGeom>
          <a:ln>
            <a:solidFill>
              <a:srgbClr val="0000FF"/>
            </a:solidFill>
            <a:prstDash val="lgDash"/>
          </a:ln>
          <a:effectLst/>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A1D18ED8-E607-48E5-B96E-759E5FC6CFE2}"/>
              </a:ext>
            </a:extLst>
          </p:cNvPr>
          <p:cNvCxnSpPr/>
          <p:nvPr/>
        </p:nvCxnSpPr>
        <p:spPr>
          <a:xfrm>
            <a:off x="6265303" y="3449526"/>
            <a:ext cx="2530180" cy="0"/>
          </a:xfrm>
          <a:prstGeom prst="line">
            <a:avLst/>
          </a:prstGeom>
          <a:ln>
            <a:solidFill>
              <a:srgbClr val="0000FF"/>
            </a:solidFill>
            <a:prstDash val="lgDash"/>
          </a:ln>
          <a:effectLst/>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A4A0CDC2-65D5-4AC1-B756-8526CCA70ADD}"/>
              </a:ext>
            </a:extLst>
          </p:cNvPr>
          <p:cNvCxnSpPr/>
          <p:nvPr/>
        </p:nvCxnSpPr>
        <p:spPr>
          <a:xfrm>
            <a:off x="6296635" y="2566512"/>
            <a:ext cx="2567774" cy="0"/>
          </a:xfrm>
          <a:prstGeom prst="line">
            <a:avLst/>
          </a:prstGeom>
          <a:ln>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EEE6A792-B9ED-4DE2-9FEE-D945EEECFE29}"/>
              </a:ext>
            </a:extLst>
          </p:cNvPr>
          <p:cNvCxnSpPr/>
          <p:nvPr/>
        </p:nvCxnSpPr>
        <p:spPr>
          <a:xfrm>
            <a:off x="6310806" y="3037892"/>
            <a:ext cx="2567774" cy="0"/>
          </a:xfrm>
          <a:prstGeom prst="line">
            <a:avLst/>
          </a:prstGeom>
          <a:ln>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5E482D72-B498-4C2C-A1FD-D6782D68817E}"/>
              </a:ext>
            </a:extLst>
          </p:cNvPr>
          <p:cNvCxnSpPr/>
          <p:nvPr/>
        </p:nvCxnSpPr>
        <p:spPr>
          <a:xfrm>
            <a:off x="6278913" y="4175570"/>
            <a:ext cx="2567774" cy="0"/>
          </a:xfrm>
          <a:prstGeom prst="line">
            <a:avLst/>
          </a:prstGeom>
          <a:ln>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FC4EBC1E-1709-4D9B-B4A6-A798A6B2B10E}"/>
              </a:ext>
            </a:extLst>
          </p:cNvPr>
          <p:cNvCxnSpPr/>
          <p:nvPr/>
        </p:nvCxnSpPr>
        <p:spPr>
          <a:xfrm>
            <a:off x="6293084" y="4540620"/>
            <a:ext cx="2567774" cy="0"/>
          </a:xfrm>
          <a:prstGeom prst="line">
            <a:avLst/>
          </a:prstGeom>
          <a:ln>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1309CDE5-7938-4101-83D1-CFFEFEC8D218}"/>
              </a:ext>
            </a:extLst>
          </p:cNvPr>
          <p:cNvSpPr txBox="1"/>
          <p:nvPr/>
        </p:nvSpPr>
        <p:spPr>
          <a:xfrm>
            <a:off x="8973655" y="2382070"/>
            <a:ext cx="1765005" cy="830997"/>
          </a:xfrm>
          <a:prstGeom prst="rect">
            <a:avLst/>
          </a:prstGeom>
          <a:noFill/>
        </p:spPr>
        <p:txBody>
          <a:bodyPr wrap="square" rtlCol="0">
            <a:spAutoFit/>
          </a:bodyPr>
          <a:lstStyle/>
          <a:p>
            <a:pPr algn="ctr"/>
            <a:r>
              <a:rPr lang="en-GB" sz="1600" dirty="0"/>
              <a:t>Largest </a:t>
            </a:r>
            <a:r>
              <a:rPr lang="en-GB" sz="1600" dirty="0" err="1"/>
              <a:t>AMV</a:t>
            </a:r>
            <a:r>
              <a:rPr lang="en-GB" sz="1600" dirty="0"/>
              <a:t> impacts at high and low levels</a:t>
            </a:r>
          </a:p>
        </p:txBody>
      </p:sp>
    </p:spTree>
    <p:extLst>
      <p:ext uri="{BB962C8B-B14F-4D97-AF65-F5344CB8AC3E}">
        <p14:creationId xmlns:p14="http://schemas.microsoft.com/office/powerpoint/2010/main" val="2521009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Wind analysis scores</a:t>
            </a:r>
          </a:p>
        </p:txBody>
      </p:sp>
      <p:sp>
        <p:nvSpPr>
          <p:cNvPr id="3" name="Content Placeholder 2"/>
          <p:cNvSpPr>
            <a:spLocks noGrp="1"/>
          </p:cNvSpPr>
          <p:nvPr>
            <p:ph sz="quarter" idx="14"/>
          </p:nvPr>
        </p:nvSpPr>
        <p:spPr>
          <a:xfrm>
            <a:off x="499762" y="2464651"/>
            <a:ext cx="4014769" cy="3944113"/>
          </a:xfrm>
        </p:spPr>
        <p:txBody>
          <a:bodyPr/>
          <a:lstStyle/>
          <a:p>
            <a:pPr marL="360363" indent="-360363"/>
            <a:r>
              <a:rPr lang="en-US" dirty="0"/>
              <a:t>Use ECMWF operational analysis as ‘truth’</a:t>
            </a:r>
          </a:p>
          <a:p>
            <a:pPr marL="360363" indent="-360363"/>
            <a:r>
              <a:rPr lang="en-US" dirty="0"/>
              <a:t>0%: </a:t>
            </a:r>
            <a:r>
              <a:rPr lang="en-US" dirty="0">
                <a:solidFill>
                  <a:srgbClr val="064E83"/>
                </a:solidFill>
              </a:rPr>
              <a:t>no improvement over baseline</a:t>
            </a:r>
          </a:p>
          <a:p>
            <a:pPr marL="360363" indent="-360363"/>
            <a:r>
              <a:rPr lang="en-US" dirty="0"/>
              <a:t>100%: </a:t>
            </a:r>
            <a:r>
              <a:rPr lang="en-US" dirty="0">
                <a:solidFill>
                  <a:srgbClr val="064E83"/>
                </a:solidFill>
              </a:rPr>
              <a:t>no error with respect to high resolution operational analysis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47</a:t>
            </a:fld>
            <a:endParaRPr lang="en-US" dirty="0"/>
          </a:p>
        </p:txBody>
      </p:sp>
      <p:graphicFrame>
        <p:nvGraphicFramePr>
          <p:cNvPr id="5" name="Object 3"/>
          <p:cNvGraphicFramePr>
            <a:graphicFrameLocks noChangeAspect="1"/>
          </p:cNvGraphicFramePr>
          <p:nvPr>
            <p:extLst/>
          </p:nvPr>
        </p:nvGraphicFramePr>
        <p:xfrm>
          <a:off x="5605511" y="2043625"/>
          <a:ext cx="4805175" cy="842053"/>
        </p:xfrm>
        <a:graphic>
          <a:graphicData uri="http://schemas.openxmlformats.org/presentationml/2006/ole">
            <mc:AlternateContent xmlns:mc="http://schemas.openxmlformats.org/markup-compatibility/2006">
              <mc:Choice xmlns:v="urn:schemas-microsoft-com:vml" Requires="v">
                <p:oleObj spid="_x0000_s4186" name="Equation" r:id="rId4" imgW="2527200" imgH="444240" progId="Equation.3">
                  <p:embed/>
                </p:oleObj>
              </mc:Choice>
              <mc:Fallback>
                <p:oleObj name="Equation" r:id="rId4" imgW="2527200" imgH="444240" progId="Equation.3">
                  <p:embed/>
                  <p:pic>
                    <p:nvPicPr>
                      <p:cNvPr id="5" name="Object 3"/>
                      <p:cNvPicPr>
                        <a:picLocks noChangeAspect="1" noChangeArrowheads="1"/>
                      </p:cNvPicPr>
                      <p:nvPr/>
                    </p:nvPicPr>
                    <p:blipFill>
                      <a:blip r:embed="rId5"/>
                      <a:srcRect/>
                      <a:stretch>
                        <a:fillRect/>
                      </a:stretch>
                    </p:blipFill>
                    <p:spPr bwMode="auto">
                      <a:xfrm>
                        <a:off x="5605511" y="2043625"/>
                        <a:ext cx="4805175" cy="842053"/>
                      </a:xfrm>
                      <a:prstGeom prst="rect">
                        <a:avLst/>
                      </a:prstGeom>
                      <a:solidFill>
                        <a:schemeClr val="bg1"/>
                      </a:solidFill>
                      <a:ln>
                        <a:noFill/>
                      </a:ln>
                    </p:spPr>
                  </p:pic>
                </p:oleObj>
              </mc:Fallback>
            </mc:AlternateContent>
          </a:graphicData>
        </a:graphic>
      </p:graphicFrame>
      <p:graphicFrame>
        <p:nvGraphicFramePr>
          <p:cNvPr id="8" name="Object 3"/>
          <p:cNvGraphicFramePr>
            <a:graphicFrameLocks noChangeAspect="1"/>
          </p:cNvGraphicFramePr>
          <p:nvPr>
            <p:extLst/>
          </p:nvPr>
        </p:nvGraphicFramePr>
        <p:xfrm>
          <a:off x="5479895" y="4469221"/>
          <a:ext cx="4176712" cy="1685925"/>
        </p:xfrm>
        <a:graphic>
          <a:graphicData uri="http://schemas.openxmlformats.org/presentationml/2006/ole">
            <mc:AlternateContent xmlns:mc="http://schemas.openxmlformats.org/markup-compatibility/2006">
              <mc:Choice xmlns:v="urn:schemas-microsoft-com:vml" Requires="v">
                <p:oleObj spid="_x0000_s4187" name="Equation" r:id="rId6" imgW="2197080" imgH="888840" progId="Equation.3">
                  <p:embed/>
                </p:oleObj>
              </mc:Choice>
              <mc:Fallback>
                <p:oleObj name="Equation" r:id="rId6" imgW="2197080" imgH="888840" progId="Equation.3">
                  <p:embed/>
                  <p:pic>
                    <p:nvPicPr>
                      <p:cNvPr id="8" name="Object 3"/>
                      <p:cNvPicPr>
                        <a:picLocks noChangeAspect="1" noChangeArrowheads="1"/>
                      </p:cNvPicPr>
                      <p:nvPr/>
                    </p:nvPicPr>
                    <p:blipFill>
                      <a:blip r:embed="rId7"/>
                      <a:srcRect/>
                      <a:stretch>
                        <a:fillRect/>
                      </a:stretch>
                    </p:blipFill>
                    <p:spPr bwMode="auto">
                      <a:xfrm>
                        <a:off x="5479895" y="4469221"/>
                        <a:ext cx="4176712" cy="1685925"/>
                      </a:xfrm>
                      <a:prstGeom prst="rect">
                        <a:avLst/>
                      </a:prstGeom>
                      <a:solidFill>
                        <a:schemeClr val="bg1"/>
                      </a:solidFill>
                      <a:ln>
                        <a:noFill/>
                      </a:ln>
                    </p:spPr>
                  </p:pic>
                </p:oleObj>
              </mc:Fallback>
            </mc:AlternateContent>
          </a:graphicData>
        </a:graphic>
      </p:graphicFrame>
      <p:sp>
        <p:nvSpPr>
          <p:cNvPr id="9" name="TextBox 8"/>
          <p:cNvSpPr txBox="1"/>
          <p:nvPr/>
        </p:nvSpPr>
        <p:spPr>
          <a:xfrm>
            <a:off x="5008519" y="1471937"/>
            <a:ext cx="2053459" cy="830997"/>
          </a:xfrm>
          <a:prstGeom prst="rect">
            <a:avLst/>
          </a:prstGeom>
          <a:noFill/>
        </p:spPr>
        <p:txBody>
          <a:bodyPr wrap="square" rtlCol="0">
            <a:spAutoFit/>
          </a:bodyPr>
          <a:lstStyle/>
          <a:p>
            <a:pPr algn="ctr"/>
            <a:r>
              <a:rPr lang="en-GB" sz="1600" dirty="0"/>
              <a:t>Root mean square analysis error for cycle j</a:t>
            </a:r>
          </a:p>
        </p:txBody>
      </p:sp>
      <p:sp>
        <p:nvSpPr>
          <p:cNvPr id="10" name="TextBox 9"/>
          <p:cNvSpPr txBox="1"/>
          <p:nvPr/>
        </p:nvSpPr>
        <p:spPr>
          <a:xfrm>
            <a:off x="7689961" y="1464199"/>
            <a:ext cx="2398601" cy="584775"/>
          </a:xfrm>
          <a:prstGeom prst="rect">
            <a:avLst/>
          </a:prstGeom>
          <a:noFill/>
        </p:spPr>
        <p:txBody>
          <a:bodyPr wrap="square" rtlCol="0">
            <a:spAutoFit/>
          </a:bodyPr>
          <a:lstStyle/>
          <a:p>
            <a:pPr algn="ctr"/>
            <a:r>
              <a:rPr lang="en-GB" sz="1600" dirty="0">
                <a:solidFill>
                  <a:srgbClr val="FF0000"/>
                </a:solidFill>
              </a:rPr>
              <a:t>Analysis values at grid point from operations</a:t>
            </a:r>
          </a:p>
        </p:txBody>
      </p:sp>
      <p:sp>
        <p:nvSpPr>
          <p:cNvPr id="11" name="Rectangle 10"/>
          <p:cNvSpPr/>
          <p:nvPr/>
        </p:nvSpPr>
        <p:spPr>
          <a:xfrm>
            <a:off x="8359148" y="2258733"/>
            <a:ext cx="400345" cy="473834"/>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a:off x="9688217" y="2231843"/>
            <a:ext cx="400345" cy="473834"/>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p:cNvSpPr txBox="1"/>
          <p:nvPr/>
        </p:nvSpPr>
        <p:spPr>
          <a:xfrm>
            <a:off x="8344207" y="2885678"/>
            <a:ext cx="2053459" cy="584775"/>
          </a:xfrm>
          <a:prstGeom prst="rect">
            <a:avLst/>
          </a:prstGeom>
          <a:noFill/>
        </p:spPr>
        <p:txBody>
          <a:bodyPr wrap="square" rtlCol="0">
            <a:spAutoFit/>
          </a:bodyPr>
          <a:lstStyle/>
          <a:p>
            <a:pPr algn="ctr"/>
            <a:r>
              <a:rPr lang="en-GB" sz="1600" dirty="0">
                <a:solidFill>
                  <a:srgbClr val="0000FF"/>
                </a:solidFill>
              </a:rPr>
              <a:t>Analysis values at grid point</a:t>
            </a:r>
          </a:p>
        </p:txBody>
      </p:sp>
      <p:sp>
        <p:nvSpPr>
          <p:cNvPr id="15" name="Rectangle 14"/>
          <p:cNvSpPr/>
          <p:nvPr/>
        </p:nvSpPr>
        <p:spPr>
          <a:xfrm>
            <a:off x="7841696" y="2262271"/>
            <a:ext cx="400345" cy="473834"/>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p:cNvSpPr/>
          <p:nvPr/>
        </p:nvSpPr>
        <p:spPr>
          <a:xfrm>
            <a:off x="9170765" y="2235381"/>
            <a:ext cx="400345" cy="473834"/>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Box 16"/>
          <p:cNvSpPr txBox="1"/>
          <p:nvPr/>
        </p:nvSpPr>
        <p:spPr>
          <a:xfrm>
            <a:off x="5807624" y="2935767"/>
            <a:ext cx="2053459" cy="584775"/>
          </a:xfrm>
          <a:prstGeom prst="rect">
            <a:avLst/>
          </a:prstGeom>
          <a:noFill/>
        </p:spPr>
        <p:txBody>
          <a:bodyPr wrap="square" rtlCol="0">
            <a:spAutoFit/>
          </a:bodyPr>
          <a:lstStyle/>
          <a:p>
            <a:pPr algn="ctr"/>
            <a:r>
              <a:rPr lang="en-GB" sz="1600" dirty="0">
                <a:solidFill>
                  <a:srgbClr val="00B050"/>
                </a:solidFill>
              </a:rPr>
              <a:t>No. of grid points in </a:t>
            </a:r>
            <a:r>
              <a:rPr lang="en-GB" sz="1600" dirty="0" err="1">
                <a:solidFill>
                  <a:srgbClr val="00B050"/>
                </a:solidFill>
              </a:rPr>
              <a:t>Meteosat</a:t>
            </a:r>
            <a:r>
              <a:rPr lang="en-GB" sz="1600" dirty="0">
                <a:solidFill>
                  <a:srgbClr val="00B050"/>
                </a:solidFill>
              </a:rPr>
              <a:t> disc area</a:t>
            </a:r>
          </a:p>
        </p:txBody>
      </p:sp>
      <p:sp>
        <p:nvSpPr>
          <p:cNvPr id="18" name="Rectangle 17"/>
          <p:cNvSpPr/>
          <p:nvPr/>
        </p:nvSpPr>
        <p:spPr>
          <a:xfrm>
            <a:off x="6941412" y="2551814"/>
            <a:ext cx="329650" cy="336691"/>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Box 18"/>
          <p:cNvSpPr txBox="1"/>
          <p:nvPr/>
        </p:nvSpPr>
        <p:spPr>
          <a:xfrm>
            <a:off x="6106735" y="4012191"/>
            <a:ext cx="1461517" cy="584775"/>
          </a:xfrm>
          <a:prstGeom prst="rect">
            <a:avLst/>
          </a:prstGeom>
          <a:noFill/>
        </p:spPr>
        <p:txBody>
          <a:bodyPr wrap="square" rtlCol="0">
            <a:spAutoFit/>
          </a:bodyPr>
          <a:lstStyle/>
          <a:p>
            <a:pPr algn="ctr"/>
            <a:r>
              <a:rPr lang="en-GB" sz="1600" dirty="0">
                <a:solidFill>
                  <a:srgbClr val="7030A0"/>
                </a:solidFill>
              </a:rPr>
              <a:t>Sum over all cycles</a:t>
            </a:r>
          </a:p>
        </p:txBody>
      </p:sp>
      <p:sp>
        <p:nvSpPr>
          <p:cNvPr id="20" name="Rectangle 19"/>
          <p:cNvSpPr/>
          <p:nvPr/>
        </p:nvSpPr>
        <p:spPr>
          <a:xfrm>
            <a:off x="6705893" y="4555413"/>
            <a:ext cx="400345" cy="771500"/>
          </a:xfrm>
          <a:prstGeom prst="rect">
            <a:avLst/>
          </a:prstGeom>
          <a:no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Box 20"/>
          <p:cNvSpPr txBox="1"/>
          <p:nvPr/>
        </p:nvSpPr>
        <p:spPr>
          <a:xfrm>
            <a:off x="8383044" y="4050938"/>
            <a:ext cx="2053459" cy="584775"/>
          </a:xfrm>
          <a:prstGeom prst="rect">
            <a:avLst/>
          </a:prstGeom>
          <a:noFill/>
        </p:spPr>
        <p:txBody>
          <a:bodyPr wrap="square" rtlCol="0">
            <a:spAutoFit/>
          </a:bodyPr>
          <a:lstStyle/>
          <a:p>
            <a:pPr algn="ctr"/>
            <a:r>
              <a:rPr lang="en-GB" sz="1600" dirty="0">
                <a:solidFill>
                  <a:srgbClr val="0000FF"/>
                </a:solidFill>
              </a:rPr>
              <a:t>Using experiment analysis</a:t>
            </a:r>
          </a:p>
        </p:txBody>
      </p:sp>
      <p:sp>
        <p:nvSpPr>
          <p:cNvPr id="22" name="Rectangle 21"/>
          <p:cNvSpPr/>
          <p:nvPr/>
        </p:nvSpPr>
        <p:spPr>
          <a:xfrm>
            <a:off x="8559319" y="4616859"/>
            <a:ext cx="916246" cy="473834"/>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Box 22"/>
          <p:cNvSpPr txBox="1"/>
          <p:nvPr/>
        </p:nvSpPr>
        <p:spPr>
          <a:xfrm>
            <a:off x="7871522" y="5866855"/>
            <a:ext cx="2053459" cy="584775"/>
          </a:xfrm>
          <a:prstGeom prst="rect">
            <a:avLst/>
          </a:prstGeom>
          <a:noFill/>
        </p:spPr>
        <p:txBody>
          <a:bodyPr wrap="square" rtlCol="0">
            <a:spAutoFit/>
          </a:bodyPr>
          <a:lstStyle/>
          <a:p>
            <a:pPr algn="ctr"/>
            <a:r>
              <a:rPr lang="en-GB" sz="1600" dirty="0">
                <a:solidFill>
                  <a:srgbClr val="00B050"/>
                </a:solidFill>
              </a:rPr>
              <a:t>Using control (‘base’) analysis</a:t>
            </a:r>
          </a:p>
        </p:txBody>
      </p:sp>
      <p:sp>
        <p:nvSpPr>
          <p:cNvPr id="24" name="Rectangle 23"/>
          <p:cNvSpPr/>
          <p:nvPr/>
        </p:nvSpPr>
        <p:spPr>
          <a:xfrm>
            <a:off x="7753607" y="5411873"/>
            <a:ext cx="1147800" cy="473834"/>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ectangle 24"/>
          <p:cNvSpPr/>
          <p:nvPr/>
        </p:nvSpPr>
        <p:spPr>
          <a:xfrm>
            <a:off x="7225517" y="4617972"/>
            <a:ext cx="1147800" cy="473834"/>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38324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500"/>
                                        <p:tgtEl>
                                          <p:spTgt spid="2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500"/>
                                        <p:tgtEl>
                                          <p:spTgt spid="23"/>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500"/>
                                        <p:tgtEl>
                                          <p:spTgt spid="2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fade">
                                      <p:cBhvr>
                                        <p:cTn id="74" dur="500"/>
                                        <p:tgtEl>
                                          <p:spTgt spid="19"/>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3">
                                            <p:txEl>
                                              <p:pRg st="1" end="1"/>
                                            </p:txEl>
                                          </p:spTgt>
                                        </p:tgtEl>
                                        <p:attrNameLst>
                                          <p:attrName>style.visibility</p:attrName>
                                        </p:attrNameLst>
                                      </p:cBhvr>
                                      <p:to>
                                        <p:strVal val="visible"/>
                                      </p:to>
                                    </p:set>
                                    <p:animEffect transition="in" filter="fade">
                                      <p:cBhvr>
                                        <p:cTn id="79" dur="500"/>
                                        <p:tgtEl>
                                          <p:spTgt spid="3">
                                            <p:txEl>
                                              <p:pRg st="1" end="1"/>
                                            </p:txEl>
                                          </p:spTgt>
                                        </p:tgtEl>
                                      </p:cBhvr>
                                    </p:animEffect>
                                  </p:childTnLst>
                                </p:cTn>
                              </p:par>
                              <p:par>
                                <p:cTn id="80" presetID="10" presetClass="entr" presetSubtype="0" fill="hold" nodeType="withEffect">
                                  <p:stCondLst>
                                    <p:cond delay="0"/>
                                  </p:stCondLst>
                                  <p:childTnLst>
                                    <p:set>
                                      <p:cBhvr>
                                        <p:cTn id="81" dur="1" fill="hold">
                                          <p:stCondLst>
                                            <p:cond delay="0"/>
                                          </p:stCondLst>
                                        </p:cTn>
                                        <p:tgtEl>
                                          <p:spTgt spid="3">
                                            <p:txEl>
                                              <p:pRg st="2" end="2"/>
                                            </p:txEl>
                                          </p:spTgt>
                                        </p:tgtEl>
                                        <p:attrNameLst>
                                          <p:attrName>style.visibility</p:attrName>
                                        </p:attrNameLst>
                                      </p:cBhvr>
                                      <p:to>
                                        <p:strVal val="visible"/>
                                      </p:to>
                                    </p:set>
                                    <p:animEffect transition="in" filter="fade">
                                      <p:cBhvr>
                                        <p:cTn id="8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P spid="13" grpId="0" animBg="1"/>
      <p:bldP spid="14" grpId="0"/>
      <p:bldP spid="15" grpId="0" animBg="1"/>
      <p:bldP spid="16" grpId="0" animBg="1"/>
      <p:bldP spid="17" grpId="0"/>
      <p:bldP spid="18" grpId="0" animBg="1"/>
      <p:bldP spid="19" grpId="0"/>
      <p:bldP spid="20" grpId="0" animBg="1"/>
      <p:bldP spid="21" grpId="0"/>
      <p:bldP spid="22" grpId="0" animBg="1"/>
      <p:bldP spid="23" grpId="0"/>
      <p:bldP spid="24" grpId="0" animBg="1"/>
      <p:bldP spid="2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Wind analysis scores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48</a:t>
            </a:fld>
            <a:endParaRPr lang="en-US" dirty="0"/>
          </a:p>
        </p:txBody>
      </p:sp>
      <p:grpSp>
        <p:nvGrpSpPr>
          <p:cNvPr id="5" name="Group 11"/>
          <p:cNvGrpSpPr>
            <a:grpSpLocks/>
          </p:cNvGrpSpPr>
          <p:nvPr/>
        </p:nvGrpSpPr>
        <p:grpSpPr bwMode="auto">
          <a:xfrm>
            <a:off x="1572626" y="2067774"/>
            <a:ext cx="8991683" cy="3130550"/>
            <a:chOff x="44368" y="1125538"/>
            <a:chExt cx="8991682" cy="3130550"/>
          </a:xfrm>
        </p:grpSpPr>
        <p:sp>
          <p:nvSpPr>
            <p:cNvPr id="6" name="TextBox 17"/>
            <p:cNvSpPr txBox="1">
              <a:spLocks noChangeArrowheads="1"/>
            </p:cNvSpPr>
            <p:nvPr/>
          </p:nvSpPr>
          <p:spPr bwMode="auto">
            <a:xfrm rot="16200000">
              <a:off x="-826293" y="2210512"/>
              <a:ext cx="2159000" cy="41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eaLnBrk="1" hangingPunct="1">
                <a:lnSpc>
                  <a:spcPct val="151000"/>
                </a:lnSpc>
                <a:spcAft>
                  <a:spcPct val="0"/>
                </a:spcAft>
                <a:buClr>
                  <a:srgbClr val="000000"/>
                </a:buClr>
                <a:buFont typeface="Arial" panose="020B0604020202020204" pitchFamily="34" charset="0"/>
                <a:buNone/>
              </a:pPr>
              <a:r>
                <a:rPr lang="en-GB" altLang="en-US" sz="1400">
                  <a:solidFill>
                    <a:srgbClr val="0F3692"/>
                  </a:solidFill>
                  <a:latin typeface="Arial Narrow" panose="020B0606020202030204" pitchFamily="34" charset="0"/>
                  <a:ea typeface="DejaVu Sans" charset="0"/>
                  <a:cs typeface="DejaVu Sans" charset="0"/>
                </a:rPr>
                <a:t>Wind analysis score (%)</a:t>
              </a:r>
            </a:p>
          </p:txBody>
        </p:sp>
        <p:pic>
          <p:nvPicPr>
            <p:cNvPr id="7" name="Picture 9" descr="var0_lev1_histo_set_1perfile_976_notimecor_alltim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85373" y="1125538"/>
              <a:ext cx="2219401" cy="3130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var0_lev0_histo_set_1perfile_976_notimecor_alltim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19179" y="1125538"/>
              <a:ext cx="2219401" cy="3130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descr="var0_lev2_histo_set_1perfile_976_notimecor_alltime.ps"/>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56452" y="1125538"/>
              <a:ext cx="2219401" cy="3130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4" descr="var0_lev3_histo_set_1perfile_976_notimecor_alltime.ps"/>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16864" y="1125538"/>
              <a:ext cx="2219186" cy="313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2" name="Straight Arrow Connector 11"/>
          <p:cNvCxnSpPr/>
          <p:nvPr/>
        </p:nvCxnSpPr>
        <p:spPr>
          <a:xfrm flipV="1">
            <a:off x="2202896" y="3636337"/>
            <a:ext cx="0" cy="847282"/>
          </a:xfrm>
          <a:prstGeom prst="straightConnector1">
            <a:avLst/>
          </a:prstGeom>
          <a:ln w="19050">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1937834" y="5412266"/>
            <a:ext cx="2398601" cy="584775"/>
          </a:xfrm>
          <a:prstGeom prst="rect">
            <a:avLst/>
          </a:prstGeom>
          <a:noFill/>
          <a:ln>
            <a:solidFill>
              <a:schemeClr val="bg1">
                <a:lumMod val="65000"/>
              </a:schemeClr>
            </a:solidFill>
          </a:ln>
        </p:spPr>
        <p:txBody>
          <a:bodyPr wrap="square" rtlCol="0">
            <a:spAutoFit/>
          </a:bodyPr>
          <a:lstStyle/>
          <a:p>
            <a:pPr algn="ctr"/>
            <a:r>
              <a:rPr lang="en-GB" sz="1600" dirty="0">
                <a:solidFill>
                  <a:srgbClr val="FF0000"/>
                </a:solidFill>
              </a:rPr>
              <a:t>Positive impacts throughout troposphere</a:t>
            </a:r>
          </a:p>
        </p:txBody>
      </p:sp>
      <p:cxnSp>
        <p:nvCxnSpPr>
          <p:cNvPr id="14" name="Straight Arrow Connector 13"/>
          <p:cNvCxnSpPr/>
          <p:nvPr/>
        </p:nvCxnSpPr>
        <p:spPr>
          <a:xfrm flipV="1">
            <a:off x="4357700" y="3632863"/>
            <a:ext cx="0" cy="847282"/>
          </a:xfrm>
          <a:prstGeom prst="straightConnector1">
            <a:avLst/>
          </a:prstGeom>
          <a:ln w="19050">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6530286" y="3632863"/>
            <a:ext cx="0" cy="847282"/>
          </a:xfrm>
          <a:prstGeom prst="straightConnector1">
            <a:avLst/>
          </a:prstGeom>
          <a:ln w="19050">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8709960" y="3636337"/>
            <a:ext cx="0" cy="847282"/>
          </a:xfrm>
          <a:prstGeom prst="straightConnector1">
            <a:avLst/>
          </a:prstGeom>
          <a:ln w="19050">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5573418" y="3476848"/>
            <a:ext cx="404037" cy="446567"/>
          </a:xfrm>
          <a:prstGeom prst="ellipse">
            <a:avLst/>
          </a:prstGeom>
          <a:noFill/>
          <a:ln w="1270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Oval 17"/>
          <p:cNvSpPr/>
          <p:nvPr/>
        </p:nvSpPr>
        <p:spPr>
          <a:xfrm>
            <a:off x="7739612" y="3455585"/>
            <a:ext cx="404037" cy="446567"/>
          </a:xfrm>
          <a:prstGeom prst="ellipse">
            <a:avLst/>
          </a:prstGeom>
          <a:noFill/>
          <a:ln w="1270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Oval 18"/>
          <p:cNvSpPr/>
          <p:nvPr/>
        </p:nvSpPr>
        <p:spPr>
          <a:xfrm>
            <a:off x="9897177" y="3742663"/>
            <a:ext cx="404037" cy="446567"/>
          </a:xfrm>
          <a:prstGeom prst="ellipse">
            <a:avLst/>
          </a:prstGeom>
          <a:noFill/>
          <a:ln w="1270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Box 19"/>
          <p:cNvSpPr txBox="1"/>
          <p:nvPr/>
        </p:nvSpPr>
        <p:spPr>
          <a:xfrm>
            <a:off x="6320511" y="5380661"/>
            <a:ext cx="2398601" cy="584775"/>
          </a:xfrm>
          <a:prstGeom prst="rect">
            <a:avLst/>
          </a:prstGeom>
          <a:noFill/>
          <a:ln>
            <a:solidFill>
              <a:schemeClr val="bg1">
                <a:lumMod val="65000"/>
              </a:schemeClr>
            </a:solidFill>
          </a:ln>
        </p:spPr>
        <p:txBody>
          <a:bodyPr wrap="square" rtlCol="0">
            <a:spAutoFit/>
          </a:bodyPr>
          <a:lstStyle/>
          <a:p>
            <a:pPr algn="ctr"/>
            <a:r>
              <a:rPr lang="en-GB" sz="1600" dirty="0">
                <a:solidFill>
                  <a:srgbClr val="0000FF"/>
                </a:solidFill>
              </a:rPr>
              <a:t>ASR similar to CSR, better in SH</a:t>
            </a:r>
          </a:p>
        </p:txBody>
      </p:sp>
      <p:sp>
        <p:nvSpPr>
          <p:cNvPr id="21" name="Rectangle 20"/>
          <p:cNvSpPr/>
          <p:nvPr/>
        </p:nvSpPr>
        <p:spPr>
          <a:xfrm>
            <a:off x="4410866" y="4056504"/>
            <a:ext cx="269419" cy="515496"/>
          </a:xfrm>
          <a:prstGeom prst="rect">
            <a:avLst/>
          </a:prstGeom>
          <a:solidFill>
            <a:srgbClr val="00B05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21"/>
          <p:cNvSpPr/>
          <p:nvPr/>
        </p:nvSpPr>
        <p:spPr>
          <a:xfrm>
            <a:off x="5040904" y="3654281"/>
            <a:ext cx="269419" cy="917719"/>
          </a:xfrm>
          <a:prstGeom prst="rect">
            <a:avLst/>
          </a:prstGeom>
          <a:solidFill>
            <a:srgbClr val="00B05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tangle 22"/>
          <p:cNvSpPr/>
          <p:nvPr/>
        </p:nvSpPr>
        <p:spPr>
          <a:xfrm>
            <a:off x="5661199" y="3632864"/>
            <a:ext cx="269419" cy="917719"/>
          </a:xfrm>
          <a:prstGeom prst="rect">
            <a:avLst/>
          </a:prstGeom>
          <a:solidFill>
            <a:srgbClr val="00B05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ectangle 23"/>
          <p:cNvSpPr/>
          <p:nvPr/>
        </p:nvSpPr>
        <p:spPr>
          <a:xfrm>
            <a:off x="7837367" y="3632864"/>
            <a:ext cx="269419" cy="939137"/>
          </a:xfrm>
          <a:prstGeom prst="rect">
            <a:avLst/>
          </a:prstGeom>
          <a:solidFill>
            <a:srgbClr val="00B05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ectangle 24"/>
          <p:cNvSpPr/>
          <p:nvPr/>
        </p:nvSpPr>
        <p:spPr>
          <a:xfrm>
            <a:off x="7210975" y="4008474"/>
            <a:ext cx="269419" cy="545946"/>
          </a:xfrm>
          <a:prstGeom prst="rect">
            <a:avLst/>
          </a:prstGeom>
          <a:solidFill>
            <a:srgbClr val="00B05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TextBox 25"/>
          <p:cNvSpPr txBox="1"/>
          <p:nvPr/>
        </p:nvSpPr>
        <p:spPr>
          <a:xfrm>
            <a:off x="4310028" y="1239807"/>
            <a:ext cx="2398601" cy="830997"/>
          </a:xfrm>
          <a:prstGeom prst="rect">
            <a:avLst/>
          </a:prstGeom>
          <a:noFill/>
          <a:ln>
            <a:solidFill>
              <a:schemeClr val="bg1">
                <a:lumMod val="65000"/>
              </a:schemeClr>
            </a:solidFill>
          </a:ln>
        </p:spPr>
        <p:txBody>
          <a:bodyPr wrap="square" rtlCol="0">
            <a:spAutoFit/>
          </a:bodyPr>
          <a:lstStyle/>
          <a:p>
            <a:pPr algn="ctr"/>
            <a:r>
              <a:rPr lang="en-GB" sz="1600" dirty="0">
                <a:solidFill>
                  <a:srgbClr val="00B050"/>
                </a:solidFill>
              </a:rPr>
              <a:t>CSR/ASR best results around peak in water vapour weight function</a:t>
            </a:r>
          </a:p>
        </p:txBody>
      </p:sp>
      <p:sp>
        <p:nvSpPr>
          <p:cNvPr id="27" name="Rectangle 26"/>
          <p:cNvSpPr/>
          <p:nvPr/>
        </p:nvSpPr>
        <p:spPr>
          <a:xfrm>
            <a:off x="3748424" y="3572541"/>
            <a:ext cx="134801" cy="981880"/>
          </a:xfrm>
          <a:prstGeom prst="rect">
            <a:avLst/>
          </a:prstGeom>
          <a:solidFill>
            <a:srgbClr val="7030A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tangle 27"/>
          <p:cNvSpPr/>
          <p:nvPr/>
        </p:nvSpPr>
        <p:spPr>
          <a:xfrm>
            <a:off x="3124142" y="3827721"/>
            <a:ext cx="144729" cy="719723"/>
          </a:xfrm>
          <a:prstGeom prst="rect">
            <a:avLst/>
          </a:prstGeom>
          <a:solidFill>
            <a:srgbClr val="7030A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ectangle 28"/>
          <p:cNvSpPr/>
          <p:nvPr/>
        </p:nvSpPr>
        <p:spPr>
          <a:xfrm>
            <a:off x="2510877" y="4056505"/>
            <a:ext cx="144729" cy="497917"/>
          </a:xfrm>
          <a:prstGeom prst="rect">
            <a:avLst/>
          </a:prstGeom>
          <a:solidFill>
            <a:srgbClr val="7030A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ectangle 29"/>
          <p:cNvSpPr/>
          <p:nvPr/>
        </p:nvSpPr>
        <p:spPr>
          <a:xfrm>
            <a:off x="10256566" y="3636337"/>
            <a:ext cx="134801" cy="911106"/>
          </a:xfrm>
          <a:prstGeom prst="rect">
            <a:avLst/>
          </a:prstGeom>
          <a:solidFill>
            <a:srgbClr val="7030A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ectangle 30"/>
          <p:cNvSpPr/>
          <p:nvPr/>
        </p:nvSpPr>
        <p:spPr>
          <a:xfrm>
            <a:off x="9633869" y="3498112"/>
            <a:ext cx="129161" cy="1052470"/>
          </a:xfrm>
          <a:prstGeom prst="rect">
            <a:avLst/>
          </a:prstGeom>
          <a:solidFill>
            <a:srgbClr val="7030A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Rectangle 31"/>
          <p:cNvSpPr/>
          <p:nvPr/>
        </p:nvSpPr>
        <p:spPr>
          <a:xfrm>
            <a:off x="9020147" y="4114800"/>
            <a:ext cx="136442" cy="457199"/>
          </a:xfrm>
          <a:prstGeom prst="rect">
            <a:avLst/>
          </a:prstGeom>
          <a:solidFill>
            <a:srgbClr val="7030A0">
              <a:alpha val="4902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TextBox 32"/>
          <p:cNvSpPr txBox="1"/>
          <p:nvPr/>
        </p:nvSpPr>
        <p:spPr>
          <a:xfrm>
            <a:off x="7785324" y="791238"/>
            <a:ext cx="2651755" cy="1077218"/>
          </a:xfrm>
          <a:prstGeom prst="rect">
            <a:avLst/>
          </a:prstGeom>
          <a:noFill/>
          <a:ln>
            <a:solidFill>
              <a:schemeClr val="bg1">
                <a:lumMod val="65000"/>
              </a:schemeClr>
            </a:solidFill>
          </a:ln>
        </p:spPr>
        <p:txBody>
          <a:bodyPr wrap="square" rtlCol="0">
            <a:spAutoFit/>
          </a:bodyPr>
          <a:lstStyle/>
          <a:p>
            <a:pPr algn="ctr"/>
            <a:r>
              <a:rPr lang="en-GB" sz="1600" dirty="0">
                <a:solidFill>
                  <a:srgbClr val="7030A0"/>
                </a:solidFill>
              </a:rPr>
              <a:t>AMV impact larger at high/low pressure </a:t>
            </a:r>
          </a:p>
          <a:p>
            <a:pPr algn="ctr"/>
            <a:r>
              <a:rPr lang="en-GB" sz="1600" dirty="0">
                <a:solidFill>
                  <a:srgbClr val="7030A0"/>
                </a:solidFill>
              </a:rPr>
              <a:t>   Complementary to radiances</a:t>
            </a:r>
          </a:p>
        </p:txBody>
      </p:sp>
      <p:cxnSp>
        <p:nvCxnSpPr>
          <p:cNvPr id="11" name="Straight Arrow Connector 10"/>
          <p:cNvCxnSpPr/>
          <p:nvPr/>
        </p:nvCxnSpPr>
        <p:spPr>
          <a:xfrm>
            <a:off x="7862541" y="1456836"/>
            <a:ext cx="459439" cy="0"/>
          </a:xfrm>
          <a:prstGeom prst="straightConnector1">
            <a:avLst/>
          </a:prstGeom>
          <a:ln>
            <a:solidFill>
              <a:srgbClr val="7030A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4478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500"/>
                                        <p:tgtEl>
                                          <p:spTgt spid="24"/>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500"/>
                                        <p:tgtEl>
                                          <p:spTgt spid="3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500"/>
                                        <p:tgtEl>
                                          <p:spTgt spid="3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500"/>
                                        <p:tgtEl>
                                          <p:spTgt spid="3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500"/>
                                        <p:tgtEl>
                                          <p:spTgt spid="2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par>
                                <p:cTn id="77" presetID="10" presetClass="entr" presetSubtype="0" fill="hold" nodeType="with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Content Placeholder 1"/>
          <p:cNvSpPr>
            <a:spLocks noGrp="1"/>
          </p:cNvSpPr>
          <p:nvPr>
            <p:ph idx="4294967295"/>
          </p:nvPr>
        </p:nvSpPr>
        <p:spPr>
          <a:xfrm>
            <a:off x="1979612" y="3888728"/>
            <a:ext cx="8096250" cy="2132911"/>
          </a:xfrm>
          <a:prstGeom prst="rect">
            <a:avLst/>
          </a:prstGeom>
        </p:spPr>
        <p:txBody>
          <a:bodyPr/>
          <a:lstStyle/>
          <a:p>
            <a:pPr marL="952500" lvl="3" indent="0">
              <a:lnSpc>
                <a:spcPts val="2500"/>
              </a:lnSpc>
              <a:buClr>
                <a:srgbClr val="FC0128"/>
              </a:buClr>
              <a:buNone/>
            </a:pPr>
            <a:r>
              <a:rPr lang="en-CA" altLang="en-US" sz="1800" dirty="0">
                <a:solidFill>
                  <a:schemeClr val="tx1"/>
                </a:solidFill>
                <a:ea typeface="Calibri" panose="020F0502020204030204" pitchFamily="34" charset="0"/>
                <a:cs typeface="Calibri" panose="020F0502020204030204" pitchFamily="34" charset="0"/>
              </a:rPr>
              <a:t>12 images</a:t>
            </a:r>
          </a:p>
          <a:p>
            <a:pPr marL="952500" lvl="3" indent="0">
              <a:lnSpc>
                <a:spcPts val="2500"/>
              </a:lnSpc>
              <a:buClr>
                <a:srgbClr val="FC0128"/>
              </a:buClr>
              <a:buNone/>
            </a:pPr>
            <a:r>
              <a:rPr lang="en-CA" altLang="en-US" sz="1800" dirty="0">
                <a:solidFill>
                  <a:srgbClr val="FF0000"/>
                </a:solidFill>
                <a:ea typeface="Calibri" panose="020F0502020204030204" pitchFamily="34" charset="0"/>
                <a:cs typeface="Calibri" panose="020F0502020204030204" pitchFamily="34" charset="0"/>
              </a:rPr>
              <a:t>6 images</a:t>
            </a:r>
          </a:p>
          <a:p>
            <a:pPr marL="952500" lvl="3" indent="0">
              <a:lnSpc>
                <a:spcPts val="2500"/>
              </a:lnSpc>
              <a:buClr>
                <a:srgbClr val="FC0128"/>
              </a:buClr>
              <a:buNone/>
            </a:pPr>
            <a:r>
              <a:rPr lang="en-CA" altLang="en-US" sz="1800" dirty="0">
                <a:solidFill>
                  <a:schemeClr val="tx2">
                    <a:lumMod val="60000"/>
                    <a:lumOff val="40000"/>
                  </a:schemeClr>
                </a:solidFill>
                <a:ea typeface="Calibri" panose="020F0502020204030204" pitchFamily="34" charset="0"/>
                <a:cs typeface="Calibri" panose="020F0502020204030204" pitchFamily="34" charset="0"/>
              </a:rPr>
              <a:t>3 images </a:t>
            </a:r>
          </a:p>
          <a:p>
            <a:pPr marL="952500" lvl="3" indent="0">
              <a:lnSpc>
                <a:spcPts val="2500"/>
              </a:lnSpc>
              <a:buClr>
                <a:srgbClr val="FC0128"/>
              </a:buClr>
              <a:buNone/>
            </a:pPr>
            <a:r>
              <a:rPr lang="en-CA" altLang="en-US" sz="1800" dirty="0">
                <a:solidFill>
                  <a:srgbClr val="33CC33"/>
                </a:solidFill>
                <a:ea typeface="Calibri" panose="020F0502020204030204" pitchFamily="34" charset="0"/>
                <a:cs typeface="Calibri" panose="020F0502020204030204" pitchFamily="34" charset="0"/>
              </a:rPr>
              <a:t>1 single image at the beginning of the window </a:t>
            </a:r>
          </a:p>
          <a:p>
            <a:pPr marL="952500" lvl="3" indent="0">
              <a:lnSpc>
                <a:spcPts val="2500"/>
              </a:lnSpc>
              <a:buClr>
                <a:srgbClr val="FC0128"/>
              </a:buClr>
              <a:buNone/>
            </a:pPr>
            <a:r>
              <a:rPr lang="en-CA" altLang="en-US" sz="1800" dirty="0">
                <a:solidFill>
                  <a:srgbClr val="FFCC00"/>
                </a:solidFill>
                <a:ea typeface="Calibri" panose="020F0502020204030204" pitchFamily="34" charset="0"/>
                <a:cs typeface="Calibri" panose="020F0502020204030204" pitchFamily="34" charset="0"/>
              </a:rPr>
              <a:t>1 single image at the end of the window</a:t>
            </a:r>
          </a:p>
          <a:p>
            <a:endParaRPr lang="en-GB" altLang="en-US" dirty="0"/>
          </a:p>
          <a:p>
            <a:endParaRPr lang="en-GB" altLang="en-US" dirty="0"/>
          </a:p>
        </p:txBody>
      </p:sp>
      <p:pic>
        <p:nvPicPr>
          <p:cNvPr id="6554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3021" y="2689332"/>
            <a:ext cx="6353551" cy="1000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542" name="Line 47"/>
          <p:cNvSpPr>
            <a:spLocks noChangeShapeType="1"/>
          </p:cNvSpPr>
          <p:nvPr/>
        </p:nvSpPr>
        <p:spPr bwMode="auto">
          <a:xfrm>
            <a:off x="3205341" y="2664529"/>
            <a:ext cx="0" cy="360357"/>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5543" name="Line 47"/>
          <p:cNvSpPr>
            <a:spLocks noChangeShapeType="1"/>
          </p:cNvSpPr>
          <p:nvPr/>
        </p:nvSpPr>
        <p:spPr bwMode="auto">
          <a:xfrm>
            <a:off x="8782187" y="2689333"/>
            <a:ext cx="0" cy="360357"/>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655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22298" y="3289044"/>
            <a:ext cx="1009710" cy="314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ontent Placeholder 2"/>
          <p:cNvSpPr>
            <a:spLocks noGrp="1"/>
          </p:cNvSpPr>
          <p:nvPr>
            <p:ph sz="quarter" idx="14"/>
          </p:nvPr>
        </p:nvSpPr>
        <p:spPr>
          <a:xfrm>
            <a:off x="2750115" y="1524902"/>
            <a:ext cx="6689175" cy="1164431"/>
          </a:xfrm>
        </p:spPr>
        <p:txBody>
          <a:bodyPr/>
          <a:lstStyle/>
          <a:p>
            <a:pPr indent="0" algn="ctr">
              <a:buNone/>
            </a:pPr>
            <a:r>
              <a:rPr lang="en-US" dirty="0"/>
              <a:t>How does the timing and frequency of the CSR images matter?</a:t>
            </a:r>
          </a:p>
        </p:txBody>
      </p:sp>
      <p:sp>
        <p:nvSpPr>
          <p:cNvPr id="10" name="Title 1"/>
          <p:cNvSpPr txBox="1">
            <a:spLocks/>
          </p:cNvSpPr>
          <p:nvPr/>
        </p:nvSpPr>
        <p:spPr>
          <a:xfrm>
            <a:off x="2160000" y="360000"/>
            <a:ext cx="8097837" cy="706438"/>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064E83"/>
                </a:solidFill>
                <a:latin typeface="+mj-lt"/>
                <a:ea typeface="+mj-ea"/>
                <a:cs typeface="+mj-cs"/>
              </a:defRPr>
            </a:lvl1pPr>
          </a:lstStyle>
          <a:p>
            <a:r>
              <a:rPr lang="en-GB" altLang="en-US" dirty="0"/>
              <a:t>Frequency of assimilated images</a:t>
            </a:r>
          </a:p>
        </p:txBody>
      </p:sp>
    </p:spTree>
    <p:extLst>
      <p:ext uri="{BB962C8B-B14F-4D97-AF65-F5344CB8AC3E}">
        <p14:creationId xmlns:p14="http://schemas.microsoft.com/office/powerpoint/2010/main" val="2212325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AMV production today: polar orbiting</a:t>
            </a:r>
          </a:p>
        </p:txBody>
      </p:sp>
      <p:sp>
        <p:nvSpPr>
          <p:cNvPr id="3" name="Content Placeholder 2"/>
          <p:cNvSpPr>
            <a:spLocks noGrp="1"/>
          </p:cNvSpPr>
          <p:nvPr>
            <p:ph sz="quarter" idx="14"/>
          </p:nvPr>
        </p:nvSpPr>
        <p:spPr>
          <a:xfrm>
            <a:off x="902375" y="1534379"/>
            <a:ext cx="5440552" cy="3944113"/>
          </a:xfrm>
        </p:spPr>
        <p:txBody>
          <a:bodyPr/>
          <a:lstStyle/>
          <a:p>
            <a:pPr marL="179388" indent="-179388"/>
            <a:r>
              <a:rPr lang="en-US" dirty="0"/>
              <a:t>Uses images from successive orbits from same satellite ~100 </a:t>
            </a:r>
            <a:r>
              <a:rPr lang="en-US" dirty="0" err="1"/>
              <a:t>mins</a:t>
            </a:r>
            <a:r>
              <a:rPr lang="en-US" dirty="0"/>
              <a:t> apart</a:t>
            </a:r>
          </a:p>
          <a:p>
            <a:pPr marL="179388" indent="-179388"/>
            <a:r>
              <a:rPr lang="en-US" dirty="0"/>
              <a:t>Images from 2 satellites (using </a:t>
            </a:r>
            <a:r>
              <a:rPr lang="en-US" dirty="0" err="1"/>
              <a:t>Metop</a:t>
            </a:r>
            <a:r>
              <a:rPr lang="en-US" dirty="0"/>
              <a:t>-A, </a:t>
            </a:r>
            <a:r>
              <a:rPr lang="en-US" dirty="0" err="1"/>
              <a:t>Metop</a:t>
            </a:r>
            <a:r>
              <a:rPr lang="en-US" dirty="0"/>
              <a:t>-B or </a:t>
            </a:r>
            <a:r>
              <a:rPr lang="en-US" dirty="0" err="1"/>
              <a:t>Metop</a:t>
            </a:r>
            <a:r>
              <a:rPr lang="en-US" dirty="0"/>
              <a:t>-C), currently ~ 35 mins apart</a:t>
            </a:r>
          </a:p>
          <a:p>
            <a:pPr marL="179388" indent="-179388"/>
            <a:endParaRPr lang="en-US" dirty="0"/>
          </a:p>
          <a:p>
            <a:pPr marL="179388" indent="-179388"/>
            <a:r>
              <a:rPr lang="en-US" dirty="0"/>
              <a:t>Monitored/assimilated at ECMWF:</a:t>
            </a:r>
          </a:p>
          <a:p>
            <a:pPr indent="0">
              <a:buNone/>
            </a:pPr>
            <a:r>
              <a:rPr lang="en-GB" sz="1400" kern="0" dirty="0" err="1">
                <a:solidFill>
                  <a:srgbClr val="0000FF"/>
                </a:solidFill>
              </a:rPr>
              <a:t>EUMETSAT</a:t>
            </a:r>
            <a:r>
              <a:rPr lang="en-GB" sz="1400" kern="0" dirty="0"/>
              <a:t>: Metop-A, </a:t>
            </a:r>
            <a:r>
              <a:rPr lang="en-GB" sz="1400" kern="0" dirty="0" err="1"/>
              <a:t>Metop</a:t>
            </a:r>
            <a:r>
              <a:rPr lang="en-GB" sz="1400" kern="0" dirty="0"/>
              <a:t>-B, </a:t>
            </a:r>
            <a:r>
              <a:rPr lang="en-GB" sz="1400" kern="0" dirty="0" err="1"/>
              <a:t>Metop</a:t>
            </a:r>
            <a:r>
              <a:rPr lang="en-GB" sz="1400" kern="0" dirty="0"/>
              <a:t>-C</a:t>
            </a:r>
          </a:p>
          <a:p>
            <a:pPr indent="0">
              <a:buNone/>
            </a:pPr>
            <a:r>
              <a:rPr lang="en-GB" sz="1400" kern="0" dirty="0">
                <a:solidFill>
                  <a:srgbClr val="0000FF"/>
                </a:solidFill>
              </a:rPr>
              <a:t>NOAA/NESDIS</a:t>
            </a:r>
            <a:r>
              <a:rPr lang="en-GB" sz="1400" kern="0" dirty="0"/>
              <a:t>: NOAA-15, -18, -19, (-20 soon!), Aqua, Terra, SNPP</a:t>
            </a: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5</a:t>
            </a:fld>
            <a:endParaRPr lang="en-US" dirty="0"/>
          </a:p>
        </p:txBody>
      </p:sp>
      <p:pic>
        <p:nvPicPr>
          <p:cNvPr id="5" name="Picture 4"/>
          <p:cNvPicPr>
            <a:picLocks noChangeAspect="1"/>
          </p:cNvPicPr>
          <p:nvPr/>
        </p:nvPicPr>
        <p:blipFill rotWithShape="1">
          <a:blip r:embed="rId3"/>
          <a:srcRect l="1106" b="961"/>
          <a:stretch/>
        </p:blipFill>
        <p:spPr>
          <a:xfrm>
            <a:off x="6932368" y="727367"/>
            <a:ext cx="4437039" cy="5229809"/>
          </a:xfrm>
          <a:prstGeom prst="rect">
            <a:avLst/>
          </a:prstGeom>
        </p:spPr>
      </p:pic>
      <p:sp>
        <p:nvSpPr>
          <p:cNvPr id="6" name="TextBox 5"/>
          <p:cNvSpPr txBox="1"/>
          <p:nvPr/>
        </p:nvSpPr>
        <p:spPr>
          <a:xfrm>
            <a:off x="6583416" y="5965244"/>
            <a:ext cx="5134941" cy="461665"/>
          </a:xfrm>
          <a:prstGeom prst="rect">
            <a:avLst/>
          </a:prstGeom>
          <a:noFill/>
        </p:spPr>
        <p:txBody>
          <a:bodyPr wrap="square" rtlCol="0">
            <a:spAutoFit/>
          </a:bodyPr>
          <a:lstStyle/>
          <a:p>
            <a:pPr algn="ctr"/>
            <a:r>
              <a:rPr lang="en-GB" sz="1200" dirty="0"/>
              <a:t>Figure from “AVHRR polar winds derivation at EUMETSAT: Current status and future developments”, Dew and </a:t>
            </a:r>
            <a:r>
              <a:rPr lang="en-GB" sz="1200" dirty="0" err="1"/>
              <a:t>Borde</a:t>
            </a:r>
            <a:r>
              <a:rPr lang="en-GB" sz="1200" dirty="0"/>
              <a:t>, IWW-11 presentation </a:t>
            </a:r>
          </a:p>
        </p:txBody>
      </p:sp>
    </p:spTree>
    <p:extLst>
      <p:ext uri="{BB962C8B-B14F-4D97-AF65-F5344CB8AC3E}">
        <p14:creationId xmlns:p14="http://schemas.microsoft.com/office/powerpoint/2010/main" val="54761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2160000" y="360000"/>
            <a:ext cx="10794304" cy="706438"/>
          </a:xfrm>
        </p:spPr>
        <p:txBody>
          <a:bodyPr/>
          <a:lstStyle/>
          <a:p>
            <a:r>
              <a:rPr lang="en-GB" altLang="en-US" dirty="0">
                <a:solidFill>
                  <a:srgbClr val="064E83"/>
                </a:solidFill>
              </a:rPr>
              <a:t>Frequency of assimilated images</a:t>
            </a:r>
          </a:p>
        </p:txBody>
      </p:sp>
      <p:sp>
        <p:nvSpPr>
          <p:cNvPr id="2" name="Content Placeholder 1"/>
          <p:cNvSpPr>
            <a:spLocks noGrp="1"/>
          </p:cNvSpPr>
          <p:nvPr>
            <p:ph sz="half" idx="1"/>
          </p:nvPr>
        </p:nvSpPr>
        <p:spPr>
          <a:xfrm>
            <a:off x="8306239" y="3636078"/>
            <a:ext cx="2310611" cy="973263"/>
          </a:xfrm>
        </p:spPr>
        <p:txBody>
          <a:bodyPr/>
          <a:lstStyle/>
          <a:p>
            <a:pPr marL="0" indent="0" algn="ctr">
              <a:buNone/>
              <a:defRPr/>
            </a:pPr>
            <a:r>
              <a:rPr lang="en-GB" sz="1800" dirty="0">
                <a:solidFill>
                  <a:schemeClr val="tx1"/>
                </a:solidFill>
                <a:ea typeface="DejaVu Sans"/>
                <a:cs typeface="Calibri" pitchFamily="34" charset="0"/>
              </a:rPr>
              <a:t>Image at end of window scores better than at beginning of window</a:t>
            </a:r>
          </a:p>
          <a:p>
            <a:pPr>
              <a:defRPr/>
            </a:pPr>
            <a:endParaRPr lang="en-GB" dirty="0"/>
          </a:p>
        </p:txBody>
      </p:sp>
      <p:grpSp>
        <p:nvGrpSpPr>
          <p:cNvPr id="66564" name="Group 14"/>
          <p:cNvGrpSpPr>
            <a:grpSpLocks/>
          </p:cNvGrpSpPr>
          <p:nvPr/>
        </p:nvGrpSpPr>
        <p:grpSpPr bwMode="auto">
          <a:xfrm>
            <a:off x="2807686" y="1406074"/>
            <a:ext cx="7138988" cy="1008062"/>
            <a:chOff x="971550" y="2276475"/>
            <a:chExt cx="7138988" cy="1008509"/>
          </a:xfrm>
        </p:grpSpPr>
        <p:pic>
          <p:nvPicPr>
            <p:cNvPr id="6657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2284429"/>
              <a:ext cx="6353551" cy="1000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6575" name="Line 47"/>
            <p:cNvSpPr>
              <a:spLocks noChangeShapeType="1"/>
            </p:cNvSpPr>
            <p:nvPr/>
          </p:nvSpPr>
          <p:spPr bwMode="auto">
            <a:xfrm>
              <a:off x="1483871" y="2276475"/>
              <a:ext cx="0" cy="360517"/>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576" name="Line 47"/>
            <p:cNvSpPr>
              <a:spLocks noChangeShapeType="1"/>
            </p:cNvSpPr>
            <p:nvPr/>
          </p:nvSpPr>
          <p:spPr bwMode="auto">
            <a:xfrm>
              <a:off x="7060717" y="2301290"/>
              <a:ext cx="0" cy="360517"/>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6657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0828" y="2901267"/>
              <a:ext cx="1009710" cy="31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66565" name="Group 6"/>
          <p:cNvGrpSpPr>
            <a:grpSpLocks/>
          </p:cNvGrpSpPr>
          <p:nvPr/>
        </p:nvGrpSpPr>
        <p:grpSpPr bwMode="auto">
          <a:xfrm>
            <a:off x="2983167" y="2697115"/>
            <a:ext cx="5759450" cy="3509465"/>
            <a:chOff x="467544" y="3065892"/>
            <a:chExt cx="5760640" cy="3508199"/>
          </a:xfrm>
        </p:grpSpPr>
        <p:pic>
          <p:nvPicPr>
            <p:cNvPr id="66572"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6093806"/>
              <a:ext cx="5760640" cy="480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12" y="3356992"/>
              <a:ext cx="2564892" cy="2831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8" name="Picture 8"/>
            <p:cNvPicPr preferRelativeResize="0">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1880" y="3239758"/>
              <a:ext cx="2566800" cy="2925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9"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3608" y="3635151"/>
              <a:ext cx="371475" cy="2170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6570" name="TextBox 4"/>
            <p:cNvSpPr txBox="1">
              <a:spLocks noChangeArrowheads="1"/>
            </p:cNvSpPr>
            <p:nvPr/>
          </p:nvSpPr>
          <p:spPr bwMode="auto">
            <a:xfrm>
              <a:off x="1454632" y="3065892"/>
              <a:ext cx="2016223" cy="46393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eaLnBrk="1" hangingPunct="1">
                <a:lnSpc>
                  <a:spcPct val="151000"/>
                </a:lnSpc>
                <a:spcAft>
                  <a:spcPct val="0"/>
                </a:spcAft>
                <a:buClr>
                  <a:srgbClr val="000000"/>
                </a:buClr>
                <a:buFont typeface="Arial" panose="020B0604020202020204" pitchFamily="34" charset="0"/>
                <a:buNone/>
              </a:pPr>
              <a:r>
                <a:rPr lang="en-GB" altLang="en-US" sz="1600" b="0" dirty="0">
                  <a:solidFill>
                    <a:schemeClr val="tx1"/>
                  </a:solidFill>
                  <a:ea typeface="DejaVu Sans" charset="0"/>
                  <a:cs typeface="DejaVu Sans" charset="0"/>
                </a:rPr>
                <a:t>300hPa</a:t>
              </a:r>
            </a:p>
          </p:txBody>
        </p:sp>
        <p:sp>
          <p:nvSpPr>
            <p:cNvPr id="66571" name="TextBox 51"/>
            <p:cNvSpPr txBox="1">
              <a:spLocks noChangeArrowheads="1"/>
            </p:cNvSpPr>
            <p:nvPr/>
          </p:nvSpPr>
          <p:spPr bwMode="auto">
            <a:xfrm>
              <a:off x="3758888" y="3065892"/>
              <a:ext cx="2016223" cy="46393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eaLnBrk="1" hangingPunct="1">
                <a:lnSpc>
                  <a:spcPct val="151000"/>
                </a:lnSpc>
                <a:spcAft>
                  <a:spcPct val="0"/>
                </a:spcAft>
                <a:buClr>
                  <a:srgbClr val="000000"/>
                </a:buClr>
                <a:buFont typeface="Arial" panose="020B0604020202020204" pitchFamily="34" charset="0"/>
                <a:buNone/>
              </a:pPr>
              <a:r>
                <a:rPr lang="en-GB" altLang="en-US" sz="1600" b="0">
                  <a:solidFill>
                    <a:schemeClr val="tx1"/>
                  </a:solidFill>
                  <a:ea typeface="DejaVu Sans" charset="0"/>
                  <a:cs typeface="DejaVu Sans" charset="0"/>
                </a:rPr>
                <a:t>500hPa</a:t>
              </a:r>
            </a:p>
          </p:txBody>
        </p:sp>
      </p:grpSp>
      <p:sp>
        <p:nvSpPr>
          <p:cNvPr id="5" name="Rectangle 4"/>
          <p:cNvSpPr/>
          <p:nvPr/>
        </p:nvSpPr>
        <p:spPr>
          <a:xfrm>
            <a:off x="7934363" y="3636078"/>
            <a:ext cx="200722" cy="1939533"/>
          </a:xfrm>
          <a:prstGeom prst="rect">
            <a:avLst/>
          </a:prstGeom>
          <a:noFill/>
          <a:ln w="1905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p:cNvSpPr/>
          <p:nvPr/>
        </p:nvSpPr>
        <p:spPr>
          <a:xfrm>
            <a:off x="7349679" y="3639574"/>
            <a:ext cx="200722" cy="1939533"/>
          </a:xfrm>
          <a:prstGeom prst="rect">
            <a:avLst/>
          </a:prstGeom>
          <a:noFill/>
          <a:ln w="1905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ectangle 26"/>
          <p:cNvSpPr/>
          <p:nvPr/>
        </p:nvSpPr>
        <p:spPr>
          <a:xfrm>
            <a:off x="6795818" y="3639574"/>
            <a:ext cx="200722" cy="1939533"/>
          </a:xfrm>
          <a:prstGeom prst="rect">
            <a:avLst/>
          </a:prstGeom>
          <a:noFill/>
          <a:ln w="1905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tangle 27"/>
          <p:cNvSpPr/>
          <p:nvPr/>
        </p:nvSpPr>
        <p:spPr>
          <a:xfrm>
            <a:off x="5596695" y="3631017"/>
            <a:ext cx="200722" cy="1939533"/>
          </a:xfrm>
          <a:prstGeom prst="rect">
            <a:avLst/>
          </a:prstGeom>
          <a:noFill/>
          <a:ln w="1905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ectangle 28"/>
          <p:cNvSpPr/>
          <p:nvPr/>
        </p:nvSpPr>
        <p:spPr>
          <a:xfrm>
            <a:off x="5023734" y="3631016"/>
            <a:ext cx="200722" cy="1939533"/>
          </a:xfrm>
          <a:prstGeom prst="rect">
            <a:avLst/>
          </a:prstGeom>
          <a:noFill/>
          <a:ln w="1905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ectangle 29"/>
          <p:cNvSpPr/>
          <p:nvPr/>
        </p:nvSpPr>
        <p:spPr>
          <a:xfrm>
            <a:off x="4439895" y="3639574"/>
            <a:ext cx="200722" cy="1939533"/>
          </a:xfrm>
          <a:prstGeom prst="rect">
            <a:avLst/>
          </a:prstGeom>
          <a:noFill/>
          <a:ln w="19050">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Content Placeholder 1">
            <a:extLst>
              <a:ext uri="{FF2B5EF4-FFF2-40B4-BE49-F238E27FC236}">
                <a16:creationId xmlns:a16="http://schemas.microsoft.com/office/drawing/2014/main" id="{5697F729-A926-4A21-8B3E-A3C2FEA3FDB0}"/>
              </a:ext>
            </a:extLst>
          </p:cNvPr>
          <p:cNvSpPr>
            <a:spLocks noGrp="1"/>
          </p:cNvSpPr>
          <p:nvPr>
            <p:ph sz="half" idx="1"/>
          </p:nvPr>
        </p:nvSpPr>
        <p:spPr>
          <a:xfrm>
            <a:off x="963922" y="4030608"/>
            <a:ext cx="2310611" cy="973263"/>
          </a:xfrm>
        </p:spPr>
        <p:txBody>
          <a:bodyPr/>
          <a:lstStyle/>
          <a:p>
            <a:pPr marL="0" indent="0" algn="ctr">
              <a:buNone/>
              <a:defRPr/>
            </a:pPr>
            <a:r>
              <a:rPr lang="en-GB" sz="1800" dirty="0">
                <a:solidFill>
                  <a:schemeClr val="tx1"/>
                </a:solidFill>
                <a:ea typeface="DejaVu Sans"/>
                <a:cs typeface="Calibri" pitchFamily="34" charset="0"/>
              </a:rPr>
              <a:t>Highest frequency provides most impact</a:t>
            </a:r>
          </a:p>
          <a:p>
            <a:pPr>
              <a:defRPr/>
            </a:pPr>
            <a:endParaRPr lang="en-GB" dirty="0"/>
          </a:p>
        </p:txBody>
      </p:sp>
    </p:spTree>
    <p:extLst>
      <p:ext uri="{BB962C8B-B14F-4D97-AF65-F5344CB8AC3E}">
        <p14:creationId xmlns:p14="http://schemas.microsoft.com/office/powerpoint/2010/main" val="1497429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2">
                                            <p:txEl>
                                              <p:pRg st="0" end="0"/>
                                            </p:txEl>
                                          </p:spTgt>
                                        </p:tgtEl>
                                        <p:attrNameLst>
                                          <p:attrName>style.visibility</p:attrName>
                                        </p:attrNameLst>
                                      </p:cBhvr>
                                      <p:to>
                                        <p:strVal val="visible"/>
                                      </p:to>
                                    </p:set>
                                    <p:animEffect transition="in" filter="fade">
                                      <p:cBhvr>
                                        <p:cTn id="30"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animBg="1"/>
      <p:bldP spid="26" grpId="0" animBg="1"/>
      <p:bldP spid="27" grpId="0" animBg="1"/>
      <p:bldP spid="28" grpId="0" animBg="1"/>
      <p:bldP spid="29" grpId="0" animBg="1"/>
      <p:bldP spid="30" grpId="0" animBg="1"/>
      <p:bldP spid="22"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10029600" y="6266691"/>
            <a:ext cx="2159224" cy="216000"/>
          </a:xfrm>
        </p:spPr>
        <p:txBody>
          <a:bodyPr/>
          <a:lstStyle/>
          <a:p>
            <a:fld id="{E4AB80EA-DB86-D849-B86F-15DAF31F0474}" type="slidenum">
              <a:rPr lang="en-US" smtClean="0"/>
              <a:pPr/>
              <a:t>51</a:t>
            </a:fld>
            <a:endParaRPr lang="en-US" dirty="0"/>
          </a:p>
        </p:txBody>
      </p:sp>
      <p:sp>
        <p:nvSpPr>
          <p:cNvPr id="5" name="Footer Placeholder 4"/>
          <p:cNvSpPr>
            <a:spLocks noGrp="1"/>
          </p:cNvSpPr>
          <p:nvPr>
            <p:ph type="ftr" sz="quarter" idx="3"/>
          </p:nvPr>
        </p:nvSpPr>
        <p:spPr/>
        <p:txBody>
          <a:bodyPr/>
          <a:lstStyle/>
          <a:p>
            <a:pPr algn="ctr"/>
            <a:r>
              <a:rPr lang="en-US"/>
              <a:t>European Centre for Medium-Range Weather Forecasts</a:t>
            </a:r>
            <a:endParaRPr lang="en-US" dirty="0"/>
          </a:p>
        </p:txBody>
      </p:sp>
      <p:pic>
        <p:nvPicPr>
          <p:cNvPr id="6" name="Content Placeholder 10"/>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72651" y="1475310"/>
            <a:ext cx="2974253" cy="4134796"/>
          </a:xfrm>
        </p:spPr>
      </p:pic>
      <p:pic>
        <p:nvPicPr>
          <p:cNvPr id="8" name="Content Placeholder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9217" y="1475310"/>
            <a:ext cx="2974253" cy="4134796"/>
          </a:xfrm>
          <a:prstGeom prst="rect">
            <a:avLst/>
          </a:prstGeom>
        </p:spPr>
      </p:pic>
      <p:pic>
        <p:nvPicPr>
          <p:cNvPr id="9" name="Content Placeholder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43498" y="1475310"/>
            <a:ext cx="2966814" cy="4124452"/>
          </a:xfrm>
          <a:prstGeom prst="rect">
            <a:avLst/>
          </a:prstGeom>
        </p:spPr>
      </p:pic>
      <p:sp>
        <p:nvSpPr>
          <p:cNvPr id="13" name="TextBox 12"/>
          <p:cNvSpPr txBox="1"/>
          <p:nvPr/>
        </p:nvSpPr>
        <p:spPr>
          <a:xfrm rot="-5400000">
            <a:off x="-420673" y="3305655"/>
            <a:ext cx="1736373" cy="369332"/>
          </a:xfrm>
          <a:prstGeom prst="rect">
            <a:avLst/>
          </a:prstGeom>
          <a:solidFill>
            <a:schemeClr val="bg1"/>
          </a:solidFill>
        </p:spPr>
        <p:txBody>
          <a:bodyPr wrap="none" rtlCol="0">
            <a:spAutoFit/>
          </a:bodyPr>
          <a:lstStyle/>
          <a:p>
            <a:r>
              <a:rPr lang="en-GB" dirty="0"/>
              <a:t>Pressure (</a:t>
            </a:r>
            <a:r>
              <a:rPr lang="en-GB" dirty="0" err="1"/>
              <a:t>hPa</a:t>
            </a:r>
            <a:r>
              <a:rPr lang="en-GB" dirty="0"/>
              <a:t>)</a:t>
            </a:r>
          </a:p>
        </p:txBody>
      </p:sp>
      <p:sp>
        <p:nvSpPr>
          <p:cNvPr id="14" name="TextBox 13"/>
          <p:cNvSpPr txBox="1"/>
          <p:nvPr/>
        </p:nvSpPr>
        <p:spPr>
          <a:xfrm>
            <a:off x="4881749" y="5730544"/>
            <a:ext cx="2659702" cy="369332"/>
          </a:xfrm>
          <a:prstGeom prst="rect">
            <a:avLst/>
          </a:prstGeom>
          <a:solidFill>
            <a:schemeClr val="bg1"/>
          </a:solidFill>
        </p:spPr>
        <p:txBody>
          <a:bodyPr wrap="none" rtlCol="0">
            <a:spAutoFit/>
          </a:bodyPr>
          <a:lstStyle/>
          <a:p>
            <a:pPr algn="ctr"/>
            <a:r>
              <a:rPr lang="en-GB" dirty="0"/>
              <a:t>Wind analysis score (%)</a:t>
            </a:r>
          </a:p>
        </p:txBody>
      </p:sp>
      <p:sp>
        <p:nvSpPr>
          <p:cNvPr id="16" name="TextBox 15"/>
          <p:cNvSpPr txBox="1"/>
          <p:nvPr/>
        </p:nvSpPr>
        <p:spPr>
          <a:xfrm>
            <a:off x="2159838" y="1195366"/>
            <a:ext cx="518091" cy="369332"/>
          </a:xfrm>
          <a:prstGeom prst="rect">
            <a:avLst/>
          </a:prstGeom>
          <a:noFill/>
        </p:spPr>
        <p:txBody>
          <a:bodyPr wrap="none" rtlCol="0">
            <a:spAutoFit/>
          </a:bodyPr>
          <a:lstStyle/>
          <a:p>
            <a:r>
              <a:rPr lang="en-GB" dirty="0"/>
              <a:t>NH</a:t>
            </a:r>
          </a:p>
        </p:txBody>
      </p:sp>
      <p:sp>
        <p:nvSpPr>
          <p:cNvPr id="17" name="TextBox 16"/>
          <p:cNvSpPr txBox="1"/>
          <p:nvPr/>
        </p:nvSpPr>
        <p:spPr>
          <a:xfrm>
            <a:off x="5745255" y="1195366"/>
            <a:ext cx="932691" cy="369332"/>
          </a:xfrm>
          <a:prstGeom prst="rect">
            <a:avLst/>
          </a:prstGeom>
          <a:noFill/>
        </p:spPr>
        <p:txBody>
          <a:bodyPr wrap="none" rtlCol="0">
            <a:spAutoFit/>
          </a:bodyPr>
          <a:lstStyle/>
          <a:p>
            <a:pPr algn="ctr"/>
            <a:r>
              <a:rPr lang="en-GB" dirty="0"/>
              <a:t>Tropics</a:t>
            </a:r>
          </a:p>
        </p:txBody>
      </p:sp>
      <p:sp>
        <p:nvSpPr>
          <p:cNvPr id="18" name="TextBox 17"/>
          <p:cNvSpPr txBox="1"/>
          <p:nvPr/>
        </p:nvSpPr>
        <p:spPr>
          <a:xfrm>
            <a:off x="9522818" y="1195366"/>
            <a:ext cx="505267" cy="369332"/>
          </a:xfrm>
          <a:prstGeom prst="rect">
            <a:avLst/>
          </a:prstGeom>
          <a:noFill/>
        </p:spPr>
        <p:txBody>
          <a:bodyPr wrap="square" rtlCol="0">
            <a:spAutoFit/>
          </a:bodyPr>
          <a:lstStyle/>
          <a:p>
            <a:r>
              <a:rPr lang="en-GB" dirty="0"/>
              <a:t>SH</a:t>
            </a:r>
          </a:p>
        </p:txBody>
      </p:sp>
      <p:sp>
        <p:nvSpPr>
          <p:cNvPr id="7" name="Title 5"/>
          <p:cNvSpPr>
            <a:spLocks noGrp="1"/>
          </p:cNvSpPr>
          <p:nvPr>
            <p:ph type="title"/>
          </p:nvPr>
        </p:nvSpPr>
        <p:spPr>
          <a:xfrm>
            <a:off x="2160000" y="360000"/>
            <a:ext cx="10029600" cy="369332"/>
          </a:xfrm>
        </p:spPr>
        <p:txBody>
          <a:bodyPr/>
          <a:lstStyle/>
          <a:p>
            <a:r>
              <a:rPr lang="en-GB" dirty="0"/>
              <a:t>4D-tracing from polar orbiting satellites:</a:t>
            </a:r>
            <a:br>
              <a:rPr lang="en-GB" dirty="0"/>
            </a:br>
            <a:r>
              <a:rPr lang="en-GB" dirty="0"/>
              <a:t>Wind analysis scores from hyperspectral IR</a:t>
            </a:r>
          </a:p>
        </p:txBody>
      </p:sp>
      <p:grpSp>
        <p:nvGrpSpPr>
          <p:cNvPr id="28" name="Group 27">
            <a:extLst>
              <a:ext uri="{FF2B5EF4-FFF2-40B4-BE49-F238E27FC236}">
                <a16:creationId xmlns:a16="http://schemas.microsoft.com/office/drawing/2014/main" id="{C675C151-96EF-4DE1-9557-164A3F4CA7B6}"/>
              </a:ext>
            </a:extLst>
          </p:cNvPr>
          <p:cNvGrpSpPr/>
          <p:nvPr/>
        </p:nvGrpSpPr>
        <p:grpSpPr>
          <a:xfrm>
            <a:off x="1112697" y="2604436"/>
            <a:ext cx="1836530" cy="717415"/>
            <a:chOff x="9205865" y="2462003"/>
            <a:chExt cx="1836530" cy="717415"/>
          </a:xfrm>
        </p:grpSpPr>
        <p:cxnSp>
          <p:nvCxnSpPr>
            <p:cNvPr id="3" name="Straight Connector 2">
              <a:extLst>
                <a:ext uri="{FF2B5EF4-FFF2-40B4-BE49-F238E27FC236}">
                  <a16:creationId xmlns:a16="http://schemas.microsoft.com/office/drawing/2014/main" id="{A91CE3E9-773F-4A2D-9CC8-FF6E04842354}"/>
                </a:ext>
              </a:extLst>
            </p:cNvPr>
            <p:cNvCxnSpPr>
              <a:cxnSpLocks/>
            </p:cNvCxnSpPr>
            <p:nvPr/>
          </p:nvCxnSpPr>
          <p:spPr>
            <a:xfrm>
              <a:off x="9316032" y="2646669"/>
              <a:ext cx="362828"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A7FDC693-E61D-49E3-B81E-3FD0B61DCDFA}"/>
                </a:ext>
              </a:extLst>
            </p:cNvPr>
            <p:cNvCxnSpPr>
              <a:cxnSpLocks/>
            </p:cNvCxnSpPr>
            <p:nvPr/>
          </p:nvCxnSpPr>
          <p:spPr>
            <a:xfrm>
              <a:off x="9316032" y="2975338"/>
              <a:ext cx="362828" cy="0"/>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415DE035-DF6B-4326-95D0-A395D4B26444}"/>
                </a:ext>
              </a:extLst>
            </p:cNvPr>
            <p:cNvSpPr txBox="1"/>
            <p:nvPr/>
          </p:nvSpPr>
          <p:spPr>
            <a:xfrm>
              <a:off x="9716876" y="2462003"/>
              <a:ext cx="1325519" cy="369332"/>
            </a:xfrm>
            <a:prstGeom prst="rect">
              <a:avLst/>
            </a:prstGeom>
            <a:noFill/>
          </p:spPr>
          <p:txBody>
            <a:bodyPr wrap="square" rtlCol="0">
              <a:spAutoFit/>
            </a:bodyPr>
            <a:lstStyle/>
            <a:p>
              <a:r>
                <a:rPr lang="en-GB" dirty="0" err="1"/>
                <a:t>AMV</a:t>
              </a:r>
              <a:endParaRPr lang="en-GB" dirty="0"/>
            </a:p>
          </p:txBody>
        </p:sp>
        <p:sp>
          <p:nvSpPr>
            <p:cNvPr id="21" name="TextBox 20">
              <a:extLst>
                <a:ext uri="{FF2B5EF4-FFF2-40B4-BE49-F238E27FC236}">
                  <a16:creationId xmlns:a16="http://schemas.microsoft.com/office/drawing/2014/main" id="{5A7A10B0-F466-4B3B-8888-A29CFAC9E1F3}"/>
                </a:ext>
              </a:extLst>
            </p:cNvPr>
            <p:cNvSpPr txBox="1"/>
            <p:nvPr/>
          </p:nvSpPr>
          <p:spPr>
            <a:xfrm>
              <a:off x="9716876" y="2799069"/>
              <a:ext cx="1325519" cy="369332"/>
            </a:xfrm>
            <a:prstGeom prst="rect">
              <a:avLst/>
            </a:prstGeom>
            <a:noFill/>
          </p:spPr>
          <p:txBody>
            <a:bodyPr wrap="square" rtlCol="0">
              <a:spAutoFit/>
            </a:bodyPr>
            <a:lstStyle/>
            <a:p>
              <a:r>
                <a:rPr lang="en-GB" dirty="0" err="1"/>
                <a:t>HyIR</a:t>
              </a:r>
              <a:endParaRPr lang="en-GB" dirty="0"/>
            </a:p>
          </p:txBody>
        </p:sp>
        <p:sp>
          <p:nvSpPr>
            <p:cNvPr id="22" name="Rectangle 21">
              <a:extLst>
                <a:ext uri="{FF2B5EF4-FFF2-40B4-BE49-F238E27FC236}">
                  <a16:creationId xmlns:a16="http://schemas.microsoft.com/office/drawing/2014/main" id="{3B10C419-AE63-47BB-A8E8-70B0EBD76A0E}"/>
                </a:ext>
              </a:extLst>
            </p:cNvPr>
            <p:cNvSpPr/>
            <p:nvPr/>
          </p:nvSpPr>
          <p:spPr>
            <a:xfrm>
              <a:off x="9205865" y="2473020"/>
              <a:ext cx="1195803" cy="706398"/>
            </a:xfrm>
            <a:prstGeom prst="rect">
              <a:avLst/>
            </a:prstGeom>
            <a:no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3" name="TextBox 22">
            <a:extLst>
              <a:ext uri="{FF2B5EF4-FFF2-40B4-BE49-F238E27FC236}">
                <a16:creationId xmlns:a16="http://schemas.microsoft.com/office/drawing/2014/main" id="{543B8885-5E49-4FCC-BAF2-13004DB0E440}"/>
              </a:ext>
            </a:extLst>
          </p:cNvPr>
          <p:cNvSpPr txBox="1"/>
          <p:nvPr/>
        </p:nvSpPr>
        <p:spPr>
          <a:xfrm>
            <a:off x="6744747" y="2754216"/>
            <a:ext cx="1597446" cy="1477328"/>
          </a:xfrm>
          <a:prstGeom prst="rect">
            <a:avLst/>
          </a:prstGeom>
          <a:solidFill>
            <a:schemeClr val="bg1"/>
          </a:solidFill>
          <a:ln>
            <a:solidFill>
              <a:srgbClr val="FF0000"/>
            </a:solidFill>
          </a:ln>
        </p:spPr>
        <p:txBody>
          <a:bodyPr wrap="square" rtlCol="0">
            <a:spAutoFit/>
          </a:bodyPr>
          <a:lstStyle/>
          <a:p>
            <a:pPr algn="ctr"/>
            <a:r>
              <a:rPr lang="en-GB" dirty="0">
                <a:solidFill>
                  <a:srgbClr val="FF0000"/>
                </a:solidFill>
              </a:rPr>
              <a:t>Wind fields improved by IR in broad band in mid-troposphere </a:t>
            </a:r>
          </a:p>
        </p:txBody>
      </p:sp>
      <p:cxnSp>
        <p:nvCxnSpPr>
          <p:cNvPr id="26" name="Straight Connector 25">
            <a:extLst>
              <a:ext uri="{FF2B5EF4-FFF2-40B4-BE49-F238E27FC236}">
                <a16:creationId xmlns:a16="http://schemas.microsoft.com/office/drawing/2014/main" id="{268155B4-0108-4AF1-9F56-3BD0D4D4C8C4}"/>
              </a:ext>
            </a:extLst>
          </p:cNvPr>
          <p:cNvCxnSpPr/>
          <p:nvPr/>
        </p:nvCxnSpPr>
        <p:spPr>
          <a:xfrm flipV="1">
            <a:off x="574663" y="2531460"/>
            <a:ext cx="10688062" cy="5039"/>
          </a:xfrm>
          <a:prstGeom prst="line">
            <a:avLst/>
          </a:prstGeom>
          <a:ln>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5D2ED286-66D2-463E-BDF1-F8A8390571C2}"/>
              </a:ext>
            </a:extLst>
          </p:cNvPr>
          <p:cNvCxnSpPr/>
          <p:nvPr/>
        </p:nvCxnSpPr>
        <p:spPr>
          <a:xfrm flipV="1">
            <a:off x="574663" y="4523678"/>
            <a:ext cx="10688062" cy="5039"/>
          </a:xfrm>
          <a:prstGeom prst="line">
            <a:avLst/>
          </a:prstGeom>
          <a:ln>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74BB42C8-A180-4260-B6E3-4EB7E2DD42B8}"/>
              </a:ext>
            </a:extLst>
          </p:cNvPr>
          <p:cNvSpPr txBox="1"/>
          <p:nvPr/>
        </p:nvSpPr>
        <p:spPr>
          <a:xfrm>
            <a:off x="3490830" y="1186757"/>
            <a:ext cx="1597446" cy="1754326"/>
          </a:xfrm>
          <a:prstGeom prst="rect">
            <a:avLst/>
          </a:prstGeom>
          <a:solidFill>
            <a:schemeClr val="bg1"/>
          </a:solidFill>
          <a:ln>
            <a:solidFill>
              <a:srgbClr val="FF0000"/>
            </a:solidFill>
          </a:ln>
        </p:spPr>
        <p:txBody>
          <a:bodyPr wrap="square" rtlCol="0">
            <a:spAutoFit/>
          </a:bodyPr>
          <a:lstStyle/>
          <a:p>
            <a:pPr algn="ctr"/>
            <a:r>
              <a:rPr lang="en-GB" dirty="0">
                <a:solidFill>
                  <a:srgbClr val="FF0000"/>
                </a:solidFill>
              </a:rPr>
              <a:t>Majority of wind impact from small number of water vapour channels</a:t>
            </a:r>
          </a:p>
        </p:txBody>
      </p:sp>
      <p:sp>
        <p:nvSpPr>
          <p:cNvPr id="33" name="TextBox 32">
            <a:extLst>
              <a:ext uri="{FF2B5EF4-FFF2-40B4-BE49-F238E27FC236}">
                <a16:creationId xmlns:a16="http://schemas.microsoft.com/office/drawing/2014/main" id="{8114050A-E677-4C35-A809-354D2964D7F5}"/>
              </a:ext>
            </a:extLst>
          </p:cNvPr>
          <p:cNvSpPr txBox="1"/>
          <p:nvPr/>
        </p:nvSpPr>
        <p:spPr>
          <a:xfrm>
            <a:off x="8141463" y="5602009"/>
            <a:ext cx="3473795" cy="1200329"/>
          </a:xfrm>
          <a:prstGeom prst="rect">
            <a:avLst/>
          </a:prstGeom>
          <a:solidFill>
            <a:schemeClr val="bg1"/>
          </a:solidFill>
          <a:ln>
            <a:solidFill>
              <a:srgbClr val="FF0000"/>
            </a:solidFill>
          </a:ln>
        </p:spPr>
        <p:txBody>
          <a:bodyPr wrap="square" rtlCol="0">
            <a:spAutoFit/>
          </a:bodyPr>
          <a:lstStyle/>
          <a:p>
            <a:pPr algn="ctr"/>
            <a:r>
              <a:rPr lang="en-GB" dirty="0">
                <a:solidFill>
                  <a:srgbClr val="FF0000"/>
                </a:solidFill>
              </a:rPr>
              <a:t>Combination of multiple satellites (IASI x 2, AIRS, </a:t>
            </a:r>
            <a:r>
              <a:rPr lang="en-GB" dirty="0" err="1">
                <a:solidFill>
                  <a:srgbClr val="FF0000"/>
                </a:solidFill>
              </a:rPr>
              <a:t>CrIS</a:t>
            </a:r>
            <a:r>
              <a:rPr lang="en-GB" dirty="0">
                <a:solidFill>
                  <a:srgbClr val="FF0000"/>
                </a:solidFill>
              </a:rPr>
              <a:t>) improve spatial/temporal sampling</a:t>
            </a:r>
          </a:p>
        </p:txBody>
      </p:sp>
      <p:cxnSp>
        <p:nvCxnSpPr>
          <p:cNvPr id="10" name="Straight Arrow Connector 9">
            <a:extLst>
              <a:ext uri="{FF2B5EF4-FFF2-40B4-BE49-F238E27FC236}">
                <a16:creationId xmlns:a16="http://schemas.microsoft.com/office/drawing/2014/main" id="{7DCB3353-CEC2-41F4-B6C2-262FCF22496D}"/>
              </a:ext>
            </a:extLst>
          </p:cNvPr>
          <p:cNvCxnSpPr/>
          <p:nvPr/>
        </p:nvCxnSpPr>
        <p:spPr>
          <a:xfrm>
            <a:off x="1112697" y="5730544"/>
            <a:ext cx="781417" cy="0"/>
          </a:xfrm>
          <a:prstGeom prst="straightConnector1">
            <a:avLst/>
          </a:prstGeom>
          <a:ln>
            <a:solidFill>
              <a:srgbClr val="0000FF"/>
            </a:solidFill>
            <a:tailEnd type="triangle"/>
          </a:ln>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35B782A6-9FE4-477C-8728-1E8D58FE0504}"/>
              </a:ext>
            </a:extLst>
          </p:cNvPr>
          <p:cNvSpPr txBox="1"/>
          <p:nvPr/>
        </p:nvSpPr>
        <p:spPr>
          <a:xfrm>
            <a:off x="1034319" y="5865223"/>
            <a:ext cx="1565232" cy="369332"/>
          </a:xfrm>
          <a:prstGeom prst="rect">
            <a:avLst/>
          </a:prstGeom>
          <a:noFill/>
          <a:ln>
            <a:noFill/>
          </a:ln>
        </p:spPr>
        <p:txBody>
          <a:bodyPr wrap="square" rtlCol="0">
            <a:spAutoFit/>
          </a:bodyPr>
          <a:lstStyle/>
          <a:p>
            <a:r>
              <a:rPr lang="en-GB" dirty="0">
                <a:solidFill>
                  <a:srgbClr val="0000FF"/>
                </a:solidFill>
              </a:rPr>
              <a:t>Improvement</a:t>
            </a:r>
          </a:p>
        </p:txBody>
      </p:sp>
    </p:spTree>
    <p:extLst>
      <p:ext uri="{BB962C8B-B14F-4D97-AF65-F5344CB8AC3E}">
        <p14:creationId xmlns:p14="http://schemas.microsoft.com/office/powerpoint/2010/main" val="1946611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p:bldP spid="17" grpId="0"/>
      <p:bldP spid="18" grpId="0"/>
      <p:bldP spid="23" grpId="0" animBg="1"/>
      <p:bldP spid="24" grpId="0" animBg="1"/>
      <p:bldP spid="33" grpId="0" animBg="1"/>
      <p:bldP spid="11"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a:extLst>
              <a:ext uri="{FF2B5EF4-FFF2-40B4-BE49-F238E27FC236}">
                <a16:creationId xmlns:a16="http://schemas.microsoft.com/office/drawing/2014/main" id="{0F550480-96CD-4993-AE94-705A3A331572}"/>
              </a:ext>
            </a:extLst>
          </p:cNvPr>
          <p:cNvPicPr>
            <a:picLocks noChangeAspect="1"/>
          </p:cNvPicPr>
          <p:nvPr/>
        </p:nvPicPr>
        <p:blipFill>
          <a:blip r:embed="rId2"/>
          <a:stretch>
            <a:fillRect/>
          </a:stretch>
        </p:blipFill>
        <p:spPr>
          <a:xfrm>
            <a:off x="1497586" y="1596587"/>
            <a:ext cx="5675530" cy="4542979"/>
          </a:xfrm>
          <a:prstGeom prst="rect">
            <a:avLst/>
          </a:prstGeom>
        </p:spPr>
      </p:pic>
      <p:sp>
        <p:nvSpPr>
          <p:cNvPr id="8" name="Rectangle 7">
            <a:extLst>
              <a:ext uri="{FF2B5EF4-FFF2-40B4-BE49-F238E27FC236}">
                <a16:creationId xmlns:a16="http://schemas.microsoft.com/office/drawing/2014/main" id="{232E9DE6-81EF-46E5-B019-E52376031B36}"/>
              </a:ext>
            </a:extLst>
          </p:cNvPr>
          <p:cNvSpPr/>
          <p:nvPr/>
        </p:nvSpPr>
        <p:spPr>
          <a:xfrm>
            <a:off x="5200577" y="1944604"/>
            <a:ext cx="1698171" cy="78377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E0A3E51C-916D-4DE2-8184-3B6E27B3EDC2}"/>
              </a:ext>
            </a:extLst>
          </p:cNvPr>
          <p:cNvSpPr/>
          <p:nvPr/>
        </p:nvSpPr>
        <p:spPr>
          <a:xfrm>
            <a:off x="1832215" y="4038650"/>
            <a:ext cx="2408278" cy="235487"/>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TextBox 9">
            <a:extLst>
              <a:ext uri="{FF2B5EF4-FFF2-40B4-BE49-F238E27FC236}">
                <a16:creationId xmlns:a16="http://schemas.microsoft.com/office/drawing/2014/main" id="{B7E4D7AB-D3EB-4C10-8EDA-CA161A34E8AA}"/>
              </a:ext>
            </a:extLst>
          </p:cNvPr>
          <p:cNvSpPr txBox="1">
            <a:spLocks noChangeArrowheads="1"/>
          </p:cNvSpPr>
          <p:nvPr/>
        </p:nvSpPr>
        <p:spPr bwMode="auto">
          <a:xfrm>
            <a:off x="1794867" y="873456"/>
            <a:ext cx="19446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50888" indent="-282575">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284288" indent="-327025">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703388"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122488"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79688" indent="-228600"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3036888" indent="-228600"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94088" indent="-228600"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951288" indent="-228600"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defTabSz="914400">
              <a:lnSpc>
                <a:spcPct val="100000"/>
              </a:lnSpc>
              <a:spcAft>
                <a:spcPct val="0"/>
              </a:spcAft>
              <a:buClrTx/>
              <a:buSzTx/>
              <a:buNone/>
            </a:pPr>
            <a:r>
              <a:rPr lang="en-CA" altLang="en-US" sz="1800" dirty="0">
                <a:solidFill>
                  <a:schemeClr val="tx1"/>
                </a:solidFill>
              </a:rPr>
              <a:t>Feb 2019</a:t>
            </a:r>
          </a:p>
        </p:txBody>
      </p:sp>
      <p:cxnSp>
        <p:nvCxnSpPr>
          <p:cNvPr id="36" name="Straight Arrow Connector 35">
            <a:extLst>
              <a:ext uri="{FF2B5EF4-FFF2-40B4-BE49-F238E27FC236}">
                <a16:creationId xmlns:a16="http://schemas.microsoft.com/office/drawing/2014/main" id="{D963D6F7-C2A6-4E70-9411-D6E82BE2C1DA}"/>
              </a:ext>
            </a:extLst>
          </p:cNvPr>
          <p:cNvCxnSpPr>
            <a:cxnSpLocks/>
          </p:cNvCxnSpPr>
          <p:nvPr/>
        </p:nvCxnSpPr>
        <p:spPr>
          <a:xfrm flipV="1">
            <a:off x="4240493" y="3390490"/>
            <a:ext cx="782490" cy="707733"/>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GB" dirty="0"/>
              <a:t>Forecast system performance</a:t>
            </a:r>
          </a:p>
        </p:txBody>
      </p:sp>
      <p:sp>
        <p:nvSpPr>
          <p:cNvPr id="4" name="Slide Number Placeholder 3"/>
          <p:cNvSpPr>
            <a:spLocks noGrp="1"/>
          </p:cNvSpPr>
          <p:nvPr>
            <p:ph type="sldNum" sz="quarter" idx="10"/>
          </p:nvPr>
        </p:nvSpPr>
        <p:spPr/>
        <p:txBody>
          <a:bodyPr/>
          <a:lstStyle/>
          <a:p>
            <a:fld id="{6B3B0B0F-E794-1244-9699-107C60B9C23A}" type="slidenum">
              <a:rPr lang="en-US" smtClean="0"/>
              <a:pPr/>
              <a:t>52</a:t>
            </a:fld>
            <a:endParaRPr lang="en-US" dirty="0"/>
          </a:p>
        </p:txBody>
      </p:sp>
      <p:sp>
        <p:nvSpPr>
          <p:cNvPr id="11" name="TextBox 10"/>
          <p:cNvSpPr txBox="1"/>
          <p:nvPr/>
        </p:nvSpPr>
        <p:spPr>
          <a:xfrm>
            <a:off x="3142834" y="6000720"/>
            <a:ext cx="3393367" cy="307777"/>
          </a:xfrm>
          <a:prstGeom prst="rect">
            <a:avLst/>
          </a:prstGeom>
          <a:noFill/>
        </p:spPr>
        <p:txBody>
          <a:bodyPr wrap="square" rtlCol="0">
            <a:spAutoFit/>
          </a:bodyPr>
          <a:lstStyle/>
          <a:p>
            <a:pPr algn="ctr"/>
            <a:r>
              <a:rPr lang="en-GB" sz="1400" dirty="0"/>
              <a:t>Forecast Sensitivity to Observations (%)</a:t>
            </a:r>
          </a:p>
        </p:txBody>
      </p:sp>
      <p:sp>
        <p:nvSpPr>
          <p:cNvPr id="12" name="TextBox 11"/>
          <p:cNvSpPr txBox="1"/>
          <p:nvPr/>
        </p:nvSpPr>
        <p:spPr>
          <a:xfrm>
            <a:off x="8215766" y="5692942"/>
            <a:ext cx="2450749" cy="923330"/>
          </a:xfrm>
          <a:prstGeom prst="rect">
            <a:avLst/>
          </a:prstGeom>
          <a:noFill/>
          <a:ln w="12700">
            <a:solidFill>
              <a:srgbClr val="00B050"/>
            </a:solidFill>
          </a:ln>
        </p:spPr>
        <p:txBody>
          <a:bodyPr wrap="square" rtlCol="0">
            <a:spAutoFit/>
          </a:bodyPr>
          <a:lstStyle/>
          <a:p>
            <a:pPr algn="ctr"/>
            <a:r>
              <a:rPr lang="en-GB" dirty="0"/>
              <a:t>Measures reduction in 24hr forecast error due to each source</a:t>
            </a:r>
          </a:p>
        </p:txBody>
      </p:sp>
      <p:grpSp>
        <p:nvGrpSpPr>
          <p:cNvPr id="7" name="Group 6">
            <a:extLst>
              <a:ext uri="{FF2B5EF4-FFF2-40B4-BE49-F238E27FC236}">
                <a16:creationId xmlns:a16="http://schemas.microsoft.com/office/drawing/2014/main" id="{BECC0720-D4DB-42B6-9C8C-17128B0F8E90}"/>
              </a:ext>
            </a:extLst>
          </p:cNvPr>
          <p:cNvGrpSpPr/>
          <p:nvPr/>
        </p:nvGrpSpPr>
        <p:grpSpPr>
          <a:xfrm>
            <a:off x="3845603" y="895459"/>
            <a:ext cx="7253194" cy="2455997"/>
            <a:chOff x="3845603" y="895459"/>
            <a:chExt cx="7253194" cy="2455997"/>
          </a:xfrm>
        </p:grpSpPr>
        <p:grpSp>
          <p:nvGrpSpPr>
            <p:cNvPr id="6" name="Group 5">
              <a:extLst>
                <a:ext uri="{FF2B5EF4-FFF2-40B4-BE49-F238E27FC236}">
                  <a16:creationId xmlns:a16="http://schemas.microsoft.com/office/drawing/2014/main" id="{3F6E9E4E-7CBE-429E-8679-49F6B3ACD317}"/>
                </a:ext>
              </a:extLst>
            </p:cNvPr>
            <p:cNvGrpSpPr/>
            <p:nvPr/>
          </p:nvGrpSpPr>
          <p:grpSpPr>
            <a:xfrm>
              <a:off x="3845603" y="895459"/>
              <a:ext cx="7253194" cy="2455997"/>
              <a:chOff x="3845603" y="895459"/>
              <a:chExt cx="7253194" cy="2455997"/>
            </a:xfrm>
          </p:grpSpPr>
          <p:grpSp>
            <p:nvGrpSpPr>
              <p:cNvPr id="26" name="Group 25">
                <a:extLst>
                  <a:ext uri="{FF2B5EF4-FFF2-40B4-BE49-F238E27FC236}">
                    <a16:creationId xmlns:a16="http://schemas.microsoft.com/office/drawing/2014/main" id="{375032FA-3FCB-4DFC-95A4-C5183342C047}"/>
                  </a:ext>
                </a:extLst>
              </p:cNvPr>
              <p:cNvGrpSpPr/>
              <p:nvPr/>
            </p:nvGrpSpPr>
            <p:grpSpPr>
              <a:xfrm>
                <a:off x="3845603" y="895459"/>
                <a:ext cx="7253194" cy="2455997"/>
                <a:chOff x="2740264" y="3544753"/>
                <a:chExt cx="7253194" cy="2455997"/>
              </a:xfrm>
            </p:grpSpPr>
            <p:pic>
              <p:nvPicPr>
                <p:cNvPr id="41" name="Picture 40">
                  <a:extLst>
                    <a:ext uri="{FF2B5EF4-FFF2-40B4-BE49-F238E27FC236}">
                      <a16:creationId xmlns:a16="http://schemas.microsoft.com/office/drawing/2014/main" id="{4B73A574-A364-48DC-A8A5-1CD0BBF124F7}"/>
                    </a:ext>
                  </a:extLst>
                </p:cNvPr>
                <p:cNvPicPr>
                  <a:picLocks noChangeAspect="1"/>
                </p:cNvPicPr>
                <p:nvPr/>
              </p:nvPicPr>
              <p:blipFill rotWithShape="1">
                <a:blip r:embed="rId3"/>
                <a:srcRect t="69174" r="32276" b="4044"/>
                <a:stretch/>
              </p:blipFill>
              <p:spPr>
                <a:xfrm>
                  <a:off x="2740264" y="3717863"/>
                  <a:ext cx="6253296" cy="2282887"/>
                </a:xfrm>
                <a:prstGeom prst="rect">
                  <a:avLst/>
                </a:prstGeom>
              </p:spPr>
            </p:pic>
            <p:pic>
              <p:nvPicPr>
                <p:cNvPr id="40" name="Picture 39">
                  <a:extLst>
                    <a:ext uri="{FF2B5EF4-FFF2-40B4-BE49-F238E27FC236}">
                      <a16:creationId xmlns:a16="http://schemas.microsoft.com/office/drawing/2014/main" id="{5E4696D8-6533-4E46-8D6B-144E38E603EF}"/>
                    </a:ext>
                  </a:extLst>
                </p:cNvPr>
                <p:cNvPicPr>
                  <a:picLocks noChangeAspect="1"/>
                </p:cNvPicPr>
                <p:nvPr/>
              </p:nvPicPr>
              <p:blipFill rotWithShape="1">
                <a:blip r:embed="rId3"/>
                <a:srcRect l="30033" t="3953" r="32317" b="93922"/>
                <a:stretch/>
              </p:blipFill>
              <p:spPr>
                <a:xfrm>
                  <a:off x="5513281" y="3544753"/>
                  <a:ext cx="3476483" cy="181129"/>
                </a:xfrm>
                <a:prstGeom prst="rect">
                  <a:avLst/>
                </a:prstGeom>
              </p:spPr>
            </p:pic>
            <p:pic>
              <p:nvPicPr>
                <p:cNvPr id="18" name="Picture 17">
                  <a:extLst>
                    <a:ext uri="{FF2B5EF4-FFF2-40B4-BE49-F238E27FC236}">
                      <a16:creationId xmlns:a16="http://schemas.microsoft.com/office/drawing/2014/main" id="{1DA25431-8C8A-4282-BFA3-53F40CBE68BA}"/>
                    </a:ext>
                  </a:extLst>
                </p:cNvPr>
                <p:cNvPicPr>
                  <a:picLocks noChangeAspect="1"/>
                </p:cNvPicPr>
                <p:nvPr/>
              </p:nvPicPr>
              <p:blipFill rotWithShape="1">
                <a:blip r:embed="rId3"/>
                <a:srcRect l="88267" t="68508" b="5056"/>
                <a:stretch/>
              </p:blipFill>
              <p:spPr>
                <a:xfrm>
                  <a:off x="8910092" y="3661012"/>
                  <a:ext cx="1083366" cy="2253399"/>
                </a:xfrm>
                <a:prstGeom prst="rect">
                  <a:avLst/>
                </a:prstGeom>
              </p:spPr>
            </p:pic>
          </p:grpSp>
          <p:sp>
            <p:nvSpPr>
              <p:cNvPr id="53" name="Rectangle 52">
                <a:extLst>
                  <a:ext uri="{FF2B5EF4-FFF2-40B4-BE49-F238E27FC236}">
                    <a16:creationId xmlns:a16="http://schemas.microsoft.com/office/drawing/2014/main" id="{D62D83E9-827E-463B-BD45-FFE6723D89C5}"/>
                  </a:ext>
                </a:extLst>
              </p:cNvPr>
              <p:cNvSpPr/>
              <p:nvPr/>
            </p:nvSpPr>
            <p:spPr>
              <a:xfrm>
                <a:off x="6722695" y="2655736"/>
                <a:ext cx="1623482" cy="159026"/>
              </a:xfrm>
              <a:prstGeom prst="rect">
                <a:avLst/>
              </a:prstGeom>
              <a:solidFill>
                <a:schemeClr val="bg1">
                  <a:lumMod val="50000"/>
                </a:schemeClr>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 name="Rectangle 53">
                <a:extLst>
                  <a:ext uri="{FF2B5EF4-FFF2-40B4-BE49-F238E27FC236}">
                    <a16:creationId xmlns:a16="http://schemas.microsoft.com/office/drawing/2014/main" id="{955BDB10-CE01-46C1-9EAE-F9531B70AE0C}"/>
                  </a:ext>
                </a:extLst>
              </p:cNvPr>
              <p:cNvSpPr/>
              <p:nvPr/>
            </p:nvSpPr>
            <p:spPr>
              <a:xfrm>
                <a:off x="6722695" y="2431963"/>
                <a:ext cx="1521477" cy="159026"/>
              </a:xfrm>
              <a:prstGeom prst="rect">
                <a:avLst/>
              </a:prstGeom>
              <a:solidFill>
                <a:schemeClr val="bg1">
                  <a:lumMod val="50000"/>
                </a:schemeClr>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39885C14-CA83-4A6A-9472-C22D1CBB9436}"/>
                  </a:ext>
                </a:extLst>
              </p:cNvPr>
              <p:cNvSpPr/>
              <p:nvPr/>
            </p:nvSpPr>
            <p:spPr>
              <a:xfrm>
                <a:off x="6722695" y="1983676"/>
                <a:ext cx="818373" cy="159026"/>
              </a:xfrm>
              <a:prstGeom prst="rect">
                <a:avLst/>
              </a:prstGeom>
              <a:solidFill>
                <a:schemeClr val="bg1">
                  <a:lumMod val="50000"/>
                </a:schemeClr>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 name="Rectangle 55">
                <a:extLst>
                  <a:ext uri="{FF2B5EF4-FFF2-40B4-BE49-F238E27FC236}">
                    <a16:creationId xmlns:a16="http://schemas.microsoft.com/office/drawing/2014/main" id="{09CB3CE3-DA51-401E-8B16-41F0378F3C06}"/>
                  </a:ext>
                </a:extLst>
              </p:cNvPr>
              <p:cNvSpPr/>
              <p:nvPr/>
            </p:nvSpPr>
            <p:spPr>
              <a:xfrm>
                <a:off x="6722695" y="1318340"/>
                <a:ext cx="406512" cy="159026"/>
              </a:xfrm>
              <a:prstGeom prst="rect">
                <a:avLst/>
              </a:prstGeom>
              <a:solidFill>
                <a:schemeClr val="bg1">
                  <a:lumMod val="50000"/>
                </a:schemeClr>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7" name="TextBox 26">
              <a:extLst>
                <a:ext uri="{FF2B5EF4-FFF2-40B4-BE49-F238E27FC236}">
                  <a16:creationId xmlns:a16="http://schemas.microsoft.com/office/drawing/2014/main" id="{8896441A-2AE2-45D2-814B-85331FB40568}"/>
                </a:ext>
              </a:extLst>
            </p:cNvPr>
            <p:cNvSpPr txBox="1"/>
            <p:nvPr/>
          </p:nvSpPr>
          <p:spPr>
            <a:xfrm rot="16200000">
              <a:off x="9667486" y="1906512"/>
              <a:ext cx="2228193" cy="276999"/>
            </a:xfrm>
            <a:prstGeom prst="rect">
              <a:avLst/>
            </a:prstGeom>
            <a:noFill/>
          </p:spPr>
          <p:txBody>
            <a:bodyPr wrap="square" rtlCol="0">
              <a:spAutoFit/>
            </a:bodyPr>
            <a:lstStyle/>
            <a:p>
              <a:pPr algn="ctr"/>
              <a:r>
                <a:rPr lang="en-GB" sz="1200" dirty="0"/>
                <a:t>No. of observations per cycle</a:t>
              </a:r>
            </a:p>
          </p:txBody>
        </p:sp>
      </p:grpSp>
      <p:sp>
        <p:nvSpPr>
          <p:cNvPr id="21" name="Content Placeholder 1"/>
          <p:cNvSpPr>
            <a:spLocks noGrp="1"/>
          </p:cNvSpPr>
          <p:nvPr>
            <p:ph sz="half" idx="4294967295"/>
          </p:nvPr>
        </p:nvSpPr>
        <p:spPr>
          <a:xfrm>
            <a:off x="9171574" y="3936326"/>
            <a:ext cx="2396612" cy="695483"/>
          </a:xfrm>
          <a:prstGeom prst="rect">
            <a:avLst/>
          </a:prstGeom>
        </p:spPr>
        <p:txBody>
          <a:bodyPr/>
          <a:lstStyle/>
          <a:p>
            <a:pPr marL="0" indent="0" algn="ctr">
              <a:buNone/>
              <a:defRPr/>
            </a:pPr>
            <a:r>
              <a:rPr lang="en-GB" sz="1800" dirty="0">
                <a:solidFill>
                  <a:srgbClr val="F3800D"/>
                </a:solidFill>
                <a:ea typeface="DejaVu Sans"/>
                <a:cs typeface="Calibri" pitchFamily="34" charset="0"/>
              </a:rPr>
              <a:t>GOES-16/Himawari-8 have 3 WV channels</a:t>
            </a:r>
          </a:p>
        </p:txBody>
      </p:sp>
      <p:cxnSp>
        <p:nvCxnSpPr>
          <p:cNvPr id="20" name="Straight Arrow Connector 19"/>
          <p:cNvCxnSpPr>
            <a:cxnSpLocks/>
          </p:cNvCxnSpPr>
          <p:nvPr/>
        </p:nvCxnSpPr>
        <p:spPr>
          <a:xfrm flipH="1">
            <a:off x="7446548" y="1722047"/>
            <a:ext cx="3473534" cy="141917"/>
          </a:xfrm>
          <a:prstGeom prst="straightConnector1">
            <a:avLst/>
          </a:prstGeom>
          <a:ln>
            <a:solidFill>
              <a:srgbClr val="F3800D"/>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cxnSpLocks/>
          </p:cNvCxnSpPr>
          <p:nvPr/>
        </p:nvCxnSpPr>
        <p:spPr>
          <a:xfrm flipH="1" flipV="1">
            <a:off x="8495905" y="2985224"/>
            <a:ext cx="1025228" cy="951102"/>
          </a:xfrm>
          <a:prstGeom prst="straightConnector1">
            <a:avLst/>
          </a:prstGeom>
          <a:ln>
            <a:solidFill>
              <a:srgbClr val="F3800D"/>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a:cxnSpLocks/>
          </p:cNvCxnSpPr>
          <p:nvPr/>
        </p:nvCxnSpPr>
        <p:spPr>
          <a:xfrm flipH="1" flipV="1">
            <a:off x="7453722" y="1596589"/>
            <a:ext cx="3466360" cy="125458"/>
          </a:xfrm>
          <a:prstGeom prst="straightConnector1">
            <a:avLst/>
          </a:prstGeom>
          <a:ln>
            <a:solidFill>
              <a:srgbClr val="F3800D"/>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D4B54E6C-2096-4956-BF6C-30B08FA590A6}"/>
              </a:ext>
            </a:extLst>
          </p:cNvPr>
          <p:cNvCxnSpPr>
            <a:cxnSpLocks/>
          </p:cNvCxnSpPr>
          <p:nvPr/>
        </p:nvCxnSpPr>
        <p:spPr>
          <a:xfrm flipH="1" flipV="1">
            <a:off x="8272174" y="2306917"/>
            <a:ext cx="1261761" cy="1629409"/>
          </a:xfrm>
          <a:prstGeom prst="straightConnector1">
            <a:avLst/>
          </a:prstGeom>
          <a:ln>
            <a:solidFill>
              <a:srgbClr val="F3800D"/>
            </a:solidFill>
            <a:tailEnd type="triangle"/>
          </a:ln>
          <a:effectLst/>
        </p:spPr>
        <p:style>
          <a:lnRef idx="2">
            <a:schemeClr val="accent1"/>
          </a:lnRef>
          <a:fillRef idx="0">
            <a:schemeClr val="accent1"/>
          </a:fillRef>
          <a:effectRef idx="1">
            <a:schemeClr val="accent1"/>
          </a:effectRef>
          <a:fontRef idx="minor">
            <a:schemeClr val="tx1"/>
          </a:fontRef>
        </p:style>
      </p:cxnSp>
      <p:sp>
        <p:nvSpPr>
          <p:cNvPr id="52" name="Content Placeholder 1">
            <a:extLst>
              <a:ext uri="{FF2B5EF4-FFF2-40B4-BE49-F238E27FC236}">
                <a16:creationId xmlns:a16="http://schemas.microsoft.com/office/drawing/2014/main" id="{68850143-6B12-4A40-99FF-5A03E76FF31B}"/>
              </a:ext>
            </a:extLst>
          </p:cNvPr>
          <p:cNvSpPr>
            <a:spLocks noGrp="1"/>
          </p:cNvSpPr>
          <p:nvPr>
            <p:ph sz="half" idx="4294967295"/>
          </p:nvPr>
        </p:nvSpPr>
        <p:spPr>
          <a:xfrm>
            <a:off x="8049264" y="287698"/>
            <a:ext cx="1685286" cy="695483"/>
          </a:xfrm>
          <a:prstGeom prst="rect">
            <a:avLst/>
          </a:prstGeom>
        </p:spPr>
        <p:txBody>
          <a:bodyPr/>
          <a:lstStyle/>
          <a:p>
            <a:pPr marL="0" indent="0" algn="ctr">
              <a:buNone/>
              <a:defRPr/>
            </a:pPr>
            <a:r>
              <a:rPr lang="en-GB" sz="1800" dirty="0">
                <a:solidFill>
                  <a:srgbClr val="F3800D"/>
                </a:solidFill>
                <a:ea typeface="DejaVu Sans"/>
                <a:cs typeface="Calibri" pitchFamily="34" charset="0"/>
              </a:rPr>
              <a:t>GOES-15 has 1 WV channel</a:t>
            </a:r>
          </a:p>
        </p:txBody>
      </p:sp>
      <p:cxnSp>
        <p:nvCxnSpPr>
          <p:cNvPr id="47" name="Straight Arrow Connector 46">
            <a:extLst>
              <a:ext uri="{FF2B5EF4-FFF2-40B4-BE49-F238E27FC236}">
                <a16:creationId xmlns:a16="http://schemas.microsoft.com/office/drawing/2014/main" id="{CDBB318D-7410-40E0-A761-5BB0201C92E0}"/>
              </a:ext>
            </a:extLst>
          </p:cNvPr>
          <p:cNvCxnSpPr>
            <a:cxnSpLocks/>
          </p:cNvCxnSpPr>
          <p:nvPr/>
        </p:nvCxnSpPr>
        <p:spPr>
          <a:xfrm flipH="1">
            <a:off x="6925559" y="695495"/>
            <a:ext cx="1093282" cy="484525"/>
          </a:xfrm>
          <a:prstGeom prst="straightConnector1">
            <a:avLst/>
          </a:prstGeom>
          <a:ln>
            <a:solidFill>
              <a:srgbClr val="F3800D"/>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Content Placeholder 1"/>
          <p:cNvSpPr>
            <a:spLocks noGrp="1"/>
          </p:cNvSpPr>
          <p:nvPr>
            <p:ph sz="half" idx="4294967295"/>
          </p:nvPr>
        </p:nvSpPr>
        <p:spPr>
          <a:xfrm>
            <a:off x="10760678" y="1232383"/>
            <a:ext cx="1441501" cy="901212"/>
          </a:xfrm>
          <a:prstGeom prst="rect">
            <a:avLst/>
          </a:prstGeom>
        </p:spPr>
        <p:txBody>
          <a:bodyPr/>
          <a:lstStyle/>
          <a:p>
            <a:pPr marL="0" indent="0" algn="ctr">
              <a:buNone/>
              <a:defRPr/>
            </a:pPr>
            <a:r>
              <a:rPr lang="en-GB" sz="1800" dirty="0">
                <a:solidFill>
                  <a:srgbClr val="F3800D"/>
                </a:solidFill>
                <a:ea typeface="DejaVu Sans"/>
                <a:cs typeface="Calibri" pitchFamily="34" charset="0"/>
              </a:rPr>
              <a:t>Met-8/10 have 2 WV channels</a:t>
            </a:r>
          </a:p>
        </p:txBody>
      </p:sp>
    </p:spTree>
    <p:extLst>
      <p:ext uri="{BB962C8B-B14F-4D97-AF65-F5344CB8AC3E}">
        <p14:creationId xmlns:p14="http://schemas.microsoft.com/office/powerpoint/2010/main" val="1236158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xEl>
                                              <p:pRg st="0" end="0"/>
                                            </p:txEl>
                                          </p:spTgt>
                                        </p:tgtEl>
                                        <p:attrNameLst>
                                          <p:attrName>style.visibility</p:attrName>
                                        </p:attrNameLst>
                                      </p:cBhvr>
                                      <p:to>
                                        <p:strVal val="visible"/>
                                      </p:to>
                                    </p:set>
                                    <p:animEffect transition="in" filter="fade">
                                      <p:cBhvr>
                                        <p:cTn id="17" dur="500"/>
                                        <p:tgtEl>
                                          <p:spTgt spid="21">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par>
                                <p:cTn id="21" presetID="10" presetClass="entr" presetSubtype="0" fill="hold" nodeType="with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animEffect transition="in" filter="fade">
                                      <p:cBhvr>
                                        <p:cTn id="28" dur="500"/>
                                        <p:tgtEl>
                                          <p:spTgt spid="19">
                                            <p:txEl>
                                              <p:pRg st="0" end="0"/>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nodeType="with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2">
                                            <p:txEl>
                                              <p:pRg st="0" end="0"/>
                                            </p:txEl>
                                          </p:spTgt>
                                        </p:tgtEl>
                                        <p:attrNameLst>
                                          <p:attrName>style.visibility</p:attrName>
                                        </p:attrNameLst>
                                      </p:cBhvr>
                                      <p:to>
                                        <p:strVal val="visible"/>
                                      </p:to>
                                    </p:set>
                                    <p:animEffect transition="in" filter="fade">
                                      <p:cBhvr>
                                        <p:cTn id="40" dur="500"/>
                                        <p:tgtEl>
                                          <p:spTgt spid="5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21" grpId="0" build="p"/>
      <p:bldP spid="52" grpId="0" build="p"/>
      <p:bldP spid="19"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68407" y="2574807"/>
            <a:ext cx="5903737" cy="369332"/>
          </a:xfrm>
        </p:spPr>
        <p:txBody>
          <a:bodyPr/>
          <a:lstStyle/>
          <a:p>
            <a:r>
              <a:rPr lang="en-US" dirty="0"/>
              <a:t>Summary and a look to the future</a:t>
            </a:r>
          </a:p>
        </p:txBody>
      </p:sp>
      <p:sp>
        <p:nvSpPr>
          <p:cNvPr id="4" name="Slide Number Placeholder 3"/>
          <p:cNvSpPr>
            <a:spLocks noGrp="1"/>
          </p:cNvSpPr>
          <p:nvPr>
            <p:ph type="sldNum" sz="quarter" idx="10"/>
          </p:nvPr>
        </p:nvSpPr>
        <p:spPr/>
        <p:txBody>
          <a:bodyPr/>
          <a:lstStyle/>
          <a:p>
            <a:fld id="{6B3B0B0F-E794-1244-9699-107C60B9C23A}" type="slidenum">
              <a:rPr lang="en-US" smtClean="0"/>
              <a:pPr/>
              <a:t>53</a:t>
            </a:fld>
            <a:endParaRPr lang="en-US" dirty="0"/>
          </a:p>
        </p:txBody>
      </p:sp>
    </p:spTree>
    <p:extLst>
      <p:ext uri="{BB962C8B-B14F-4D97-AF65-F5344CB8AC3E}">
        <p14:creationId xmlns:p14="http://schemas.microsoft.com/office/powerpoint/2010/main" val="32321494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Summary: AMVs</a:t>
            </a:r>
          </a:p>
        </p:txBody>
      </p:sp>
      <p:sp>
        <p:nvSpPr>
          <p:cNvPr id="3" name="Content Placeholder 2"/>
          <p:cNvSpPr>
            <a:spLocks noGrp="1"/>
          </p:cNvSpPr>
          <p:nvPr>
            <p:ph sz="quarter" idx="14"/>
          </p:nvPr>
        </p:nvSpPr>
        <p:spPr>
          <a:xfrm>
            <a:off x="3142834" y="3369350"/>
            <a:ext cx="6155700" cy="2664159"/>
          </a:xfrm>
        </p:spPr>
        <p:txBody>
          <a:bodyPr/>
          <a:lstStyle/>
          <a:p>
            <a:r>
              <a:rPr lang="en-US" dirty="0"/>
              <a:t>Early use of satellite observations but lots of improvements</a:t>
            </a:r>
          </a:p>
          <a:p>
            <a:r>
              <a:rPr lang="en-US" dirty="0"/>
              <a:t>Most impact in low and high troposphere</a:t>
            </a:r>
          </a:p>
          <a:p>
            <a:r>
              <a:rPr lang="en-US" dirty="0"/>
              <a:t>Complicated and correlated errors</a:t>
            </a:r>
          </a:p>
          <a:p>
            <a:r>
              <a:rPr lang="en-US" dirty="0"/>
              <a:t>Positive impact on forecast</a:t>
            </a:r>
          </a:p>
          <a:p>
            <a:endParaRPr lang="en-US" dirty="0"/>
          </a:p>
          <a:p>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54</a:t>
            </a:fld>
            <a:endParaRPr lang="en-US" dirty="0"/>
          </a:p>
        </p:txBody>
      </p:sp>
      <p:sp>
        <p:nvSpPr>
          <p:cNvPr id="5" name="TextBox 4"/>
          <p:cNvSpPr txBox="1"/>
          <p:nvPr/>
        </p:nvSpPr>
        <p:spPr>
          <a:xfrm>
            <a:off x="1838363" y="1704216"/>
            <a:ext cx="1416205" cy="646331"/>
          </a:xfrm>
          <a:prstGeom prst="rect">
            <a:avLst/>
          </a:prstGeom>
          <a:noFill/>
        </p:spPr>
        <p:txBody>
          <a:bodyPr wrap="square" rtlCol="0">
            <a:spAutoFit/>
          </a:bodyPr>
          <a:lstStyle/>
          <a:p>
            <a:pPr algn="ctr"/>
            <a:r>
              <a:rPr lang="en-GB" dirty="0">
                <a:solidFill>
                  <a:srgbClr val="7030A0"/>
                </a:solidFill>
              </a:rPr>
              <a:t>Initial corrections</a:t>
            </a:r>
          </a:p>
        </p:txBody>
      </p:sp>
      <p:graphicFrame>
        <p:nvGraphicFramePr>
          <p:cNvPr id="6" name="Table 5"/>
          <p:cNvGraphicFramePr>
            <a:graphicFrameLocks noGrp="1"/>
          </p:cNvGraphicFramePr>
          <p:nvPr>
            <p:extLst>
              <p:ext uri="{D42A27DB-BD31-4B8C-83A1-F6EECF244321}">
                <p14:modId xmlns:p14="http://schemas.microsoft.com/office/powerpoint/2010/main" val="2077056544"/>
              </p:ext>
            </p:extLst>
          </p:nvPr>
        </p:nvGraphicFramePr>
        <p:xfrm>
          <a:off x="3748939" y="1460223"/>
          <a:ext cx="1066800" cy="1097280"/>
        </p:xfrm>
        <a:graphic>
          <a:graphicData uri="http://schemas.openxmlformats.org/drawingml/2006/table">
            <a:tbl>
              <a:tblPr firstRow="1" bandRow="1">
                <a:tableStyleId>{5C22544A-7EE6-4342-B048-85BDC9FD1C3A}</a:tableStyleId>
              </a:tblPr>
              <a:tblGrid>
                <a:gridCol w="355600">
                  <a:extLst>
                    <a:ext uri="{9D8B030D-6E8A-4147-A177-3AD203B41FA5}">
                      <a16:colId xmlns:a16="http://schemas.microsoft.com/office/drawing/2014/main" val="20000"/>
                    </a:ext>
                  </a:extLst>
                </a:gridCol>
                <a:gridCol w="355600">
                  <a:extLst>
                    <a:ext uri="{9D8B030D-6E8A-4147-A177-3AD203B41FA5}">
                      <a16:colId xmlns:a16="http://schemas.microsoft.com/office/drawing/2014/main" val="20001"/>
                    </a:ext>
                  </a:extLst>
                </a:gridCol>
                <a:gridCol w="355600">
                  <a:extLst>
                    <a:ext uri="{9D8B030D-6E8A-4147-A177-3AD203B41FA5}">
                      <a16:colId xmlns:a16="http://schemas.microsoft.com/office/drawing/2014/main" val="20002"/>
                    </a:ext>
                  </a:extLst>
                </a:gridCol>
              </a:tblGrid>
              <a:tr h="340192">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4019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4019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8" name="Cloud 7"/>
          <p:cNvSpPr/>
          <p:nvPr/>
        </p:nvSpPr>
        <p:spPr>
          <a:xfrm>
            <a:off x="4124362" y="2133173"/>
            <a:ext cx="512956" cy="356520"/>
          </a:xfrm>
          <a:prstGeom prst="cloud">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Cloud 8"/>
          <p:cNvSpPr/>
          <p:nvPr/>
        </p:nvSpPr>
        <p:spPr>
          <a:xfrm>
            <a:off x="6153885" y="1492532"/>
            <a:ext cx="512956" cy="440335"/>
          </a:xfrm>
          <a:prstGeom prst="cloud">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3" name="Table 12"/>
          <p:cNvGraphicFramePr>
            <a:graphicFrameLocks noGrp="1"/>
          </p:cNvGraphicFramePr>
          <p:nvPr>
            <p:extLst>
              <p:ext uri="{D42A27DB-BD31-4B8C-83A1-F6EECF244321}">
                <p14:modId xmlns:p14="http://schemas.microsoft.com/office/powerpoint/2010/main" val="4214355000"/>
              </p:ext>
            </p:extLst>
          </p:nvPr>
        </p:nvGraphicFramePr>
        <p:xfrm>
          <a:off x="5629780" y="1449391"/>
          <a:ext cx="1066800" cy="1097280"/>
        </p:xfrm>
        <a:graphic>
          <a:graphicData uri="http://schemas.openxmlformats.org/drawingml/2006/table">
            <a:tbl>
              <a:tblPr firstRow="1" bandRow="1">
                <a:tableStyleId>{5C22544A-7EE6-4342-B048-85BDC9FD1C3A}</a:tableStyleId>
              </a:tblPr>
              <a:tblGrid>
                <a:gridCol w="355600">
                  <a:extLst>
                    <a:ext uri="{9D8B030D-6E8A-4147-A177-3AD203B41FA5}">
                      <a16:colId xmlns:a16="http://schemas.microsoft.com/office/drawing/2014/main" val="20000"/>
                    </a:ext>
                  </a:extLst>
                </a:gridCol>
                <a:gridCol w="355600">
                  <a:extLst>
                    <a:ext uri="{9D8B030D-6E8A-4147-A177-3AD203B41FA5}">
                      <a16:colId xmlns:a16="http://schemas.microsoft.com/office/drawing/2014/main" val="20001"/>
                    </a:ext>
                  </a:extLst>
                </a:gridCol>
                <a:gridCol w="355600">
                  <a:extLst>
                    <a:ext uri="{9D8B030D-6E8A-4147-A177-3AD203B41FA5}">
                      <a16:colId xmlns:a16="http://schemas.microsoft.com/office/drawing/2014/main" val="20002"/>
                    </a:ext>
                  </a:extLst>
                </a:gridCol>
              </a:tblGrid>
              <a:tr h="340192">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4019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40192">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14" name="Cloud 13"/>
          <p:cNvSpPr/>
          <p:nvPr/>
        </p:nvSpPr>
        <p:spPr>
          <a:xfrm>
            <a:off x="6005203" y="2122341"/>
            <a:ext cx="512956" cy="356520"/>
          </a:xfrm>
          <a:prstGeom prst="cloud">
            <a:avLst/>
          </a:prstGeom>
          <a:solidFill>
            <a:srgbClr val="95B3D7">
              <a:alpha val="69804"/>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Arrow Connector 10"/>
          <p:cNvCxnSpPr/>
          <p:nvPr/>
        </p:nvCxnSpPr>
        <p:spPr>
          <a:xfrm flipV="1">
            <a:off x="6254247" y="1712699"/>
            <a:ext cx="156117" cy="559745"/>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3131905" y="2003402"/>
            <a:ext cx="50180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4979291" y="2007924"/>
            <a:ext cx="50180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1" name="Freeform 20"/>
          <p:cNvSpPr/>
          <p:nvPr/>
        </p:nvSpPr>
        <p:spPr>
          <a:xfrm>
            <a:off x="7749315" y="1346871"/>
            <a:ext cx="524107" cy="1241405"/>
          </a:xfrm>
          <a:custGeom>
            <a:avLst/>
            <a:gdLst>
              <a:gd name="connsiteX0" fmla="*/ 0 w 524107"/>
              <a:gd name="connsiteY0" fmla="*/ 1583473 h 1583473"/>
              <a:gd name="connsiteX1" fmla="*/ 11151 w 524107"/>
              <a:gd name="connsiteY1" fmla="*/ 1494264 h 1583473"/>
              <a:gd name="connsiteX2" fmla="*/ 22302 w 524107"/>
              <a:gd name="connsiteY2" fmla="*/ 1416205 h 1583473"/>
              <a:gd name="connsiteX3" fmla="*/ 55756 w 524107"/>
              <a:gd name="connsiteY3" fmla="*/ 1271239 h 1583473"/>
              <a:gd name="connsiteX4" fmla="*/ 89209 w 524107"/>
              <a:gd name="connsiteY4" fmla="*/ 1248937 h 1583473"/>
              <a:gd name="connsiteX5" fmla="*/ 100361 w 524107"/>
              <a:gd name="connsiteY5" fmla="*/ 1215483 h 1583473"/>
              <a:gd name="connsiteX6" fmla="*/ 133814 w 524107"/>
              <a:gd name="connsiteY6" fmla="*/ 1193181 h 1583473"/>
              <a:gd name="connsiteX7" fmla="*/ 156117 w 524107"/>
              <a:gd name="connsiteY7" fmla="*/ 1170878 h 1583473"/>
              <a:gd name="connsiteX8" fmla="*/ 189570 w 524107"/>
              <a:gd name="connsiteY8" fmla="*/ 1148576 h 1583473"/>
              <a:gd name="connsiteX9" fmla="*/ 245326 w 524107"/>
              <a:gd name="connsiteY9" fmla="*/ 1103971 h 1583473"/>
              <a:gd name="connsiteX10" fmla="*/ 267629 w 524107"/>
              <a:gd name="connsiteY10" fmla="*/ 1025912 h 1583473"/>
              <a:gd name="connsiteX11" fmla="*/ 312234 w 524107"/>
              <a:gd name="connsiteY11" fmla="*/ 959005 h 1583473"/>
              <a:gd name="connsiteX12" fmla="*/ 323385 w 524107"/>
              <a:gd name="connsiteY12" fmla="*/ 914400 h 1583473"/>
              <a:gd name="connsiteX13" fmla="*/ 345687 w 524107"/>
              <a:gd name="connsiteY13" fmla="*/ 869795 h 1583473"/>
              <a:gd name="connsiteX14" fmla="*/ 356839 w 524107"/>
              <a:gd name="connsiteY14" fmla="*/ 836342 h 1583473"/>
              <a:gd name="connsiteX15" fmla="*/ 379141 w 524107"/>
              <a:gd name="connsiteY15" fmla="*/ 724829 h 1583473"/>
              <a:gd name="connsiteX16" fmla="*/ 390292 w 524107"/>
              <a:gd name="connsiteY16" fmla="*/ 691376 h 1583473"/>
              <a:gd name="connsiteX17" fmla="*/ 434897 w 524107"/>
              <a:gd name="connsiteY17" fmla="*/ 624468 h 1583473"/>
              <a:gd name="connsiteX18" fmla="*/ 446048 w 524107"/>
              <a:gd name="connsiteY18" fmla="*/ 591015 h 1583473"/>
              <a:gd name="connsiteX19" fmla="*/ 468351 w 524107"/>
              <a:gd name="connsiteY19" fmla="*/ 568712 h 1583473"/>
              <a:gd name="connsiteX20" fmla="*/ 512956 w 524107"/>
              <a:gd name="connsiteY20" fmla="*/ 512956 h 1583473"/>
              <a:gd name="connsiteX21" fmla="*/ 524107 w 524107"/>
              <a:gd name="connsiteY21" fmla="*/ 479503 h 1583473"/>
              <a:gd name="connsiteX22" fmla="*/ 512956 w 524107"/>
              <a:gd name="connsiteY22" fmla="*/ 412595 h 1583473"/>
              <a:gd name="connsiteX23" fmla="*/ 479502 w 524107"/>
              <a:gd name="connsiteY23" fmla="*/ 334537 h 1583473"/>
              <a:gd name="connsiteX24" fmla="*/ 412595 w 524107"/>
              <a:gd name="connsiteY24" fmla="*/ 267629 h 1583473"/>
              <a:gd name="connsiteX25" fmla="*/ 289931 w 524107"/>
              <a:gd name="connsiteY25" fmla="*/ 234176 h 1583473"/>
              <a:gd name="connsiteX26" fmla="*/ 267629 w 524107"/>
              <a:gd name="connsiteY26" fmla="*/ 211873 h 1583473"/>
              <a:gd name="connsiteX27" fmla="*/ 156117 w 524107"/>
              <a:gd name="connsiteY27" fmla="*/ 178420 h 1583473"/>
              <a:gd name="connsiteX28" fmla="*/ 111512 w 524107"/>
              <a:gd name="connsiteY28" fmla="*/ 111512 h 1583473"/>
              <a:gd name="connsiteX29" fmla="*/ 89209 w 524107"/>
              <a:gd name="connsiteY29" fmla="*/ 78059 h 1583473"/>
              <a:gd name="connsiteX30" fmla="*/ 78058 w 524107"/>
              <a:gd name="connsiteY30" fmla="*/ 44605 h 1583473"/>
              <a:gd name="connsiteX31" fmla="*/ 66907 w 524107"/>
              <a:gd name="connsiteY31" fmla="*/ 0 h 1583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4107" h="1583473">
                <a:moveTo>
                  <a:pt x="0" y="1583473"/>
                </a:moveTo>
                <a:cubicBezTo>
                  <a:pt x="3717" y="1553737"/>
                  <a:pt x="7190" y="1523969"/>
                  <a:pt x="11151" y="1494264"/>
                </a:cubicBezTo>
                <a:cubicBezTo>
                  <a:pt x="14625" y="1468211"/>
                  <a:pt x="19042" y="1442286"/>
                  <a:pt x="22302" y="1416205"/>
                </a:cubicBezTo>
                <a:cubicBezTo>
                  <a:pt x="28300" y="1368217"/>
                  <a:pt x="21851" y="1311925"/>
                  <a:pt x="55756" y="1271239"/>
                </a:cubicBezTo>
                <a:cubicBezTo>
                  <a:pt x="64336" y="1260943"/>
                  <a:pt x="78058" y="1256371"/>
                  <a:pt x="89209" y="1248937"/>
                </a:cubicBezTo>
                <a:cubicBezTo>
                  <a:pt x="92926" y="1237786"/>
                  <a:pt x="93018" y="1224662"/>
                  <a:pt x="100361" y="1215483"/>
                </a:cubicBezTo>
                <a:cubicBezTo>
                  <a:pt x="108733" y="1205018"/>
                  <a:pt x="123349" y="1201553"/>
                  <a:pt x="133814" y="1193181"/>
                </a:cubicBezTo>
                <a:cubicBezTo>
                  <a:pt x="142024" y="1186613"/>
                  <a:pt x="147907" y="1177446"/>
                  <a:pt x="156117" y="1170878"/>
                </a:cubicBezTo>
                <a:cubicBezTo>
                  <a:pt x="166582" y="1162506"/>
                  <a:pt x="179105" y="1156948"/>
                  <a:pt x="189570" y="1148576"/>
                </a:cubicBezTo>
                <a:cubicBezTo>
                  <a:pt x="269017" y="1085018"/>
                  <a:pt x="142364" y="1172612"/>
                  <a:pt x="245326" y="1103971"/>
                </a:cubicBezTo>
                <a:cubicBezTo>
                  <a:pt x="247950" y="1093477"/>
                  <a:pt x="260359" y="1038998"/>
                  <a:pt x="267629" y="1025912"/>
                </a:cubicBezTo>
                <a:cubicBezTo>
                  <a:pt x="280646" y="1002481"/>
                  <a:pt x="312234" y="959005"/>
                  <a:pt x="312234" y="959005"/>
                </a:cubicBezTo>
                <a:cubicBezTo>
                  <a:pt x="315951" y="944137"/>
                  <a:pt x="318004" y="928750"/>
                  <a:pt x="323385" y="914400"/>
                </a:cubicBezTo>
                <a:cubicBezTo>
                  <a:pt x="329222" y="898835"/>
                  <a:pt x="339139" y="885074"/>
                  <a:pt x="345687" y="869795"/>
                </a:cubicBezTo>
                <a:cubicBezTo>
                  <a:pt x="350317" y="858991"/>
                  <a:pt x="353122" y="847493"/>
                  <a:pt x="356839" y="836342"/>
                </a:cubicBezTo>
                <a:cubicBezTo>
                  <a:pt x="365601" y="783768"/>
                  <a:pt x="365833" y="771406"/>
                  <a:pt x="379141" y="724829"/>
                </a:cubicBezTo>
                <a:cubicBezTo>
                  <a:pt x="382370" y="713527"/>
                  <a:pt x="384584" y="701651"/>
                  <a:pt x="390292" y="691376"/>
                </a:cubicBezTo>
                <a:cubicBezTo>
                  <a:pt x="403309" y="667945"/>
                  <a:pt x="426421" y="649897"/>
                  <a:pt x="434897" y="624468"/>
                </a:cubicBezTo>
                <a:cubicBezTo>
                  <a:pt x="438614" y="613317"/>
                  <a:pt x="440000" y="601094"/>
                  <a:pt x="446048" y="591015"/>
                </a:cubicBezTo>
                <a:cubicBezTo>
                  <a:pt x="451457" y="582000"/>
                  <a:pt x="461783" y="576922"/>
                  <a:pt x="468351" y="568712"/>
                </a:cubicBezTo>
                <a:cubicBezTo>
                  <a:pt x="524620" y="498376"/>
                  <a:pt x="459104" y="566808"/>
                  <a:pt x="512956" y="512956"/>
                </a:cubicBezTo>
                <a:cubicBezTo>
                  <a:pt x="516673" y="501805"/>
                  <a:pt x="524107" y="491257"/>
                  <a:pt x="524107" y="479503"/>
                </a:cubicBezTo>
                <a:cubicBezTo>
                  <a:pt x="524107" y="456893"/>
                  <a:pt x="517390" y="434766"/>
                  <a:pt x="512956" y="412595"/>
                </a:cubicBezTo>
                <a:cubicBezTo>
                  <a:pt x="505680" y="376215"/>
                  <a:pt x="504074" y="362180"/>
                  <a:pt x="479502" y="334537"/>
                </a:cubicBezTo>
                <a:cubicBezTo>
                  <a:pt x="458548" y="310963"/>
                  <a:pt x="442517" y="277603"/>
                  <a:pt x="412595" y="267629"/>
                </a:cubicBezTo>
                <a:cubicBezTo>
                  <a:pt x="327706" y="239334"/>
                  <a:pt x="368739" y="249937"/>
                  <a:pt x="289931" y="234176"/>
                </a:cubicBezTo>
                <a:cubicBezTo>
                  <a:pt x="282497" y="226742"/>
                  <a:pt x="277033" y="216575"/>
                  <a:pt x="267629" y="211873"/>
                </a:cubicBezTo>
                <a:cubicBezTo>
                  <a:pt x="240481" y="198299"/>
                  <a:pt x="188130" y="186423"/>
                  <a:pt x="156117" y="178420"/>
                </a:cubicBezTo>
                <a:lnTo>
                  <a:pt x="111512" y="111512"/>
                </a:lnTo>
                <a:lnTo>
                  <a:pt x="89209" y="78059"/>
                </a:lnTo>
                <a:cubicBezTo>
                  <a:pt x="85492" y="66908"/>
                  <a:pt x="81287" y="55907"/>
                  <a:pt x="78058" y="44605"/>
                </a:cubicBezTo>
                <a:cubicBezTo>
                  <a:pt x="73848" y="29869"/>
                  <a:pt x="66907" y="0"/>
                  <a:pt x="66907" y="0"/>
                </a:cubicBezTo>
              </a:path>
            </a:pathLst>
          </a:cu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3" name="Straight Connector 22"/>
          <p:cNvCxnSpPr/>
          <p:nvPr/>
        </p:nvCxnSpPr>
        <p:spPr>
          <a:xfrm>
            <a:off x="7525486" y="1528034"/>
            <a:ext cx="1126273" cy="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7474248" y="2027380"/>
            <a:ext cx="1126273" cy="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25" name="Cloud 24"/>
          <p:cNvSpPr/>
          <p:nvPr/>
        </p:nvSpPr>
        <p:spPr>
          <a:xfrm>
            <a:off x="7868261" y="1861279"/>
            <a:ext cx="512956" cy="356520"/>
          </a:xfrm>
          <a:prstGeom prst="cloud">
            <a:avLst/>
          </a:prstGeom>
          <a:solidFill>
            <a:srgbClr val="95B3D7">
              <a:alpha val="69804"/>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Cloud 25"/>
          <p:cNvSpPr/>
          <p:nvPr/>
        </p:nvSpPr>
        <p:spPr>
          <a:xfrm>
            <a:off x="7832143" y="1356178"/>
            <a:ext cx="512956" cy="356520"/>
          </a:xfrm>
          <a:prstGeom prst="cloud">
            <a:avLst/>
          </a:prstGeom>
          <a:solidFill>
            <a:srgbClr val="95B3D7">
              <a:alpha val="69804"/>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extBox 26"/>
          <p:cNvSpPr txBox="1"/>
          <p:nvPr/>
        </p:nvSpPr>
        <p:spPr>
          <a:xfrm>
            <a:off x="8548488" y="1343366"/>
            <a:ext cx="309316" cy="369332"/>
          </a:xfrm>
          <a:prstGeom prst="rect">
            <a:avLst/>
          </a:prstGeom>
          <a:noFill/>
        </p:spPr>
        <p:txBody>
          <a:bodyPr wrap="square" rtlCol="0">
            <a:spAutoFit/>
          </a:bodyPr>
          <a:lstStyle/>
          <a:p>
            <a:r>
              <a:rPr lang="en-GB" dirty="0">
                <a:solidFill>
                  <a:srgbClr val="FF0000"/>
                </a:solidFill>
              </a:rPr>
              <a:t>?</a:t>
            </a:r>
          </a:p>
        </p:txBody>
      </p:sp>
      <p:sp>
        <p:nvSpPr>
          <p:cNvPr id="28" name="TextBox 27"/>
          <p:cNvSpPr txBox="1"/>
          <p:nvPr/>
        </p:nvSpPr>
        <p:spPr>
          <a:xfrm>
            <a:off x="8555925" y="1841450"/>
            <a:ext cx="309316" cy="369332"/>
          </a:xfrm>
          <a:prstGeom prst="rect">
            <a:avLst/>
          </a:prstGeom>
          <a:noFill/>
        </p:spPr>
        <p:txBody>
          <a:bodyPr wrap="square" rtlCol="0">
            <a:spAutoFit/>
          </a:bodyPr>
          <a:lstStyle/>
          <a:p>
            <a:r>
              <a:rPr lang="en-GB" dirty="0">
                <a:solidFill>
                  <a:srgbClr val="FF0000"/>
                </a:solidFill>
              </a:rPr>
              <a:t>?</a:t>
            </a:r>
          </a:p>
        </p:txBody>
      </p:sp>
      <p:cxnSp>
        <p:nvCxnSpPr>
          <p:cNvPr id="29" name="Straight Arrow Connector 28"/>
          <p:cNvCxnSpPr/>
          <p:nvPr/>
        </p:nvCxnSpPr>
        <p:spPr>
          <a:xfrm>
            <a:off x="6826677" y="1967572"/>
            <a:ext cx="50180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8916475" y="1969718"/>
            <a:ext cx="50180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9268796" y="1680237"/>
            <a:ext cx="1416205" cy="646331"/>
          </a:xfrm>
          <a:prstGeom prst="rect">
            <a:avLst/>
          </a:prstGeom>
          <a:noFill/>
        </p:spPr>
        <p:txBody>
          <a:bodyPr wrap="square" rtlCol="0">
            <a:spAutoFit/>
          </a:bodyPr>
          <a:lstStyle/>
          <a:p>
            <a:pPr algn="ctr"/>
            <a:r>
              <a:rPr lang="en-GB" dirty="0">
                <a:solidFill>
                  <a:srgbClr val="7030A0"/>
                </a:solidFill>
              </a:rPr>
              <a:t>Quality control</a:t>
            </a:r>
          </a:p>
        </p:txBody>
      </p:sp>
    </p:spTree>
    <p:extLst>
      <p:ext uri="{BB962C8B-B14F-4D97-AF65-F5344CB8AC3E}">
        <p14:creationId xmlns:p14="http://schemas.microsoft.com/office/powerpoint/2010/main" val="544085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60000"/>
            <a:ext cx="5903737" cy="369332"/>
          </a:xfrm>
        </p:spPr>
        <p:txBody>
          <a:bodyPr/>
          <a:lstStyle/>
          <a:p>
            <a:r>
              <a:rPr lang="en-US" dirty="0"/>
              <a:t>Summary: 4D-Var tracing</a:t>
            </a:r>
          </a:p>
        </p:txBody>
      </p:sp>
      <p:sp>
        <p:nvSpPr>
          <p:cNvPr id="3" name="Content Placeholder 2"/>
          <p:cNvSpPr>
            <a:spLocks noGrp="1"/>
          </p:cNvSpPr>
          <p:nvPr>
            <p:ph sz="quarter" idx="14"/>
          </p:nvPr>
        </p:nvSpPr>
        <p:spPr>
          <a:xfrm>
            <a:off x="3142834" y="3535055"/>
            <a:ext cx="5903738" cy="2386945"/>
          </a:xfrm>
        </p:spPr>
        <p:txBody>
          <a:bodyPr/>
          <a:lstStyle/>
          <a:p>
            <a:r>
              <a:rPr lang="en-US" dirty="0"/>
              <a:t>Complementary to AMVs</a:t>
            </a:r>
          </a:p>
          <a:p>
            <a:r>
              <a:rPr lang="en-US" dirty="0"/>
              <a:t>Good for broad scale motion</a:t>
            </a:r>
          </a:p>
          <a:p>
            <a:r>
              <a:rPr lang="en-US" dirty="0"/>
              <a:t>Timing and frequency of image matters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55</a:t>
            </a:fld>
            <a:endParaRPr lang="en-US" dirty="0"/>
          </a:p>
        </p:txBody>
      </p:sp>
      <p:pic>
        <p:nvPicPr>
          <p:cNvPr id="5" name="Picture 3" descr="carole_1.jpg"/>
          <p:cNvPicPr>
            <a:picLocks noChangeAspect="1"/>
          </p:cNvPicPr>
          <p:nvPr/>
        </p:nvPicPr>
        <p:blipFill rotWithShape="1">
          <a:blip r:embed="rId2">
            <a:extLst>
              <a:ext uri="{28A0092B-C50C-407E-A947-70E740481C1C}">
                <a14:useLocalDpi xmlns:a14="http://schemas.microsoft.com/office/drawing/2010/main" val="0"/>
              </a:ext>
            </a:extLst>
          </a:blip>
          <a:srcRect l="28206" t="50683" r="29947"/>
          <a:stretch/>
        </p:blipFill>
        <p:spPr bwMode="auto">
          <a:xfrm>
            <a:off x="4936915" y="1139939"/>
            <a:ext cx="2315575" cy="179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202636" y="5319133"/>
            <a:ext cx="8028878" cy="646331"/>
          </a:xfrm>
          <a:prstGeom prst="rect">
            <a:avLst/>
          </a:prstGeom>
          <a:noFill/>
          <a:ln>
            <a:solidFill>
              <a:schemeClr val="bg1">
                <a:lumMod val="65000"/>
              </a:schemeClr>
            </a:solidFill>
          </a:ln>
        </p:spPr>
        <p:txBody>
          <a:bodyPr wrap="square" rtlCol="0">
            <a:spAutoFit/>
          </a:bodyPr>
          <a:lstStyle/>
          <a:p>
            <a:pPr algn="ctr"/>
            <a:r>
              <a:rPr lang="en-GB" dirty="0">
                <a:solidFill>
                  <a:srgbClr val="FF0000"/>
                </a:solidFill>
              </a:rPr>
              <a:t>NWP models need information on the wind field – AMVs and CSR/ASR will continue to provide good quality observations with good coverage</a:t>
            </a:r>
          </a:p>
        </p:txBody>
      </p:sp>
    </p:spTree>
    <p:extLst>
      <p:ext uri="{BB962C8B-B14F-4D97-AF65-F5344CB8AC3E}">
        <p14:creationId xmlns:p14="http://schemas.microsoft.com/office/powerpoint/2010/main" val="816134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2835" y="1075617"/>
            <a:ext cx="5903737" cy="369332"/>
          </a:xfrm>
        </p:spPr>
        <p:txBody>
          <a:bodyPr/>
          <a:lstStyle/>
          <a:p>
            <a:r>
              <a:rPr lang="en-US" dirty="0"/>
              <a:t>Future challenges – new generation of imagers</a:t>
            </a:r>
          </a:p>
        </p:txBody>
      </p:sp>
      <p:sp>
        <p:nvSpPr>
          <p:cNvPr id="3" name="Content Placeholder 2"/>
          <p:cNvSpPr>
            <a:spLocks noGrp="1"/>
          </p:cNvSpPr>
          <p:nvPr>
            <p:ph sz="quarter" idx="14"/>
          </p:nvPr>
        </p:nvSpPr>
        <p:spPr>
          <a:xfrm>
            <a:off x="3142834" y="1977887"/>
            <a:ext cx="5903738" cy="3944113"/>
          </a:xfrm>
        </p:spPr>
        <p:txBody>
          <a:bodyPr/>
          <a:lstStyle/>
          <a:p>
            <a:r>
              <a:rPr lang="en-US" dirty="0"/>
              <a:t>Increases in spatial resolution</a:t>
            </a:r>
          </a:p>
          <a:p>
            <a:pPr lvl="1"/>
            <a:r>
              <a:rPr lang="en-US" dirty="0">
                <a:solidFill>
                  <a:srgbClr val="0000FF"/>
                </a:solidFill>
              </a:rPr>
              <a:t>E.g. Himawari-8 and GOES-16: 32x32km box for CSR</a:t>
            </a:r>
          </a:p>
          <a:p>
            <a:pPr lvl="1"/>
            <a:r>
              <a:rPr lang="en-US" dirty="0">
                <a:solidFill>
                  <a:srgbClr val="0000FF"/>
                </a:solidFill>
              </a:rPr>
              <a:t>Better cloud detection?</a:t>
            </a:r>
          </a:p>
          <a:p>
            <a:r>
              <a:rPr lang="en-US" dirty="0"/>
              <a:t>Increases in temporal resolution</a:t>
            </a:r>
          </a:p>
          <a:p>
            <a:pPr lvl="1"/>
            <a:r>
              <a:rPr lang="en-US" dirty="0">
                <a:solidFill>
                  <a:srgbClr val="0000FF"/>
                </a:solidFill>
              </a:rPr>
              <a:t>E.g. GOES-16 – full disk in 10 mins</a:t>
            </a:r>
          </a:p>
          <a:p>
            <a:pPr lvl="1"/>
            <a:r>
              <a:rPr lang="en-US" dirty="0">
                <a:solidFill>
                  <a:srgbClr val="0000FF"/>
                </a:solidFill>
              </a:rPr>
              <a:t>Constrain error growth in 4D-Var?</a:t>
            </a:r>
          </a:p>
          <a:p>
            <a:r>
              <a:rPr lang="en-US" dirty="0"/>
              <a:t>Hyperspectral instrument in geostationary orbit</a:t>
            </a:r>
          </a:p>
          <a:p>
            <a:pPr lvl="1"/>
            <a:r>
              <a:rPr lang="en-US" dirty="0">
                <a:solidFill>
                  <a:srgbClr val="0000E8"/>
                </a:solidFill>
              </a:rPr>
              <a:t>“3D winds” tracking temp/humidity/ozone profiles</a:t>
            </a:r>
          </a:p>
          <a:p>
            <a:pPr lvl="1"/>
            <a:r>
              <a:rPr lang="en-US" dirty="0">
                <a:solidFill>
                  <a:srgbClr val="0000E8"/>
                </a:solidFill>
              </a:rPr>
              <a:t>Higher sampling from radiances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56</a:t>
            </a:fld>
            <a:endParaRPr lang="en-US" dirty="0"/>
          </a:p>
        </p:txBody>
      </p:sp>
    </p:spTree>
    <p:extLst>
      <p:ext uri="{BB962C8B-B14F-4D97-AF65-F5344CB8AC3E}">
        <p14:creationId xmlns:p14="http://schemas.microsoft.com/office/powerpoint/2010/main" val="1429122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1354" y="803242"/>
            <a:ext cx="5903737" cy="369332"/>
          </a:xfrm>
        </p:spPr>
        <p:txBody>
          <a:bodyPr/>
          <a:lstStyle/>
          <a:p>
            <a:r>
              <a:rPr lang="en-US" dirty="0"/>
              <a:t>Contents</a:t>
            </a:r>
          </a:p>
        </p:txBody>
      </p:sp>
      <p:sp>
        <p:nvSpPr>
          <p:cNvPr id="3" name="Content Placeholder 2"/>
          <p:cNvSpPr>
            <a:spLocks noGrp="1"/>
          </p:cNvSpPr>
          <p:nvPr>
            <p:ph sz="quarter" idx="14"/>
          </p:nvPr>
        </p:nvSpPr>
        <p:spPr>
          <a:xfrm>
            <a:off x="2481353" y="1705512"/>
            <a:ext cx="5903738" cy="3944113"/>
          </a:xfrm>
        </p:spPr>
        <p:txBody>
          <a:bodyPr/>
          <a:lstStyle/>
          <a:p>
            <a:pPr indent="0">
              <a:buNone/>
            </a:pPr>
            <a:r>
              <a:rPr lang="en-US" dirty="0">
                <a:solidFill>
                  <a:srgbClr val="064E83"/>
                </a:solidFill>
              </a:rPr>
              <a:t>Atmospheric Motion Vectors</a:t>
            </a:r>
          </a:p>
          <a:p>
            <a:r>
              <a:rPr lang="en-US" dirty="0"/>
              <a:t>What, when, where and why</a:t>
            </a:r>
          </a:p>
          <a:p>
            <a:r>
              <a:rPr lang="en-US" dirty="0"/>
              <a:t>How are AMVs derived?</a:t>
            </a:r>
          </a:p>
          <a:p>
            <a:r>
              <a:rPr lang="en-US" dirty="0"/>
              <a:t>How do we use them at ECMWF?</a:t>
            </a:r>
          </a:p>
          <a:p>
            <a:pPr indent="0">
              <a:buNone/>
            </a:pPr>
            <a:r>
              <a:rPr lang="en-US" dirty="0">
                <a:solidFill>
                  <a:srgbClr val="064E83"/>
                </a:solidFill>
              </a:rPr>
              <a:t>Wind indirectly from radiances</a:t>
            </a:r>
          </a:p>
          <a:p>
            <a:r>
              <a:rPr lang="en-US" dirty="0"/>
              <a:t>Introduction to clear sky/all sky radiances</a:t>
            </a:r>
          </a:p>
          <a:p>
            <a:r>
              <a:rPr lang="en-US" dirty="0"/>
              <a:t>Humidity tracing with radiances</a:t>
            </a:r>
          </a:p>
          <a:p>
            <a:pPr indent="0">
              <a:buNone/>
            </a:pPr>
            <a:r>
              <a:rPr lang="en-US" dirty="0">
                <a:solidFill>
                  <a:srgbClr val="0070C0"/>
                </a:solidFill>
              </a:rPr>
              <a:t>Summary and future challenges</a:t>
            </a:r>
          </a:p>
          <a:p>
            <a:pPr indent="0">
              <a:buNone/>
            </a:pPr>
            <a:r>
              <a:rPr lang="en-US" b="1" dirty="0">
                <a:solidFill>
                  <a:srgbClr val="0070C0"/>
                </a:solidFill>
              </a:rPr>
              <a:t>Introducing Aeolus</a:t>
            </a:r>
          </a:p>
          <a:p>
            <a:pPr indent="0">
              <a:buNone/>
            </a:pPr>
            <a:endParaRPr lang="en-US" dirty="0">
              <a:solidFill>
                <a:srgbClr val="0070C0"/>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57</a:t>
            </a:fld>
            <a:endParaRPr lang="en-US" dirty="0"/>
          </a:p>
        </p:txBody>
      </p:sp>
    </p:spTree>
    <p:extLst>
      <p:ext uri="{BB962C8B-B14F-4D97-AF65-F5344CB8AC3E}">
        <p14:creationId xmlns:p14="http://schemas.microsoft.com/office/powerpoint/2010/main" val="331415528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Aeolus Doppler wind </a:t>
            </a:r>
            <a:r>
              <a:rPr lang="en-GB" dirty="0" err="1"/>
              <a:t>lidar</a:t>
            </a:r>
            <a:r>
              <a:rPr lang="en-GB" dirty="0"/>
              <a:t> </a:t>
            </a:r>
          </a:p>
        </p:txBody>
      </p:sp>
      <p:sp>
        <p:nvSpPr>
          <p:cNvPr id="3" name="Content Placeholder 2"/>
          <p:cNvSpPr>
            <a:spLocks noGrp="1"/>
          </p:cNvSpPr>
          <p:nvPr>
            <p:ph sz="quarter" idx="14"/>
          </p:nvPr>
        </p:nvSpPr>
        <p:spPr>
          <a:xfrm>
            <a:off x="1291153" y="1074313"/>
            <a:ext cx="4868513" cy="943171"/>
          </a:xfrm>
        </p:spPr>
        <p:txBody>
          <a:bodyPr/>
          <a:lstStyle/>
          <a:p>
            <a:r>
              <a:rPr lang="en-GB" dirty="0"/>
              <a:t>Measures Doppler frequency shift of backscattered light</a:t>
            </a:r>
          </a:p>
        </p:txBody>
      </p:sp>
      <p:sp>
        <p:nvSpPr>
          <p:cNvPr id="4" name="Slide Number Placeholder 3"/>
          <p:cNvSpPr>
            <a:spLocks noGrp="1"/>
          </p:cNvSpPr>
          <p:nvPr>
            <p:ph type="sldNum" sz="quarter" idx="10"/>
          </p:nvPr>
        </p:nvSpPr>
        <p:spPr/>
        <p:txBody>
          <a:bodyPr/>
          <a:lstStyle/>
          <a:p>
            <a:fld id="{6B3B0B0F-E794-1244-9699-107C60B9C23A}" type="slidenum">
              <a:rPr lang="en-US" smtClean="0"/>
              <a:pPr/>
              <a:t>58</a:t>
            </a:fld>
            <a:endParaRPr lang="en-US" dirty="0"/>
          </a:p>
        </p:txBody>
      </p:sp>
      <p:pic>
        <p:nvPicPr>
          <p:cNvPr id="5" name="Picture 4"/>
          <p:cNvPicPr>
            <a:picLocks noChangeAspect="1"/>
          </p:cNvPicPr>
          <p:nvPr/>
        </p:nvPicPr>
        <p:blipFill>
          <a:blip r:embed="rId2"/>
          <a:stretch>
            <a:fillRect/>
          </a:stretch>
        </p:blipFill>
        <p:spPr>
          <a:xfrm>
            <a:off x="7631113" y="1074313"/>
            <a:ext cx="3701377" cy="3993849"/>
          </a:xfrm>
          <a:prstGeom prst="rect">
            <a:avLst/>
          </a:prstGeom>
        </p:spPr>
      </p:pic>
      <p:pic>
        <p:nvPicPr>
          <p:cNvPr id="6" name="Picture 5"/>
          <p:cNvPicPr>
            <a:picLocks noChangeAspect="1"/>
          </p:cNvPicPr>
          <p:nvPr/>
        </p:nvPicPr>
        <p:blipFill>
          <a:blip r:embed="rId3"/>
          <a:stretch>
            <a:fillRect/>
          </a:stretch>
        </p:blipFill>
        <p:spPr>
          <a:xfrm>
            <a:off x="1291153" y="1903384"/>
            <a:ext cx="4470085" cy="1204766"/>
          </a:xfrm>
          <a:prstGeom prst="rect">
            <a:avLst/>
          </a:prstGeom>
        </p:spPr>
      </p:pic>
      <p:sp>
        <p:nvSpPr>
          <p:cNvPr id="7" name="Content Placeholder 2"/>
          <p:cNvSpPr txBox="1">
            <a:spLocks/>
          </p:cNvSpPr>
          <p:nvPr/>
        </p:nvSpPr>
        <p:spPr>
          <a:xfrm>
            <a:off x="1291153" y="3608327"/>
            <a:ext cx="5193730" cy="943171"/>
          </a:xfrm>
          <a:prstGeom prst="rect">
            <a:avLst/>
          </a:prstGeom>
        </p:spPr>
        <p:txBody>
          <a:bodyPr lIns="0" tIns="0" rIns="0" bIns="0"/>
          <a:lstStyle>
            <a:lvl1pPr marL="0" indent="-180000" algn="l" defTabSz="457200" rtl="0" eaLnBrk="1" latinLnBrk="0" hangingPunct="1">
              <a:lnSpc>
                <a:spcPts val="2200"/>
              </a:lnSpc>
              <a:spcBef>
                <a:spcPts val="1100"/>
              </a:spcBef>
              <a:buClr>
                <a:srgbClr val="064E83"/>
              </a:buClr>
              <a:buFont typeface="Arial"/>
              <a:buChar char="•"/>
              <a:defRPr sz="1800" kern="1200">
                <a:solidFill>
                  <a:schemeClr val="tx1"/>
                </a:solidFill>
                <a:latin typeface="+mn-lt"/>
                <a:ea typeface="+mn-ea"/>
                <a:cs typeface="+mn-cs"/>
              </a:defRPr>
            </a:lvl1pPr>
            <a:lvl2pPr marL="630000" indent="-270000" algn="l" defTabSz="457200" rtl="0" eaLnBrk="1" latinLnBrk="0" hangingPunct="1">
              <a:lnSpc>
                <a:spcPts val="2000"/>
              </a:lnSpc>
              <a:spcBef>
                <a:spcPts val="1000"/>
              </a:spcBef>
              <a:buClr>
                <a:srgbClr val="064E83"/>
              </a:buClr>
              <a:buFont typeface="Arial"/>
              <a:buChar char="–"/>
              <a:defRPr sz="1600" kern="1200">
                <a:solidFill>
                  <a:schemeClr val="tx1"/>
                </a:solidFill>
                <a:latin typeface="+mn-lt"/>
                <a:ea typeface="+mn-ea"/>
                <a:cs typeface="+mn-cs"/>
              </a:defRPr>
            </a:lvl2pPr>
            <a:lvl3pPr marL="990000" indent="-270000" algn="l" defTabSz="457200" rtl="0" eaLnBrk="1" latinLnBrk="0" hangingPunct="1">
              <a:lnSpc>
                <a:spcPts val="1800"/>
              </a:lnSpc>
              <a:spcBef>
                <a:spcPts val="900"/>
              </a:spcBef>
              <a:buClr>
                <a:srgbClr val="064E83"/>
              </a:buClr>
              <a:buFont typeface="Arial"/>
              <a:buChar char="•"/>
              <a:defRPr sz="1400" kern="1200">
                <a:solidFill>
                  <a:schemeClr val="tx1"/>
                </a:solidFill>
                <a:latin typeface="+mn-lt"/>
                <a:ea typeface="+mn-ea"/>
                <a:cs typeface="+mn-cs"/>
              </a:defRPr>
            </a:lvl3pPr>
            <a:lvl4pPr marL="1350000" indent="-270000" algn="l" defTabSz="457200" rtl="0" eaLnBrk="1" latinLnBrk="0" hangingPunct="1">
              <a:lnSpc>
                <a:spcPts val="1600"/>
              </a:lnSpc>
              <a:spcBef>
                <a:spcPts val="800"/>
              </a:spcBef>
              <a:buClr>
                <a:srgbClr val="064E83"/>
              </a:buClr>
              <a:buFont typeface="Arial"/>
              <a:buChar char="–"/>
              <a:defRPr sz="1200" kern="1200">
                <a:solidFill>
                  <a:schemeClr val="tx1"/>
                </a:solidFill>
                <a:latin typeface="+mn-lt"/>
                <a:ea typeface="+mn-ea"/>
                <a:cs typeface="+mn-cs"/>
              </a:defRPr>
            </a:lvl4pPr>
            <a:lvl5pPr marL="1710000" indent="-270000" algn="l" defTabSz="457200" rtl="0" eaLnBrk="1" latinLnBrk="0" hangingPunct="1">
              <a:lnSpc>
                <a:spcPts val="1400"/>
              </a:lnSpc>
              <a:spcBef>
                <a:spcPts val="700"/>
              </a:spcBef>
              <a:buClr>
                <a:srgbClr val="064E83"/>
              </a:buClr>
              <a:buFont typeface="Arial"/>
              <a:buChar char="»"/>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dirty="0"/>
              <a:t>Scatters from:</a:t>
            </a:r>
          </a:p>
          <a:p>
            <a:pPr lvl="1"/>
            <a:r>
              <a:rPr lang="en-GB" dirty="0"/>
              <a:t>air molecules (clear air) – Rayleigh scattering</a:t>
            </a:r>
          </a:p>
          <a:p>
            <a:pPr lvl="1"/>
            <a:r>
              <a:rPr lang="en-GB" dirty="0"/>
              <a:t>particles (cloud/aerosol) – Mie scattering</a:t>
            </a:r>
          </a:p>
          <a:p>
            <a:r>
              <a:rPr lang="en-GB" dirty="0"/>
              <a:t>Wind = average molecule/particle movement in volume of air </a:t>
            </a:r>
          </a:p>
          <a:p>
            <a:r>
              <a:rPr lang="en-GB" dirty="0"/>
              <a:t>Measures line of sight speed</a:t>
            </a:r>
          </a:p>
        </p:txBody>
      </p:sp>
      <p:sp>
        <p:nvSpPr>
          <p:cNvPr id="10" name="TextBox 9"/>
          <p:cNvSpPr txBox="1"/>
          <p:nvPr/>
        </p:nvSpPr>
        <p:spPr>
          <a:xfrm>
            <a:off x="7631112" y="5316943"/>
            <a:ext cx="3701377" cy="646331"/>
          </a:xfrm>
          <a:prstGeom prst="rect">
            <a:avLst/>
          </a:prstGeom>
          <a:noFill/>
        </p:spPr>
        <p:txBody>
          <a:bodyPr wrap="square" rtlCol="0">
            <a:spAutoFit/>
          </a:bodyPr>
          <a:lstStyle/>
          <a:p>
            <a:pPr algn="ctr"/>
            <a:r>
              <a:rPr lang="en-GB" dirty="0"/>
              <a:t>Polar orbiting satellite (320km)</a:t>
            </a:r>
          </a:p>
          <a:p>
            <a:pPr algn="ctr"/>
            <a:r>
              <a:rPr lang="en-GB" dirty="0"/>
              <a:t>Launched August 2018</a:t>
            </a:r>
          </a:p>
        </p:txBody>
      </p:sp>
    </p:spTree>
    <p:extLst>
      <p:ext uri="{BB962C8B-B14F-4D97-AF65-F5344CB8AC3E}">
        <p14:creationId xmlns:p14="http://schemas.microsoft.com/office/powerpoint/2010/main" val="752094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Features of Aeolus winds</a:t>
            </a:r>
          </a:p>
        </p:txBody>
      </p:sp>
      <p:sp>
        <p:nvSpPr>
          <p:cNvPr id="3" name="Content Placeholder 2"/>
          <p:cNvSpPr>
            <a:spLocks noGrp="1"/>
          </p:cNvSpPr>
          <p:nvPr>
            <p:ph sz="quarter" idx="14"/>
          </p:nvPr>
        </p:nvSpPr>
        <p:spPr>
          <a:xfrm>
            <a:off x="2087425" y="1355924"/>
            <a:ext cx="5903738" cy="4533875"/>
          </a:xfrm>
        </p:spPr>
        <p:txBody>
          <a:bodyPr/>
          <a:lstStyle/>
          <a:p>
            <a:pPr indent="0">
              <a:buNone/>
            </a:pPr>
            <a:r>
              <a:rPr lang="en-GB" dirty="0"/>
              <a:t>Advantages</a:t>
            </a:r>
          </a:p>
          <a:p>
            <a:r>
              <a:rPr lang="en-GB" dirty="0"/>
              <a:t>High accuracy possible</a:t>
            </a:r>
          </a:p>
          <a:p>
            <a:r>
              <a:rPr lang="en-GB" dirty="0"/>
              <a:t>Measurement closely linked with wind</a:t>
            </a:r>
          </a:p>
          <a:p>
            <a:r>
              <a:rPr lang="en-GB" dirty="0"/>
              <a:t>Vertical profile – not just single layer estimate</a:t>
            </a:r>
          </a:p>
          <a:p>
            <a:pPr indent="0">
              <a:buNone/>
            </a:pPr>
            <a:r>
              <a:rPr lang="en-GB" dirty="0"/>
              <a:t>Disadvantages</a:t>
            </a:r>
          </a:p>
          <a:p>
            <a:r>
              <a:rPr lang="en-GB" dirty="0"/>
              <a:t>No transmission through thick clouds</a:t>
            </a:r>
          </a:p>
          <a:p>
            <a:r>
              <a:rPr lang="en-GB" dirty="0"/>
              <a:t>Complex technology</a:t>
            </a:r>
          </a:p>
          <a:p>
            <a:r>
              <a:rPr lang="en-GB" dirty="0"/>
              <a:t>Line of sight rather than vector wind</a:t>
            </a:r>
          </a:p>
          <a:p>
            <a:r>
              <a:rPr lang="en-GB" dirty="0"/>
              <a:t>Limited horizontal sampling</a:t>
            </a:r>
          </a:p>
        </p:txBody>
      </p:sp>
      <p:sp>
        <p:nvSpPr>
          <p:cNvPr id="4" name="Slide Number Placeholder 3"/>
          <p:cNvSpPr>
            <a:spLocks noGrp="1"/>
          </p:cNvSpPr>
          <p:nvPr>
            <p:ph type="sldNum" sz="quarter" idx="10"/>
          </p:nvPr>
        </p:nvSpPr>
        <p:spPr/>
        <p:txBody>
          <a:bodyPr/>
          <a:lstStyle/>
          <a:p>
            <a:fld id="{6B3B0B0F-E794-1244-9699-107C60B9C23A}" type="slidenum">
              <a:rPr lang="en-US" smtClean="0"/>
              <a:pPr/>
              <a:t>59</a:t>
            </a:fld>
            <a:endParaRPr lang="en-US" dirty="0"/>
          </a:p>
        </p:txBody>
      </p:sp>
      <p:grpSp>
        <p:nvGrpSpPr>
          <p:cNvPr id="79" name="Group 179"/>
          <p:cNvGrpSpPr>
            <a:grpSpLocks/>
          </p:cNvGrpSpPr>
          <p:nvPr/>
        </p:nvGrpSpPr>
        <p:grpSpPr bwMode="auto">
          <a:xfrm>
            <a:off x="8537263" y="1428936"/>
            <a:ext cx="2455863" cy="3498851"/>
            <a:chOff x="158" y="1292"/>
            <a:chExt cx="1547" cy="2204"/>
          </a:xfrm>
        </p:grpSpPr>
        <p:grpSp>
          <p:nvGrpSpPr>
            <p:cNvPr id="80" name="Group 177"/>
            <p:cNvGrpSpPr>
              <a:grpSpLocks/>
            </p:cNvGrpSpPr>
            <p:nvPr/>
          </p:nvGrpSpPr>
          <p:grpSpPr bwMode="auto">
            <a:xfrm>
              <a:off x="158" y="1292"/>
              <a:ext cx="1547" cy="2204"/>
              <a:chOff x="158" y="1304"/>
              <a:chExt cx="1547" cy="2204"/>
            </a:xfrm>
          </p:grpSpPr>
          <p:sp>
            <p:nvSpPr>
              <p:cNvPr id="83" name="Text Box 7"/>
              <p:cNvSpPr txBox="1">
                <a:spLocks noChangeArrowheads="1"/>
              </p:cNvSpPr>
              <p:nvPr/>
            </p:nvSpPr>
            <p:spPr bwMode="auto">
              <a:xfrm>
                <a:off x="274" y="1304"/>
                <a:ext cx="950" cy="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eaLnBrk="0" fontAlgn="base" hangingPunct="0">
                  <a:spcBef>
                    <a:spcPct val="0"/>
                  </a:spcBef>
                  <a:spcAft>
                    <a:spcPct val="0"/>
                  </a:spcAft>
                  <a:defRPr/>
                </a:pPr>
                <a:r>
                  <a:rPr lang="en-GB" sz="1400" b="1" kern="0" dirty="0">
                    <a:solidFill>
                      <a:srgbClr val="919191"/>
                    </a:solidFill>
                  </a:rPr>
                  <a:t>Example of Aeolus vertical sampling</a:t>
                </a:r>
              </a:p>
            </p:txBody>
          </p:sp>
          <p:grpSp>
            <p:nvGrpSpPr>
              <p:cNvPr id="84" name="Group 159"/>
              <p:cNvGrpSpPr>
                <a:grpSpLocks/>
              </p:cNvGrpSpPr>
              <p:nvPr/>
            </p:nvGrpSpPr>
            <p:grpSpPr bwMode="auto">
              <a:xfrm>
                <a:off x="158" y="1641"/>
                <a:ext cx="1547" cy="1867"/>
                <a:chOff x="78" y="1260"/>
                <a:chExt cx="1547" cy="1867"/>
              </a:xfrm>
            </p:grpSpPr>
            <p:grpSp>
              <p:nvGrpSpPr>
                <p:cNvPr id="85" name="Group 132"/>
                <p:cNvGrpSpPr>
                  <a:grpSpLocks/>
                </p:cNvGrpSpPr>
                <p:nvPr/>
              </p:nvGrpSpPr>
              <p:grpSpPr bwMode="auto">
                <a:xfrm>
                  <a:off x="438" y="1910"/>
                  <a:ext cx="340" cy="1126"/>
                  <a:chOff x="438" y="1710"/>
                  <a:chExt cx="340" cy="1126"/>
                </a:xfrm>
              </p:grpSpPr>
              <p:grpSp>
                <p:nvGrpSpPr>
                  <p:cNvPr id="124" name="Group 56"/>
                  <p:cNvGrpSpPr>
                    <a:grpSpLocks/>
                  </p:cNvGrpSpPr>
                  <p:nvPr/>
                </p:nvGrpSpPr>
                <p:grpSpPr bwMode="auto">
                  <a:xfrm>
                    <a:off x="440" y="2274"/>
                    <a:ext cx="337" cy="283"/>
                    <a:chOff x="720" y="2849"/>
                    <a:chExt cx="337" cy="283"/>
                  </a:xfrm>
                </p:grpSpPr>
                <p:sp>
                  <p:nvSpPr>
                    <p:cNvPr id="148" name="Rectangle 57"/>
                    <p:cNvSpPr>
                      <a:spLocks noChangeArrowheads="1"/>
                    </p:cNvSpPr>
                    <p:nvPr/>
                  </p:nvSpPr>
                  <p:spPr bwMode="auto">
                    <a:xfrm>
                      <a:off x="721" y="2849"/>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49" name="Rectangle 58"/>
                    <p:cNvSpPr>
                      <a:spLocks noChangeArrowheads="1"/>
                    </p:cNvSpPr>
                    <p:nvPr/>
                  </p:nvSpPr>
                  <p:spPr bwMode="auto">
                    <a:xfrm>
                      <a:off x="720" y="2905"/>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50" name="Rectangle 59"/>
                    <p:cNvSpPr>
                      <a:spLocks noChangeArrowheads="1"/>
                    </p:cNvSpPr>
                    <p:nvPr/>
                  </p:nvSpPr>
                  <p:spPr bwMode="auto">
                    <a:xfrm>
                      <a:off x="720" y="2963"/>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51" name="Rectangle 60"/>
                    <p:cNvSpPr>
                      <a:spLocks noChangeArrowheads="1"/>
                    </p:cNvSpPr>
                    <p:nvPr/>
                  </p:nvSpPr>
                  <p:spPr bwMode="auto">
                    <a:xfrm>
                      <a:off x="721" y="3018"/>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52" name="Rectangle 61"/>
                    <p:cNvSpPr>
                      <a:spLocks noChangeArrowheads="1"/>
                    </p:cNvSpPr>
                    <p:nvPr/>
                  </p:nvSpPr>
                  <p:spPr bwMode="auto">
                    <a:xfrm>
                      <a:off x="721" y="3076"/>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grpSp>
              <p:grpSp>
                <p:nvGrpSpPr>
                  <p:cNvPr id="125" name="Group 63"/>
                  <p:cNvGrpSpPr>
                    <a:grpSpLocks/>
                  </p:cNvGrpSpPr>
                  <p:nvPr/>
                </p:nvGrpSpPr>
                <p:grpSpPr bwMode="auto">
                  <a:xfrm>
                    <a:off x="441" y="1993"/>
                    <a:ext cx="337" cy="283"/>
                    <a:chOff x="720" y="2849"/>
                    <a:chExt cx="337" cy="283"/>
                  </a:xfrm>
                </p:grpSpPr>
                <p:sp>
                  <p:nvSpPr>
                    <p:cNvPr id="143" name="Rectangle 64"/>
                    <p:cNvSpPr>
                      <a:spLocks noChangeArrowheads="1"/>
                    </p:cNvSpPr>
                    <p:nvPr/>
                  </p:nvSpPr>
                  <p:spPr bwMode="auto">
                    <a:xfrm>
                      <a:off x="721" y="2849"/>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44" name="Rectangle 65"/>
                    <p:cNvSpPr>
                      <a:spLocks noChangeArrowheads="1"/>
                    </p:cNvSpPr>
                    <p:nvPr/>
                  </p:nvSpPr>
                  <p:spPr bwMode="auto">
                    <a:xfrm>
                      <a:off x="720" y="2905"/>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45" name="Rectangle 66"/>
                    <p:cNvSpPr>
                      <a:spLocks noChangeArrowheads="1"/>
                    </p:cNvSpPr>
                    <p:nvPr/>
                  </p:nvSpPr>
                  <p:spPr bwMode="auto">
                    <a:xfrm>
                      <a:off x="720" y="2963"/>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46" name="Rectangle 67"/>
                    <p:cNvSpPr>
                      <a:spLocks noChangeArrowheads="1"/>
                    </p:cNvSpPr>
                    <p:nvPr/>
                  </p:nvSpPr>
                  <p:spPr bwMode="auto">
                    <a:xfrm>
                      <a:off x="721" y="3018"/>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47" name="Rectangle 68"/>
                    <p:cNvSpPr>
                      <a:spLocks noChangeArrowheads="1"/>
                    </p:cNvSpPr>
                    <p:nvPr/>
                  </p:nvSpPr>
                  <p:spPr bwMode="auto">
                    <a:xfrm>
                      <a:off x="721" y="3076"/>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grpSp>
              <p:grpSp>
                <p:nvGrpSpPr>
                  <p:cNvPr id="126" name="Group 75"/>
                  <p:cNvGrpSpPr>
                    <a:grpSpLocks/>
                  </p:cNvGrpSpPr>
                  <p:nvPr/>
                </p:nvGrpSpPr>
                <p:grpSpPr bwMode="auto">
                  <a:xfrm>
                    <a:off x="440" y="1710"/>
                    <a:ext cx="337" cy="283"/>
                    <a:chOff x="720" y="2849"/>
                    <a:chExt cx="337" cy="283"/>
                  </a:xfrm>
                </p:grpSpPr>
                <p:sp>
                  <p:nvSpPr>
                    <p:cNvPr id="138" name="Rectangle 76"/>
                    <p:cNvSpPr>
                      <a:spLocks noChangeArrowheads="1"/>
                    </p:cNvSpPr>
                    <p:nvPr/>
                  </p:nvSpPr>
                  <p:spPr bwMode="auto">
                    <a:xfrm>
                      <a:off x="721" y="2849"/>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39" name="Rectangle 77"/>
                    <p:cNvSpPr>
                      <a:spLocks noChangeArrowheads="1"/>
                    </p:cNvSpPr>
                    <p:nvPr/>
                  </p:nvSpPr>
                  <p:spPr bwMode="auto">
                    <a:xfrm>
                      <a:off x="720" y="2905"/>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40" name="Rectangle 78"/>
                    <p:cNvSpPr>
                      <a:spLocks noChangeArrowheads="1"/>
                    </p:cNvSpPr>
                    <p:nvPr/>
                  </p:nvSpPr>
                  <p:spPr bwMode="auto">
                    <a:xfrm>
                      <a:off x="720" y="2963"/>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41" name="Rectangle 79"/>
                    <p:cNvSpPr>
                      <a:spLocks noChangeArrowheads="1"/>
                    </p:cNvSpPr>
                    <p:nvPr/>
                  </p:nvSpPr>
                  <p:spPr bwMode="auto">
                    <a:xfrm>
                      <a:off x="721" y="3018"/>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42" name="Rectangle 80"/>
                    <p:cNvSpPr>
                      <a:spLocks noChangeArrowheads="1"/>
                    </p:cNvSpPr>
                    <p:nvPr/>
                  </p:nvSpPr>
                  <p:spPr bwMode="auto">
                    <a:xfrm>
                      <a:off x="721" y="3076"/>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grpSp>
              <p:grpSp>
                <p:nvGrpSpPr>
                  <p:cNvPr id="127" name="Group 131"/>
                  <p:cNvGrpSpPr>
                    <a:grpSpLocks/>
                  </p:cNvGrpSpPr>
                  <p:nvPr/>
                </p:nvGrpSpPr>
                <p:grpSpPr bwMode="auto">
                  <a:xfrm>
                    <a:off x="438" y="2553"/>
                    <a:ext cx="340" cy="283"/>
                    <a:chOff x="438" y="2553"/>
                    <a:chExt cx="340" cy="283"/>
                  </a:xfrm>
                </p:grpSpPr>
                <p:grpSp>
                  <p:nvGrpSpPr>
                    <p:cNvPr id="128" name="Group 90"/>
                    <p:cNvGrpSpPr>
                      <a:grpSpLocks/>
                    </p:cNvGrpSpPr>
                    <p:nvPr/>
                  </p:nvGrpSpPr>
                  <p:grpSpPr bwMode="auto">
                    <a:xfrm>
                      <a:off x="440" y="2553"/>
                      <a:ext cx="337" cy="283"/>
                      <a:chOff x="720" y="2849"/>
                      <a:chExt cx="337" cy="283"/>
                    </a:xfrm>
                  </p:grpSpPr>
                  <p:sp>
                    <p:nvSpPr>
                      <p:cNvPr id="133" name="Rectangle 91"/>
                      <p:cNvSpPr>
                        <a:spLocks noChangeArrowheads="1"/>
                      </p:cNvSpPr>
                      <p:nvPr/>
                    </p:nvSpPr>
                    <p:spPr bwMode="auto">
                      <a:xfrm>
                        <a:off x="721" y="2849"/>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34" name="Rectangle 92"/>
                      <p:cNvSpPr>
                        <a:spLocks noChangeArrowheads="1"/>
                      </p:cNvSpPr>
                      <p:nvPr/>
                    </p:nvSpPr>
                    <p:spPr bwMode="auto">
                      <a:xfrm>
                        <a:off x="720" y="2905"/>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35" name="Rectangle 93"/>
                      <p:cNvSpPr>
                        <a:spLocks noChangeArrowheads="1"/>
                      </p:cNvSpPr>
                      <p:nvPr/>
                    </p:nvSpPr>
                    <p:spPr bwMode="auto">
                      <a:xfrm>
                        <a:off x="720" y="2963"/>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36" name="Rectangle 94"/>
                      <p:cNvSpPr>
                        <a:spLocks noChangeArrowheads="1"/>
                      </p:cNvSpPr>
                      <p:nvPr/>
                    </p:nvSpPr>
                    <p:spPr bwMode="auto">
                      <a:xfrm>
                        <a:off x="721" y="3018"/>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37" name="Rectangle 95"/>
                      <p:cNvSpPr>
                        <a:spLocks noChangeArrowheads="1"/>
                      </p:cNvSpPr>
                      <p:nvPr/>
                    </p:nvSpPr>
                    <p:spPr bwMode="auto">
                      <a:xfrm>
                        <a:off x="721" y="3076"/>
                        <a:ext cx="336" cy="56"/>
                      </a:xfrm>
                      <a:prstGeom prst="rect">
                        <a:avLst/>
                      </a:prstGeom>
                      <a:solidFill>
                        <a:srgbClr val="FC0128"/>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grpSp>
                <p:sp>
                  <p:nvSpPr>
                    <p:cNvPr id="129" name="Line 127"/>
                    <p:cNvSpPr>
                      <a:spLocks noChangeShapeType="1"/>
                    </p:cNvSpPr>
                    <p:nvPr/>
                  </p:nvSpPr>
                  <p:spPr bwMode="auto">
                    <a:xfrm>
                      <a:off x="440" y="2804"/>
                      <a:ext cx="33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defRPr/>
                      </a:pPr>
                      <a:endParaRPr lang="en-GB" sz="2400" kern="0">
                        <a:solidFill>
                          <a:srgbClr val="000000"/>
                        </a:solidFill>
                        <a:latin typeface="Times"/>
                      </a:endParaRPr>
                    </a:p>
                  </p:txBody>
                </p:sp>
                <p:sp>
                  <p:nvSpPr>
                    <p:cNvPr id="130" name="Line 128"/>
                    <p:cNvSpPr>
                      <a:spLocks noChangeShapeType="1"/>
                    </p:cNvSpPr>
                    <p:nvPr/>
                  </p:nvSpPr>
                  <p:spPr bwMode="auto">
                    <a:xfrm>
                      <a:off x="442" y="2750"/>
                      <a:ext cx="33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defRPr/>
                      </a:pPr>
                      <a:endParaRPr lang="en-GB" sz="2400" kern="0">
                        <a:solidFill>
                          <a:srgbClr val="000000"/>
                        </a:solidFill>
                        <a:latin typeface="Times"/>
                      </a:endParaRPr>
                    </a:p>
                  </p:txBody>
                </p:sp>
                <p:sp>
                  <p:nvSpPr>
                    <p:cNvPr id="131" name="Line 129"/>
                    <p:cNvSpPr>
                      <a:spLocks noChangeShapeType="1"/>
                    </p:cNvSpPr>
                    <p:nvPr/>
                  </p:nvSpPr>
                  <p:spPr bwMode="auto">
                    <a:xfrm>
                      <a:off x="442" y="2694"/>
                      <a:ext cx="33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defRPr/>
                      </a:pPr>
                      <a:endParaRPr lang="en-GB" sz="2400" kern="0">
                        <a:solidFill>
                          <a:srgbClr val="000000"/>
                        </a:solidFill>
                        <a:latin typeface="Times"/>
                      </a:endParaRPr>
                    </a:p>
                  </p:txBody>
                </p:sp>
                <p:sp>
                  <p:nvSpPr>
                    <p:cNvPr id="132" name="Line 130"/>
                    <p:cNvSpPr>
                      <a:spLocks noChangeShapeType="1"/>
                    </p:cNvSpPr>
                    <p:nvPr/>
                  </p:nvSpPr>
                  <p:spPr bwMode="auto">
                    <a:xfrm>
                      <a:off x="438" y="2638"/>
                      <a:ext cx="33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defRPr/>
                      </a:pPr>
                      <a:endParaRPr lang="en-GB" sz="2400" kern="0">
                        <a:solidFill>
                          <a:srgbClr val="000000"/>
                        </a:solidFill>
                        <a:latin typeface="Times"/>
                      </a:endParaRPr>
                    </a:p>
                  </p:txBody>
                </p:sp>
              </p:grpSp>
            </p:grpSp>
            <p:grpSp>
              <p:nvGrpSpPr>
                <p:cNvPr id="86" name="Group 150"/>
                <p:cNvGrpSpPr>
                  <a:grpSpLocks/>
                </p:cNvGrpSpPr>
                <p:nvPr/>
              </p:nvGrpSpPr>
              <p:grpSpPr bwMode="auto">
                <a:xfrm>
                  <a:off x="778" y="1339"/>
                  <a:ext cx="338" cy="1641"/>
                  <a:chOff x="778" y="1339"/>
                  <a:chExt cx="338" cy="1641"/>
                </a:xfrm>
              </p:grpSpPr>
              <p:grpSp>
                <p:nvGrpSpPr>
                  <p:cNvPr id="94" name="Group 98"/>
                  <p:cNvGrpSpPr>
                    <a:grpSpLocks/>
                  </p:cNvGrpSpPr>
                  <p:nvPr/>
                </p:nvGrpSpPr>
                <p:grpSpPr bwMode="auto">
                  <a:xfrm>
                    <a:off x="778" y="2364"/>
                    <a:ext cx="337" cy="283"/>
                    <a:chOff x="720" y="2849"/>
                    <a:chExt cx="337" cy="283"/>
                  </a:xfrm>
                </p:grpSpPr>
                <p:sp>
                  <p:nvSpPr>
                    <p:cNvPr id="119" name="Rectangle 99"/>
                    <p:cNvSpPr>
                      <a:spLocks noChangeArrowheads="1"/>
                    </p:cNvSpPr>
                    <p:nvPr/>
                  </p:nvSpPr>
                  <p:spPr bwMode="auto">
                    <a:xfrm>
                      <a:off x="721" y="2849"/>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20" name="Rectangle 100"/>
                    <p:cNvSpPr>
                      <a:spLocks noChangeArrowheads="1"/>
                    </p:cNvSpPr>
                    <p:nvPr/>
                  </p:nvSpPr>
                  <p:spPr bwMode="auto">
                    <a:xfrm>
                      <a:off x="720" y="2905"/>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21" name="Rectangle 101"/>
                    <p:cNvSpPr>
                      <a:spLocks noChangeArrowheads="1"/>
                    </p:cNvSpPr>
                    <p:nvPr/>
                  </p:nvSpPr>
                  <p:spPr bwMode="auto">
                    <a:xfrm>
                      <a:off x="720" y="2963"/>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22" name="Rectangle 102"/>
                    <p:cNvSpPr>
                      <a:spLocks noChangeArrowheads="1"/>
                    </p:cNvSpPr>
                    <p:nvPr/>
                  </p:nvSpPr>
                  <p:spPr bwMode="auto">
                    <a:xfrm>
                      <a:off x="721" y="3018"/>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23" name="Rectangle 103"/>
                    <p:cNvSpPr>
                      <a:spLocks noChangeArrowheads="1"/>
                    </p:cNvSpPr>
                    <p:nvPr/>
                  </p:nvSpPr>
                  <p:spPr bwMode="auto">
                    <a:xfrm>
                      <a:off x="721" y="3076"/>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grpSp>
              <p:grpSp>
                <p:nvGrpSpPr>
                  <p:cNvPr id="95" name="Group 104"/>
                  <p:cNvGrpSpPr>
                    <a:grpSpLocks/>
                  </p:cNvGrpSpPr>
                  <p:nvPr/>
                </p:nvGrpSpPr>
                <p:grpSpPr bwMode="auto">
                  <a:xfrm>
                    <a:off x="779" y="2083"/>
                    <a:ext cx="337" cy="283"/>
                    <a:chOff x="720" y="2849"/>
                    <a:chExt cx="337" cy="283"/>
                  </a:xfrm>
                </p:grpSpPr>
                <p:sp>
                  <p:nvSpPr>
                    <p:cNvPr id="114" name="Rectangle 105"/>
                    <p:cNvSpPr>
                      <a:spLocks noChangeArrowheads="1"/>
                    </p:cNvSpPr>
                    <p:nvPr/>
                  </p:nvSpPr>
                  <p:spPr bwMode="auto">
                    <a:xfrm>
                      <a:off x="721" y="2849"/>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15" name="Rectangle 106"/>
                    <p:cNvSpPr>
                      <a:spLocks noChangeArrowheads="1"/>
                    </p:cNvSpPr>
                    <p:nvPr/>
                  </p:nvSpPr>
                  <p:spPr bwMode="auto">
                    <a:xfrm>
                      <a:off x="720" y="2905"/>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16" name="Rectangle 107"/>
                    <p:cNvSpPr>
                      <a:spLocks noChangeArrowheads="1"/>
                    </p:cNvSpPr>
                    <p:nvPr/>
                  </p:nvSpPr>
                  <p:spPr bwMode="auto">
                    <a:xfrm>
                      <a:off x="720" y="2963"/>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17" name="Rectangle 108"/>
                    <p:cNvSpPr>
                      <a:spLocks noChangeArrowheads="1"/>
                    </p:cNvSpPr>
                    <p:nvPr/>
                  </p:nvSpPr>
                  <p:spPr bwMode="auto">
                    <a:xfrm>
                      <a:off x="721" y="3018"/>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18" name="Rectangle 109"/>
                    <p:cNvSpPr>
                      <a:spLocks noChangeArrowheads="1"/>
                    </p:cNvSpPr>
                    <p:nvPr/>
                  </p:nvSpPr>
                  <p:spPr bwMode="auto">
                    <a:xfrm>
                      <a:off x="721" y="3076"/>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grpSp>
              <p:grpSp>
                <p:nvGrpSpPr>
                  <p:cNvPr id="96" name="Group 139"/>
                  <p:cNvGrpSpPr>
                    <a:grpSpLocks/>
                  </p:cNvGrpSpPr>
                  <p:nvPr/>
                </p:nvGrpSpPr>
                <p:grpSpPr bwMode="auto">
                  <a:xfrm>
                    <a:off x="778" y="2643"/>
                    <a:ext cx="337" cy="337"/>
                    <a:chOff x="784" y="2329"/>
                    <a:chExt cx="337" cy="337"/>
                  </a:xfrm>
                </p:grpSpPr>
                <p:grpSp>
                  <p:nvGrpSpPr>
                    <p:cNvPr id="107" name="Group 121"/>
                    <p:cNvGrpSpPr>
                      <a:grpSpLocks/>
                    </p:cNvGrpSpPr>
                    <p:nvPr/>
                  </p:nvGrpSpPr>
                  <p:grpSpPr bwMode="auto">
                    <a:xfrm>
                      <a:off x="784" y="2329"/>
                      <a:ext cx="337" cy="283"/>
                      <a:chOff x="720" y="2849"/>
                      <a:chExt cx="337" cy="283"/>
                    </a:xfrm>
                  </p:grpSpPr>
                  <p:sp>
                    <p:nvSpPr>
                      <p:cNvPr id="109" name="Rectangle 122"/>
                      <p:cNvSpPr>
                        <a:spLocks noChangeArrowheads="1"/>
                      </p:cNvSpPr>
                      <p:nvPr/>
                    </p:nvSpPr>
                    <p:spPr bwMode="auto">
                      <a:xfrm>
                        <a:off x="721" y="2849"/>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10" name="Rectangle 123"/>
                      <p:cNvSpPr>
                        <a:spLocks noChangeArrowheads="1"/>
                      </p:cNvSpPr>
                      <p:nvPr/>
                    </p:nvSpPr>
                    <p:spPr bwMode="auto">
                      <a:xfrm>
                        <a:off x="720" y="2905"/>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11" name="Rectangle 124"/>
                      <p:cNvSpPr>
                        <a:spLocks noChangeArrowheads="1"/>
                      </p:cNvSpPr>
                      <p:nvPr/>
                    </p:nvSpPr>
                    <p:spPr bwMode="auto">
                      <a:xfrm>
                        <a:off x="720" y="2963"/>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12" name="Rectangle 125"/>
                      <p:cNvSpPr>
                        <a:spLocks noChangeArrowheads="1"/>
                      </p:cNvSpPr>
                      <p:nvPr/>
                    </p:nvSpPr>
                    <p:spPr bwMode="auto">
                      <a:xfrm>
                        <a:off x="721" y="3018"/>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13" name="Rectangle 126"/>
                      <p:cNvSpPr>
                        <a:spLocks noChangeArrowheads="1"/>
                      </p:cNvSpPr>
                      <p:nvPr/>
                    </p:nvSpPr>
                    <p:spPr bwMode="auto">
                      <a:xfrm>
                        <a:off x="721" y="3076"/>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grpSp>
                <p:sp>
                  <p:nvSpPr>
                    <p:cNvPr id="108" name="Rectangle 135"/>
                    <p:cNvSpPr>
                      <a:spLocks noChangeArrowheads="1"/>
                    </p:cNvSpPr>
                    <p:nvPr/>
                  </p:nvSpPr>
                  <p:spPr bwMode="auto">
                    <a:xfrm>
                      <a:off x="784" y="2610"/>
                      <a:ext cx="336" cy="5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grpSp>
              <p:grpSp>
                <p:nvGrpSpPr>
                  <p:cNvPr id="97" name="Group 149"/>
                  <p:cNvGrpSpPr>
                    <a:grpSpLocks/>
                  </p:cNvGrpSpPr>
                  <p:nvPr/>
                </p:nvGrpSpPr>
                <p:grpSpPr bwMode="auto">
                  <a:xfrm>
                    <a:off x="778" y="1339"/>
                    <a:ext cx="337" cy="568"/>
                    <a:chOff x="778" y="1339"/>
                    <a:chExt cx="337" cy="568"/>
                  </a:xfrm>
                </p:grpSpPr>
                <p:sp>
                  <p:nvSpPr>
                    <p:cNvPr id="102" name="Rectangle 111"/>
                    <p:cNvSpPr>
                      <a:spLocks noChangeArrowheads="1"/>
                    </p:cNvSpPr>
                    <p:nvPr/>
                  </p:nvSpPr>
                  <p:spPr bwMode="auto">
                    <a:xfrm>
                      <a:off x="779" y="1677"/>
                      <a:ext cx="336" cy="116"/>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03" name="Rectangle 113"/>
                    <p:cNvSpPr>
                      <a:spLocks noChangeArrowheads="1"/>
                    </p:cNvSpPr>
                    <p:nvPr/>
                  </p:nvSpPr>
                  <p:spPr bwMode="auto">
                    <a:xfrm>
                      <a:off x="778" y="1793"/>
                      <a:ext cx="336" cy="114"/>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04" name="Rectangle 117"/>
                    <p:cNvSpPr>
                      <a:spLocks noChangeArrowheads="1"/>
                    </p:cNvSpPr>
                    <p:nvPr/>
                  </p:nvSpPr>
                  <p:spPr bwMode="auto">
                    <a:xfrm>
                      <a:off x="778" y="1451"/>
                      <a:ext cx="336" cy="113"/>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05" name="Rectangle 119"/>
                    <p:cNvSpPr>
                      <a:spLocks noChangeArrowheads="1"/>
                    </p:cNvSpPr>
                    <p:nvPr/>
                  </p:nvSpPr>
                  <p:spPr bwMode="auto">
                    <a:xfrm>
                      <a:off x="779" y="1565"/>
                      <a:ext cx="336" cy="112"/>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06" name="Rectangle 137"/>
                    <p:cNvSpPr>
                      <a:spLocks noChangeArrowheads="1"/>
                    </p:cNvSpPr>
                    <p:nvPr/>
                  </p:nvSpPr>
                  <p:spPr bwMode="auto">
                    <a:xfrm>
                      <a:off x="778" y="1339"/>
                      <a:ext cx="336" cy="113"/>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grpSp>
              <p:grpSp>
                <p:nvGrpSpPr>
                  <p:cNvPr id="98" name="Group 148"/>
                  <p:cNvGrpSpPr>
                    <a:grpSpLocks/>
                  </p:cNvGrpSpPr>
                  <p:nvPr/>
                </p:nvGrpSpPr>
                <p:grpSpPr bwMode="auto">
                  <a:xfrm>
                    <a:off x="779" y="1907"/>
                    <a:ext cx="337" cy="176"/>
                    <a:chOff x="779" y="1907"/>
                    <a:chExt cx="337" cy="176"/>
                  </a:xfrm>
                </p:grpSpPr>
                <p:sp>
                  <p:nvSpPr>
                    <p:cNvPr id="99" name="Rectangle 115"/>
                    <p:cNvSpPr>
                      <a:spLocks noChangeArrowheads="1"/>
                    </p:cNvSpPr>
                    <p:nvPr/>
                  </p:nvSpPr>
                  <p:spPr bwMode="auto">
                    <a:xfrm>
                      <a:off x="779" y="2023"/>
                      <a:ext cx="336" cy="60"/>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00" name="Rectangle 146"/>
                    <p:cNvSpPr>
                      <a:spLocks noChangeArrowheads="1"/>
                    </p:cNvSpPr>
                    <p:nvPr/>
                  </p:nvSpPr>
                  <p:spPr bwMode="auto">
                    <a:xfrm>
                      <a:off x="779" y="1964"/>
                      <a:ext cx="336" cy="60"/>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sp>
                  <p:nvSpPr>
                    <p:cNvPr id="101" name="Rectangle 147"/>
                    <p:cNvSpPr>
                      <a:spLocks noChangeArrowheads="1"/>
                    </p:cNvSpPr>
                    <p:nvPr/>
                  </p:nvSpPr>
                  <p:spPr bwMode="auto">
                    <a:xfrm>
                      <a:off x="780" y="1907"/>
                      <a:ext cx="336" cy="60"/>
                    </a:xfrm>
                    <a:prstGeom prst="rect">
                      <a:avLst/>
                    </a:prstGeom>
                    <a:solidFill>
                      <a:srgbClr val="00AE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defRPr/>
                      </a:pPr>
                      <a:endParaRPr lang="en-GB" sz="2400" kern="0">
                        <a:solidFill>
                          <a:srgbClr val="000000"/>
                        </a:solidFill>
                        <a:latin typeface="Times"/>
                      </a:endParaRPr>
                    </a:p>
                  </p:txBody>
                </p:sp>
              </p:grpSp>
            </p:grpSp>
            <p:sp>
              <p:nvSpPr>
                <p:cNvPr id="87" name="Line 145"/>
                <p:cNvSpPr>
                  <a:spLocks noChangeShapeType="1"/>
                </p:cNvSpPr>
                <p:nvPr/>
              </p:nvSpPr>
              <p:spPr bwMode="auto">
                <a:xfrm>
                  <a:off x="246" y="2979"/>
                  <a:ext cx="975"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defRPr/>
                  </a:pPr>
                  <a:endParaRPr lang="en-GB" sz="2400" kern="0">
                    <a:solidFill>
                      <a:srgbClr val="000000"/>
                    </a:solidFill>
                    <a:latin typeface="Times"/>
                  </a:endParaRPr>
                </a:p>
              </p:txBody>
            </p:sp>
            <p:sp>
              <p:nvSpPr>
                <p:cNvPr id="88" name="Text Box 151"/>
                <p:cNvSpPr txBox="1">
                  <a:spLocks noChangeArrowheads="1"/>
                </p:cNvSpPr>
                <p:nvPr/>
              </p:nvSpPr>
              <p:spPr bwMode="auto">
                <a:xfrm>
                  <a:off x="982" y="2972"/>
                  <a:ext cx="385"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fontAlgn="base">
                    <a:spcBef>
                      <a:spcPct val="0"/>
                    </a:spcBef>
                    <a:spcAft>
                      <a:spcPct val="0"/>
                    </a:spcAft>
                    <a:defRPr/>
                  </a:pPr>
                  <a:r>
                    <a:rPr lang="en-GB" sz="1000" b="1" kern="0">
                      <a:solidFill>
                        <a:srgbClr val="000000"/>
                      </a:solidFill>
                      <a:latin typeface="Times"/>
                    </a:rPr>
                    <a:t>WGS84</a:t>
                  </a:r>
                </a:p>
              </p:txBody>
            </p:sp>
            <p:sp>
              <p:nvSpPr>
                <p:cNvPr id="89" name="Text Box 152"/>
                <p:cNvSpPr txBox="1">
                  <a:spLocks noChangeArrowheads="1"/>
                </p:cNvSpPr>
                <p:nvPr/>
              </p:nvSpPr>
              <p:spPr bwMode="auto">
                <a:xfrm>
                  <a:off x="150" y="1836"/>
                  <a:ext cx="213"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4400" fontAlgn="base">
                    <a:spcBef>
                      <a:spcPct val="0"/>
                    </a:spcBef>
                    <a:spcAft>
                      <a:spcPct val="0"/>
                    </a:spcAft>
                    <a:defRPr/>
                  </a:pPr>
                  <a:r>
                    <a:rPr lang="en-GB" sz="1000" b="1" kern="0">
                      <a:solidFill>
                        <a:srgbClr val="000000"/>
                      </a:solidFill>
                      <a:latin typeface="Times"/>
                    </a:rPr>
                    <a:t>16 km</a:t>
                  </a:r>
                </a:p>
              </p:txBody>
            </p:sp>
            <p:sp>
              <p:nvSpPr>
                <p:cNvPr id="90" name="Text Box 153"/>
                <p:cNvSpPr txBox="1">
                  <a:spLocks noChangeArrowheads="1"/>
                </p:cNvSpPr>
                <p:nvPr/>
              </p:nvSpPr>
              <p:spPr bwMode="auto">
                <a:xfrm>
                  <a:off x="78" y="2884"/>
                  <a:ext cx="173"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4400" fontAlgn="base">
                    <a:spcBef>
                      <a:spcPct val="0"/>
                    </a:spcBef>
                    <a:spcAft>
                      <a:spcPct val="0"/>
                    </a:spcAft>
                    <a:defRPr/>
                  </a:pPr>
                  <a:r>
                    <a:rPr lang="en-GB" sz="1000" b="1" kern="0">
                      <a:solidFill>
                        <a:srgbClr val="000000"/>
                      </a:solidFill>
                      <a:latin typeface="Times"/>
                    </a:rPr>
                    <a:t>0 km</a:t>
                  </a:r>
                </a:p>
              </p:txBody>
            </p:sp>
            <p:sp>
              <p:nvSpPr>
                <p:cNvPr id="91" name="Text Box 154"/>
                <p:cNvSpPr txBox="1">
                  <a:spLocks noChangeArrowheads="1"/>
                </p:cNvSpPr>
                <p:nvPr/>
              </p:nvSpPr>
              <p:spPr bwMode="auto">
                <a:xfrm>
                  <a:off x="1114" y="1260"/>
                  <a:ext cx="511"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4400" fontAlgn="base">
                    <a:spcBef>
                      <a:spcPct val="0"/>
                    </a:spcBef>
                    <a:spcAft>
                      <a:spcPct val="0"/>
                    </a:spcAft>
                    <a:defRPr/>
                  </a:pPr>
                  <a:r>
                    <a:rPr lang="en-GB" sz="1000" b="1" kern="0" dirty="0">
                      <a:solidFill>
                        <a:srgbClr val="000000"/>
                      </a:solidFill>
                      <a:latin typeface="Times"/>
                    </a:rPr>
                    <a:t>30 km ~10 </a:t>
                  </a:r>
                  <a:r>
                    <a:rPr lang="en-GB" sz="1000" b="1" kern="0" dirty="0" err="1">
                      <a:solidFill>
                        <a:srgbClr val="000000"/>
                      </a:solidFill>
                      <a:latin typeface="Times"/>
                    </a:rPr>
                    <a:t>hPa</a:t>
                  </a:r>
                  <a:endParaRPr lang="en-GB" sz="1000" b="1" kern="0" dirty="0">
                    <a:solidFill>
                      <a:srgbClr val="000000"/>
                    </a:solidFill>
                    <a:latin typeface="Times"/>
                  </a:endParaRPr>
                </a:p>
              </p:txBody>
            </p:sp>
            <p:sp>
              <p:nvSpPr>
                <p:cNvPr id="92" name="Text Box 155"/>
                <p:cNvSpPr txBox="1">
                  <a:spLocks noChangeArrowheads="1"/>
                </p:cNvSpPr>
                <p:nvPr/>
              </p:nvSpPr>
              <p:spPr bwMode="auto">
                <a:xfrm>
                  <a:off x="1130" y="1832"/>
                  <a:ext cx="213"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4400" fontAlgn="base">
                    <a:spcBef>
                      <a:spcPct val="0"/>
                    </a:spcBef>
                    <a:spcAft>
                      <a:spcPct val="0"/>
                    </a:spcAft>
                    <a:defRPr/>
                  </a:pPr>
                  <a:r>
                    <a:rPr lang="en-GB" sz="1000" b="1" kern="0">
                      <a:solidFill>
                        <a:srgbClr val="000000"/>
                      </a:solidFill>
                      <a:latin typeface="Times"/>
                    </a:rPr>
                    <a:t>16 km</a:t>
                  </a:r>
                </a:p>
              </p:txBody>
            </p:sp>
            <p:sp>
              <p:nvSpPr>
                <p:cNvPr id="93" name="Text Box 156"/>
                <p:cNvSpPr txBox="1">
                  <a:spLocks noChangeArrowheads="1"/>
                </p:cNvSpPr>
                <p:nvPr/>
              </p:nvSpPr>
              <p:spPr bwMode="auto">
                <a:xfrm>
                  <a:off x="1150" y="2880"/>
                  <a:ext cx="173"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4400" fontAlgn="base">
                    <a:spcBef>
                      <a:spcPct val="0"/>
                    </a:spcBef>
                    <a:spcAft>
                      <a:spcPct val="0"/>
                    </a:spcAft>
                    <a:defRPr/>
                  </a:pPr>
                  <a:r>
                    <a:rPr lang="en-GB" sz="1000" b="1" kern="0">
                      <a:solidFill>
                        <a:srgbClr val="000000"/>
                      </a:solidFill>
                      <a:latin typeface="Times"/>
                    </a:rPr>
                    <a:t>0 km</a:t>
                  </a:r>
                </a:p>
              </p:txBody>
            </p:sp>
          </p:grpSp>
        </p:grpSp>
        <p:sp>
          <p:nvSpPr>
            <p:cNvPr id="81" name="Line 168"/>
            <p:cNvSpPr>
              <a:spLocks noChangeShapeType="1"/>
            </p:cNvSpPr>
            <p:nvPr/>
          </p:nvSpPr>
          <p:spPr bwMode="auto">
            <a:xfrm>
              <a:off x="1196" y="1720"/>
              <a:ext cx="0" cy="1636"/>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defRPr/>
              </a:pPr>
              <a:endParaRPr lang="en-GB" sz="2400" kern="0">
                <a:solidFill>
                  <a:srgbClr val="000000"/>
                </a:solidFill>
                <a:latin typeface="Times"/>
              </a:endParaRPr>
            </a:p>
          </p:txBody>
        </p:sp>
        <p:sp>
          <p:nvSpPr>
            <p:cNvPr id="82" name="Line 169"/>
            <p:cNvSpPr>
              <a:spLocks noChangeShapeType="1"/>
            </p:cNvSpPr>
            <p:nvPr/>
          </p:nvSpPr>
          <p:spPr bwMode="auto">
            <a:xfrm>
              <a:off x="860" y="1716"/>
              <a:ext cx="0" cy="1636"/>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defRPr/>
              </a:pPr>
              <a:endParaRPr lang="en-GB" sz="2400" kern="0">
                <a:solidFill>
                  <a:srgbClr val="000000"/>
                </a:solidFill>
                <a:latin typeface="Times"/>
              </a:endParaRPr>
            </a:p>
          </p:txBody>
        </p:sp>
      </p:grpSp>
      <p:sp>
        <p:nvSpPr>
          <p:cNvPr id="155" name="TextBox 154"/>
          <p:cNvSpPr txBox="1"/>
          <p:nvPr/>
        </p:nvSpPr>
        <p:spPr>
          <a:xfrm>
            <a:off x="10147503" y="3541281"/>
            <a:ext cx="1184940" cy="400110"/>
          </a:xfrm>
          <a:prstGeom prst="rect">
            <a:avLst/>
          </a:prstGeom>
          <a:noFill/>
        </p:spPr>
        <p:txBody>
          <a:bodyPr wrap="none" rtlCol="0">
            <a:spAutoFit/>
          </a:bodyPr>
          <a:lstStyle/>
          <a:p>
            <a:pPr defTabSz="914400" fontAlgn="base">
              <a:spcBef>
                <a:spcPct val="0"/>
              </a:spcBef>
              <a:spcAft>
                <a:spcPct val="0"/>
              </a:spcAft>
              <a:defRPr/>
            </a:pPr>
            <a:r>
              <a:rPr lang="en-GB" sz="2000" kern="0" dirty="0">
                <a:solidFill>
                  <a:srgbClr val="00AE00"/>
                </a:solidFill>
              </a:rPr>
              <a:t>Rayleigh</a:t>
            </a:r>
          </a:p>
        </p:txBody>
      </p:sp>
      <p:sp>
        <p:nvSpPr>
          <p:cNvPr id="156" name="TextBox 155"/>
          <p:cNvSpPr txBox="1"/>
          <p:nvPr/>
        </p:nvSpPr>
        <p:spPr>
          <a:xfrm>
            <a:off x="8537263" y="3508379"/>
            <a:ext cx="598241" cy="400110"/>
          </a:xfrm>
          <a:prstGeom prst="rect">
            <a:avLst/>
          </a:prstGeom>
          <a:noFill/>
        </p:spPr>
        <p:txBody>
          <a:bodyPr wrap="none" rtlCol="0">
            <a:spAutoFit/>
          </a:bodyPr>
          <a:lstStyle/>
          <a:p>
            <a:pPr defTabSz="914400" fontAlgn="base">
              <a:spcBef>
                <a:spcPct val="0"/>
              </a:spcBef>
              <a:spcAft>
                <a:spcPct val="0"/>
              </a:spcAft>
              <a:defRPr/>
            </a:pPr>
            <a:r>
              <a:rPr lang="en-GB" sz="2000" kern="0" dirty="0">
                <a:solidFill>
                  <a:srgbClr val="FF0000"/>
                </a:solidFill>
              </a:rPr>
              <a:t>Mie</a:t>
            </a:r>
          </a:p>
        </p:txBody>
      </p:sp>
    </p:spTree>
    <p:extLst>
      <p:ext uri="{BB962C8B-B14F-4D97-AF65-F5344CB8AC3E}">
        <p14:creationId xmlns:p14="http://schemas.microsoft.com/office/powerpoint/2010/main" val="3034458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2160000" y="360000"/>
            <a:ext cx="10794304" cy="706438"/>
          </a:xfrm>
        </p:spPr>
        <p:txBody>
          <a:bodyPr/>
          <a:lstStyle/>
          <a:p>
            <a:r>
              <a:rPr lang="en-GB" altLang="en-US" dirty="0">
                <a:solidFill>
                  <a:srgbClr val="064E83"/>
                </a:solidFill>
              </a:rPr>
              <a:t>Wavelengths used in AMV production</a:t>
            </a:r>
          </a:p>
        </p:txBody>
      </p:sp>
      <p:pic>
        <p:nvPicPr>
          <p:cNvPr id="20483" name="Picture 5"/>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5332" y="981075"/>
            <a:ext cx="2735263"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7"/>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49091" y="981075"/>
            <a:ext cx="2733675"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2718" y="976556"/>
            <a:ext cx="2735262"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TextBox 9"/>
          <p:cNvSpPr txBox="1">
            <a:spLocks noChangeArrowheads="1"/>
          </p:cNvSpPr>
          <p:nvPr/>
        </p:nvSpPr>
        <p:spPr bwMode="auto">
          <a:xfrm>
            <a:off x="1230420" y="3081655"/>
            <a:ext cx="26701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00000"/>
              </a:lnSpc>
              <a:spcAft>
                <a:spcPct val="0"/>
              </a:spcAft>
              <a:buClr>
                <a:srgbClr val="000000"/>
              </a:buClr>
              <a:buFont typeface="Arial" panose="020B0604020202020204" pitchFamily="34" charset="0"/>
              <a:buNone/>
            </a:pPr>
            <a:r>
              <a:rPr lang="en-GB" altLang="en-US" sz="1800">
                <a:solidFill>
                  <a:schemeClr val="tx1"/>
                </a:solidFill>
              </a:rPr>
              <a:t>IR window (~10.7 µm): </a:t>
            </a:r>
          </a:p>
          <a:p>
            <a:pPr algn="ctr">
              <a:lnSpc>
                <a:spcPct val="100000"/>
              </a:lnSpc>
              <a:spcAft>
                <a:spcPct val="0"/>
              </a:spcAft>
              <a:buClr>
                <a:srgbClr val="000000"/>
              </a:buClr>
              <a:buFont typeface="Arial" panose="020B0604020202020204" pitchFamily="34" charset="0"/>
              <a:buNone/>
            </a:pPr>
            <a:r>
              <a:rPr lang="en-GB" altLang="en-US" sz="1800">
                <a:solidFill>
                  <a:schemeClr val="tx1"/>
                </a:solidFill>
              </a:rPr>
              <a:t>Clouds</a:t>
            </a:r>
          </a:p>
        </p:txBody>
      </p:sp>
      <p:sp>
        <p:nvSpPr>
          <p:cNvPr id="20487" name="TextBox 10"/>
          <p:cNvSpPr txBox="1">
            <a:spLocks noChangeArrowheads="1"/>
          </p:cNvSpPr>
          <p:nvPr/>
        </p:nvSpPr>
        <p:spPr bwMode="auto">
          <a:xfrm>
            <a:off x="7829107" y="3081656"/>
            <a:ext cx="413715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00000"/>
              </a:lnSpc>
              <a:spcAft>
                <a:spcPct val="0"/>
              </a:spcAft>
              <a:buClr>
                <a:srgbClr val="000000"/>
              </a:buClr>
              <a:buFont typeface="Arial" panose="020B0604020202020204" pitchFamily="34" charset="0"/>
              <a:buNone/>
            </a:pPr>
            <a:r>
              <a:rPr lang="en-GB" altLang="en-US" sz="1800" dirty="0">
                <a:solidFill>
                  <a:schemeClr val="tx1"/>
                </a:solidFill>
              </a:rPr>
              <a:t>Water Vapour absorption (~6.7 µm): </a:t>
            </a:r>
          </a:p>
          <a:p>
            <a:pPr algn="ctr">
              <a:lnSpc>
                <a:spcPct val="100000"/>
              </a:lnSpc>
              <a:spcAft>
                <a:spcPct val="0"/>
              </a:spcAft>
              <a:buClr>
                <a:srgbClr val="000000"/>
              </a:buClr>
              <a:buFont typeface="Arial" panose="020B0604020202020204" pitchFamily="34" charset="0"/>
              <a:buNone/>
            </a:pPr>
            <a:r>
              <a:rPr lang="en-GB" altLang="en-US" sz="1800" dirty="0">
                <a:solidFill>
                  <a:schemeClr val="tx1"/>
                </a:solidFill>
              </a:rPr>
              <a:t>Clouds</a:t>
            </a:r>
          </a:p>
          <a:p>
            <a:pPr algn="ctr">
              <a:lnSpc>
                <a:spcPct val="100000"/>
              </a:lnSpc>
              <a:spcAft>
                <a:spcPct val="0"/>
              </a:spcAft>
              <a:buClr>
                <a:srgbClr val="000000"/>
              </a:buClr>
              <a:buFont typeface="Arial" panose="020B0604020202020204" pitchFamily="34" charset="0"/>
              <a:buNone/>
            </a:pPr>
            <a:r>
              <a:rPr lang="en-GB" altLang="en-US" sz="1800" dirty="0">
                <a:solidFill>
                  <a:schemeClr val="tx1"/>
                </a:solidFill>
              </a:rPr>
              <a:t>Clear sky WV features</a:t>
            </a:r>
          </a:p>
        </p:txBody>
      </p:sp>
      <p:sp>
        <p:nvSpPr>
          <p:cNvPr id="20488" name="TextBox 11"/>
          <p:cNvSpPr txBox="1">
            <a:spLocks noChangeArrowheads="1"/>
          </p:cNvSpPr>
          <p:nvPr/>
        </p:nvSpPr>
        <p:spPr bwMode="auto">
          <a:xfrm>
            <a:off x="5196497" y="3132497"/>
            <a:ext cx="19018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00000"/>
              </a:lnSpc>
              <a:spcAft>
                <a:spcPct val="0"/>
              </a:spcAft>
              <a:buClr>
                <a:srgbClr val="000000"/>
              </a:buClr>
              <a:buFont typeface="Arial" panose="020B0604020202020204" pitchFamily="34" charset="0"/>
              <a:buNone/>
            </a:pPr>
            <a:r>
              <a:rPr lang="en-GB" altLang="en-US" sz="1800" dirty="0">
                <a:solidFill>
                  <a:schemeClr val="tx1"/>
                </a:solidFill>
              </a:rPr>
              <a:t>VIS (~0.65 µm): </a:t>
            </a:r>
          </a:p>
          <a:p>
            <a:pPr algn="ctr">
              <a:lnSpc>
                <a:spcPct val="100000"/>
              </a:lnSpc>
              <a:spcAft>
                <a:spcPct val="0"/>
              </a:spcAft>
              <a:buClr>
                <a:srgbClr val="000000"/>
              </a:buClr>
              <a:buFont typeface="Arial" panose="020B0604020202020204" pitchFamily="34" charset="0"/>
              <a:buNone/>
            </a:pPr>
            <a:r>
              <a:rPr lang="en-GB" altLang="en-US" sz="1800" dirty="0">
                <a:solidFill>
                  <a:schemeClr val="tx1"/>
                </a:solidFill>
              </a:rPr>
              <a:t>Clouds</a:t>
            </a:r>
          </a:p>
        </p:txBody>
      </p:sp>
      <p:sp>
        <p:nvSpPr>
          <p:cNvPr id="20489" name="Rectangle 7"/>
          <p:cNvSpPr>
            <a:spLocks noChangeArrowheads="1"/>
          </p:cNvSpPr>
          <p:nvPr/>
        </p:nvSpPr>
        <p:spPr bwMode="auto">
          <a:xfrm>
            <a:off x="5490290" y="6059442"/>
            <a:ext cx="5323469"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nSpc>
                <a:spcPct val="151000"/>
              </a:lnSpc>
              <a:spcAft>
                <a:spcPct val="0"/>
              </a:spcAft>
              <a:buClr>
                <a:srgbClr val="000000"/>
              </a:buClr>
              <a:buFont typeface="Arial" panose="020B0604020202020204" pitchFamily="34" charset="0"/>
              <a:buNone/>
            </a:pPr>
            <a:r>
              <a:rPr lang="en-GB" altLang="en-US" sz="1200" dirty="0">
                <a:solidFill>
                  <a:schemeClr val="tx1"/>
                </a:solidFill>
              </a:rPr>
              <a:t>Figures from: http://www.ospo.noaa.gov/Products/atmosphere/hdwinds/goes.html </a:t>
            </a:r>
          </a:p>
        </p:txBody>
      </p:sp>
      <p:pic>
        <p:nvPicPr>
          <p:cNvPr id="20490" name="Picture 5"/>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7875" y="3860800"/>
            <a:ext cx="2735263"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1" name="TextBox 9"/>
          <p:cNvSpPr txBox="1">
            <a:spLocks noChangeArrowheads="1"/>
          </p:cNvSpPr>
          <p:nvPr/>
        </p:nvSpPr>
        <p:spPr bwMode="auto">
          <a:xfrm>
            <a:off x="728716" y="6054251"/>
            <a:ext cx="3673579"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00000"/>
              </a:lnSpc>
              <a:spcAft>
                <a:spcPct val="0"/>
              </a:spcAft>
              <a:buClr>
                <a:srgbClr val="000000"/>
              </a:buClr>
              <a:buFont typeface="Arial" panose="020B0604020202020204" pitchFamily="34" charset="0"/>
              <a:buNone/>
            </a:pPr>
            <a:r>
              <a:rPr lang="en-GB" altLang="en-US" sz="1800" dirty="0">
                <a:solidFill>
                  <a:schemeClr val="tx1"/>
                </a:solidFill>
              </a:rPr>
              <a:t>Short Wavelength IR (~3.9 µm): </a:t>
            </a:r>
          </a:p>
          <a:p>
            <a:pPr algn="ctr">
              <a:lnSpc>
                <a:spcPct val="100000"/>
              </a:lnSpc>
              <a:spcAft>
                <a:spcPct val="0"/>
              </a:spcAft>
              <a:buClr>
                <a:srgbClr val="000000"/>
              </a:buClr>
              <a:buFont typeface="Arial" panose="020B0604020202020204" pitchFamily="34" charset="0"/>
              <a:buNone/>
            </a:pPr>
            <a:r>
              <a:rPr lang="en-GB" altLang="en-US" sz="1800" dirty="0">
                <a:solidFill>
                  <a:schemeClr val="tx1"/>
                </a:solidFill>
              </a:rPr>
              <a:t>Clouds</a:t>
            </a:r>
          </a:p>
        </p:txBody>
      </p:sp>
      <p:sp>
        <p:nvSpPr>
          <p:cNvPr id="2" name="TextBox 1"/>
          <p:cNvSpPr txBox="1"/>
          <p:nvPr/>
        </p:nvSpPr>
        <p:spPr>
          <a:xfrm>
            <a:off x="5830821" y="4494372"/>
            <a:ext cx="3434317" cy="923330"/>
          </a:xfrm>
          <a:prstGeom prst="rect">
            <a:avLst/>
          </a:prstGeom>
          <a:noFill/>
          <a:ln>
            <a:solidFill>
              <a:schemeClr val="bg1">
                <a:lumMod val="65000"/>
              </a:schemeClr>
            </a:solidFill>
          </a:ln>
        </p:spPr>
        <p:txBody>
          <a:bodyPr wrap="square" rtlCol="0">
            <a:spAutoFit/>
          </a:bodyPr>
          <a:lstStyle/>
          <a:p>
            <a:r>
              <a:rPr lang="en-GB" dirty="0"/>
              <a:t>AMVs mostly cover:</a:t>
            </a:r>
          </a:p>
          <a:p>
            <a:r>
              <a:rPr lang="en-GB" dirty="0">
                <a:solidFill>
                  <a:srgbClr val="0000FF"/>
                </a:solidFill>
              </a:rPr>
              <a:t>Low troposphere ~850hPa </a:t>
            </a:r>
          </a:p>
          <a:p>
            <a:r>
              <a:rPr lang="en-GB" dirty="0">
                <a:solidFill>
                  <a:srgbClr val="0000FF"/>
                </a:solidFill>
              </a:rPr>
              <a:t>High troposphere  ~200hPa</a:t>
            </a:r>
          </a:p>
        </p:txBody>
      </p:sp>
    </p:spTree>
    <p:extLst>
      <p:ext uri="{BB962C8B-B14F-4D97-AF65-F5344CB8AC3E}">
        <p14:creationId xmlns:p14="http://schemas.microsoft.com/office/powerpoint/2010/main" val="3236079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fade">
                                      <p:cBhvr>
                                        <p:cTn id="7" dur="500"/>
                                        <p:tgtEl>
                                          <p:spTgt spid="2048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486"/>
                                        </p:tgtEl>
                                        <p:attrNameLst>
                                          <p:attrName>style.visibility</p:attrName>
                                        </p:attrNameLst>
                                      </p:cBhvr>
                                      <p:to>
                                        <p:strVal val="visible"/>
                                      </p:to>
                                    </p:set>
                                    <p:animEffect transition="in" filter="fade">
                                      <p:cBhvr>
                                        <p:cTn id="10" dur="500"/>
                                        <p:tgtEl>
                                          <p:spTgt spid="20486"/>
                                        </p:tgtEl>
                                      </p:cBhvr>
                                    </p:animEffect>
                                  </p:childTnLst>
                                </p:cTn>
                              </p:par>
                              <p:par>
                                <p:cTn id="11" presetID="10" presetClass="entr" presetSubtype="0" fill="hold" nodeType="withEffect">
                                  <p:stCondLst>
                                    <p:cond delay="0"/>
                                  </p:stCondLst>
                                  <p:childTnLst>
                                    <p:set>
                                      <p:cBhvr>
                                        <p:cTn id="12" dur="1" fill="hold">
                                          <p:stCondLst>
                                            <p:cond delay="0"/>
                                          </p:stCondLst>
                                        </p:cTn>
                                        <p:tgtEl>
                                          <p:spTgt spid="20485"/>
                                        </p:tgtEl>
                                        <p:attrNameLst>
                                          <p:attrName>style.visibility</p:attrName>
                                        </p:attrNameLst>
                                      </p:cBhvr>
                                      <p:to>
                                        <p:strVal val="visible"/>
                                      </p:to>
                                    </p:set>
                                    <p:animEffect transition="in" filter="fade">
                                      <p:cBhvr>
                                        <p:cTn id="13" dur="500"/>
                                        <p:tgtEl>
                                          <p:spTgt spid="2048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488"/>
                                        </p:tgtEl>
                                        <p:attrNameLst>
                                          <p:attrName>style.visibility</p:attrName>
                                        </p:attrNameLst>
                                      </p:cBhvr>
                                      <p:to>
                                        <p:strVal val="visible"/>
                                      </p:to>
                                    </p:set>
                                    <p:animEffect transition="in" filter="fade">
                                      <p:cBhvr>
                                        <p:cTn id="16" dur="500"/>
                                        <p:tgtEl>
                                          <p:spTgt spid="20488"/>
                                        </p:tgtEl>
                                      </p:cBhvr>
                                    </p:animEffect>
                                  </p:childTnLst>
                                </p:cTn>
                              </p:par>
                              <p:par>
                                <p:cTn id="17" presetID="1" presetClass="entr" presetSubtype="0" fill="hold" grpId="0" nodeType="withEffect">
                                  <p:stCondLst>
                                    <p:cond delay="0"/>
                                  </p:stCondLst>
                                  <p:childTnLst>
                                    <p:set>
                                      <p:cBhvr>
                                        <p:cTn id="18" dur="1" fill="hold">
                                          <p:stCondLst>
                                            <p:cond delay="0"/>
                                          </p:stCondLst>
                                        </p:cTn>
                                        <p:tgtEl>
                                          <p:spTgt spid="20489"/>
                                        </p:tgtEl>
                                        <p:attrNameLst>
                                          <p:attrName>style.visibility</p:attrName>
                                        </p:attrNameLst>
                                      </p:cBhvr>
                                      <p:to>
                                        <p:strVal val="visible"/>
                                      </p:to>
                                    </p:set>
                                  </p:childTnLst>
                                </p:cTn>
                              </p:par>
                              <p:par>
                                <p:cTn id="19" presetID="10" presetClass="entr" presetSubtype="0" fill="hold" nodeType="withEffect">
                                  <p:stCondLst>
                                    <p:cond delay="0"/>
                                  </p:stCondLst>
                                  <p:childTnLst>
                                    <p:set>
                                      <p:cBhvr>
                                        <p:cTn id="20" dur="1" fill="hold">
                                          <p:stCondLst>
                                            <p:cond delay="0"/>
                                          </p:stCondLst>
                                        </p:cTn>
                                        <p:tgtEl>
                                          <p:spTgt spid="20490"/>
                                        </p:tgtEl>
                                        <p:attrNameLst>
                                          <p:attrName>style.visibility</p:attrName>
                                        </p:attrNameLst>
                                      </p:cBhvr>
                                      <p:to>
                                        <p:strVal val="visible"/>
                                      </p:to>
                                    </p:set>
                                    <p:animEffect transition="in" filter="fade">
                                      <p:cBhvr>
                                        <p:cTn id="21" dur="500"/>
                                        <p:tgtEl>
                                          <p:spTgt spid="2049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491"/>
                                        </p:tgtEl>
                                        <p:attrNameLst>
                                          <p:attrName>style.visibility</p:attrName>
                                        </p:attrNameLst>
                                      </p:cBhvr>
                                      <p:to>
                                        <p:strVal val="visible"/>
                                      </p:to>
                                    </p:set>
                                    <p:animEffect transition="in" filter="fade">
                                      <p:cBhvr>
                                        <p:cTn id="24" dur="500"/>
                                        <p:tgtEl>
                                          <p:spTgt spid="2049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0484"/>
                                        </p:tgtEl>
                                        <p:attrNameLst>
                                          <p:attrName>style.visibility</p:attrName>
                                        </p:attrNameLst>
                                      </p:cBhvr>
                                      <p:to>
                                        <p:strVal val="visible"/>
                                      </p:to>
                                    </p:set>
                                    <p:animEffect transition="in" filter="fade">
                                      <p:cBhvr>
                                        <p:cTn id="29" dur="500"/>
                                        <p:tgtEl>
                                          <p:spTgt spid="2048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0487"/>
                                        </p:tgtEl>
                                        <p:attrNameLst>
                                          <p:attrName>style.visibility</p:attrName>
                                        </p:attrNameLst>
                                      </p:cBhvr>
                                      <p:to>
                                        <p:strVal val="visible"/>
                                      </p:to>
                                    </p:set>
                                    <p:animEffect transition="in" filter="fade">
                                      <p:cBhvr>
                                        <p:cTn id="32" dur="500"/>
                                        <p:tgtEl>
                                          <p:spTgt spid="2048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6" grpId="0"/>
      <p:bldP spid="20487" grpId="0"/>
      <p:bldP spid="20488" grpId="0"/>
      <p:bldP spid="20489" grpId="0"/>
      <p:bldP spid="20491" grpId="0" animBg="1"/>
      <p:bldP spid="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3EF0B01B-6A5A-4CEC-883D-93F7EE6E7B8A}"/>
              </a:ext>
            </a:extLst>
          </p:cNvPr>
          <p:cNvSpPr txBox="1"/>
          <p:nvPr/>
        </p:nvSpPr>
        <p:spPr>
          <a:xfrm>
            <a:off x="1960696" y="922822"/>
            <a:ext cx="2607727" cy="400006"/>
          </a:xfrm>
          <a:prstGeom prst="rect">
            <a:avLst/>
          </a:prstGeom>
          <a:noFill/>
        </p:spPr>
        <p:txBody>
          <a:bodyPr wrap="none" rtlCol="0">
            <a:spAutoFit/>
          </a:bodyPr>
          <a:lstStyle/>
          <a:p>
            <a:r>
              <a:rPr lang="en-GB" sz="1999" dirty="0"/>
              <a:t>ECMWF model cloud</a:t>
            </a:r>
          </a:p>
        </p:txBody>
      </p:sp>
      <p:pic>
        <p:nvPicPr>
          <p:cNvPr id="14" name="Picture 13">
            <a:extLst>
              <a:ext uri="{FF2B5EF4-FFF2-40B4-BE49-F238E27FC236}">
                <a16:creationId xmlns:a16="http://schemas.microsoft.com/office/drawing/2014/main" id="{395A545A-A884-4B90-A985-A0E2B92B358A}"/>
              </a:ext>
            </a:extLst>
          </p:cNvPr>
          <p:cNvPicPr>
            <a:picLocks noChangeAspect="1"/>
          </p:cNvPicPr>
          <p:nvPr/>
        </p:nvPicPr>
        <p:blipFill>
          <a:blip r:embed="rId2"/>
          <a:stretch>
            <a:fillRect/>
          </a:stretch>
        </p:blipFill>
        <p:spPr>
          <a:xfrm>
            <a:off x="183001" y="1322826"/>
            <a:ext cx="5986688" cy="3940741"/>
          </a:xfrm>
          <a:prstGeom prst="rect">
            <a:avLst/>
          </a:prstGeom>
        </p:spPr>
      </p:pic>
      <p:sp>
        <p:nvSpPr>
          <p:cNvPr id="2" name="Title 1">
            <a:extLst>
              <a:ext uri="{FF2B5EF4-FFF2-40B4-BE49-F238E27FC236}">
                <a16:creationId xmlns:a16="http://schemas.microsoft.com/office/drawing/2014/main" id="{6D786715-BAAE-48E4-96D8-66BC46CE3EC4}"/>
              </a:ext>
            </a:extLst>
          </p:cNvPr>
          <p:cNvSpPr>
            <a:spLocks noGrp="1"/>
          </p:cNvSpPr>
          <p:nvPr>
            <p:ph type="title"/>
          </p:nvPr>
        </p:nvSpPr>
        <p:spPr>
          <a:xfrm>
            <a:off x="2160000" y="360000"/>
            <a:ext cx="7869599" cy="369236"/>
          </a:xfrm>
        </p:spPr>
        <p:txBody>
          <a:bodyPr/>
          <a:lstStyle/>
          <a:p>
            <a:r>
              <a:rPr lang="en-GB" dirty="0"/>
              <a:t>Rayleigh and Mie winds are complimentary</a:t>
            </a:r>
          </a:p>
        </p:txBody>
      </p:sp>
      <p:sp>
        <p:nvSpPr>
          <p:cNvPr id="4" name="Slide Number Placeholder 3">
            <a:extLst>
              <a:ext uri="{FF2B5EF4-FFF2-40B4-BE49-F238E27FC236}">
                <a16:creationId xmlns:a16="http://schemas.microsoft.com/office/drawing/2014/main" id="{83E6C313-FD8D-42CF-A540-768FC7F379D8}"/>
              </a:ext>
            </a:extLst>
          </p:cNvPr>
          <p:cNvSpPr>
            <a:spLocks noGrp="1"/>
          </p:cNvSpPr>
          <p:nvPr>
            <p:ph type="sldNum" sz="quarter" idx="10"/>
          </p:nvPr>
        </p:nvSpPr>
        <p:spPr/>
        <p:txBody>
          <a:bodyPr/>
          <a:lstStyle/>
          <a:p>
            <a:fld id="{6B3B0B0F-E794-1244-9699-107C60B9C23A}" type="slidenum">
              <a:rPr lang="en-US" smtClean="0"/>
              <a:pPr/>
              <a:t>60</a:t>
            </a:fld>
            <a:endParaRPr lang="en-US" dirty="0"/>
          </a:p>
        </p:txBody>
      </p:sp>
    </p:spTree>
    <p:extLst>
      <p:ext uri="{BB962C8B-B14F-4D97-AF65-F5344CB8AC3E}">
        <p14:creationId xmlns:p14="http://schemas.microsoft.com/office/powerpoint/2010/main" val="109699529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86715-BAAE-48E4-96D8-66BC46CE3EC4}"/>
              </a:ext>
            </a:extLst>
          </p:cNvPr>
          <p:cNvSpPr>
            <a:spLocks noGrp="1"/>
          </p:cNvSpPr>
          <p:nvPr>
            <p:ph type="title"/>
          </p:nvPr>
        </p:nvSpPr>
        <p:spPr>
          <a:xfrm>
            <a:off x="2160000" y="360000"/>
            <a:ext cx="7869599" cy="369236"/>
          </a:xfrm>
        </p:spPr>
        <p:txBody>
          <a:bodyPr/>
          <a:lstStyle/>
          <a:p>
            <a:r>
              <a:rPr lang="en-GB" dirty="0"/>
              <a:t>Rayleigh and Mie winds are complimentary</a:t>
            </a:r>
          </a:p>
        </p:txBody>
      </p:sp>
      <p:sp>
        <p:nvSpPr>
          <p:cNvPr id="4" name="Slide Number Placeholder 3">
            <a:extLst>
              <a:ext uri="{FF2B5EF4-FFF2-40B4-BE49-F238E27FC236}">
                <a16:creationId xmlns:a16="http://schemas.microsoft.com/office/drawing/2014/main" id="{83E6C313-FD8D-42CF-A540-768FC7F379D8}"/>
              </a:ext>
            </a:extLst>
          </p:cNvPr>
          <p:cNvSpPr>
            <a:spLocks noGrp="1"/>
          </p:cNvSpPr>
          <p:nvPr>
            <p:ph type="sldNum" sz="quarter" idx="10"/>
          </p:nvPr>
        </p:nvSpPr>
        <p:spPr/>
        <p:txBody>
          <a:bodyPr/>
          <a:lstStyle/>
          <a:p>
            <a:fld id="{6B3B0B0F-E794-1244-9699-107C60B9C23A}" type="slidenum">
              <a:rPr lang="en-US" smtClean="0"/>
              <a:pPr/>
              <a:t>61</a:t>
            </a:fld>
            <a:endParaRPr lang="en-US" dirty="0"/>
          </a:p>
        </p:txBody>
      </p:sp>
      <p:pic>
        <p:nvPicPr>
          <p:cNvPr id="6" name="Picture 5">
            <a:extLst>
              <a:ext uri="{FF2B5EF4-FFF2-40B4-BE49-F238E27FC236}">
                <a16:creationId xmlns:a16="http://schemas.microsoft.com/office/drawing/2014/main" id="{B49D8FB1-2A2C-4D65-BCF6-1E2DE7E83ED8}"/>
              </a:ext>
            </a:extLst>
          </p:cNvPr>
          <p:cNvPicPr>
            <a:picLocks noChangeAspect="1"/>
          </p:cNvPicPr>
          <p:nvPr/>
        </p:nvPicPr>
        <p:blipFill>
          <a:blip r:embed="rId2"/>
          <a:stretch>
            <a:fillRect/>
          </a:stretch>
        </p:blipFill>
        <p:spPr>
          <a:xfrm>
            <a:off x="191067" y="1364518"/>
            <a:ext cx="5978623" cy="3916404"/>
          </a:xfrm>
          <a:prstGeom prst="rect">
            <a:avLst/>
          </a:prstGeom>
        </p:spPr>
      </p:pic>
      <p:pic>
        <p:nvPicPr>
          <p:cNvPr id="8" name="Picture 7">
            <a:extLst>
              <a:ext uri="{FF2B5EF4-FFF2-40B4-BE49-F238E27FC236}">
                <a16:creationId xmlns:a16="http://schemas.microsoft.com/office/drawing/2014/main" id="{DFC37EDA-5D8B-4189-B595-B9327C631698}"/>
              </a:ext>
            </a:extLst>
          </p:cNvPr>
          <p:cNvPicPr>
            <a:picLocks noChangeAspect="1"/>
          </p:cNvPicPr>
          <p:nvPr/>
        </p:nvPicPr>
        <p:blipFill>
          <a:blip r:embed="rId3"/>
          <a:stretch>
            <a:fillRect/>
          </a:stretch>
        </p:blipFill>
        <p:spPr>
          <a:xfrm>
            <a:off x="6173051" y="1364517"/>
            <a:ext cx="6015774" cy="3940741"/>
          </a:xfrm>
          <a:prstGeom prst="rect">
            <a:avLst/>
          </a:prstGeom>
        </p:spPr>
      </p:pic>
      <p:sp>
        <p:nvSpPr>
          <p:cNvPr id="10" name="TextBox 9">
            <a:extLst>
              <a:ext uri="{FF2B5EF4-FFF2-40B4-BE49-F238E27FC236}">
                <a16:creationId xmlns:a16="http://schemas.microsoft.com/office/drawing/2014/main" id="{4AB4AB93-9F45-438D-8D1F-AFD16E1F2B2D}"/>
              </a:ext>
            </a:extLst>
          </p:cNvPr>
          <p:cNvSpPr txBox="1"/>
          <p:nvPr/>
        </p:nvSpPr>
        <p:spPr>
          <a:xfrm>
            <a:off x="1792287" y="943690"/>
            <a:ext cx="2919389" cy="399981"/>
          </a:xfrm>
          <a:prstGeom prst="rect">
            <a:avLst/>
          </a:prstGeom>
          <a:solidFill>
            <a:schemeClr val="bg1"/>
          </a:solidFill>
        </p:spPr>
        <p:txBody>
          <a:bodyPr wrap="none" rtlCol="0">
            <a:spAutoFit/>
          </a:bodyPr>
          <a:lstStyle/>
          <a:p>
            <a:r>
              <a:rPr lang="en-GB" sz="1999" dirty="0"/>
              <a:t>Mie-cloudy </a:t>
            </a:r>
            <a:r>
              <a:rPr lang="en-GB" sz="1999" dirty="0" err="1"/>
              <a:t>HLOS</a:t>
            </a:r>
            <a:r>
              <a:rPr lang="en-GB" sz="1999" dirty="0"/>
              <a:t> winds</a:t>
            </a:r>
          </a:p>
        </p:txBody>
      </p:sp>
      <p:sp>
        <p:nvSpPr>
          <p:cNvPr id="11" name="TextBox 10">
            <a:extLst>
              <a:ext uri="{FF2B5EF4-FFF2-40B4-BE49-F238E27FC236}">
                <a16:creationId xmlns:a16="http://schemas.microsoft.com/office/drawing/2014/main" id="{4EA992EA-5592-4F59-A582-0E1AF017A4AF}"/>
              </a:ext>
            </a:extLst>
          </p:cNvPr>
          <p:cNvSpPr txBox="1"/>
          <p:nvPr/>
        </p:nvSpPr>
        <p:spPr>
          <a:xfrm>
            <a:off x="7074827" y="5326225"/>
            <a:ext cx="4876989" cy="400006"/>
          </a:xfrm>
          <a:prstGeom prst="rect">
            <a:avLst/>
          </a:prstGeom>
          <a:noFill/>
        </p:spPr>
        <p:txBody>
          <a:bodyPr wrap="none" rtlCol="0">
            <a:spAutoFit/>
          </a:bodyPr>
          <a:lstStyle/>
          <a:p>
            <a:r>
              <a:rPr lang="en-GB" sz="1999" dirty="0"/>
              <a:t>~5.5 times more Rayleigh than Mie winds</a:t>
            </a:r>
          </a:p>
        </p:txBody>
      </p:sp>
      <p:sp>
        <p:nvSpPr>
          <p:cNvPr id="13" name="TextBox 12">
            <a:extLst>
              <a:ext uri="{FF2B5EF4-FFF2-40B4-BE49-F238E27FC236}">
                <a16:creationId xmlns:a16="http://schemas.microsoft.com/office/drawing/2014/main" id="{EE89A26D-84D4-4A54-BF64-F41FC6FC54B1}"/>
              </a:ext>
            </a:extLst>
          </p:cNvPr>
          <p:cNvSpPr txBox="1"/>
          <p:nvPr/>
        </p:nvSpPr>
        <p:spPr>
          <a:xfrm>
            <a:off x="7790675" y="943690"/>
            <a:ext cx="3318537" cy="399981"/>
          </a:xfrm>
          <a:prstGeom prst="rect">
            <a:avLst/>
          </a:prstGeom>
          <a:noFill/>
        </p:spPr>
        <p:txBody>
          <a:bodyPr wrap="none" rtlCol="0">
            <a:spAutoFit/>
          </a:bodyPr>
          <a:lstStyle/>
          <a:p>
            <a:r>
              <a:rPr lang="en-GB" sz="1999" dirty="0"/>
              <a:t>Rayleigh-clear </a:t>
            </a:r>
            <a:r>
              <a:rPr lang="en-GB" sz="1999" dirty="0" err="1"/>
              <a:t>HLOS</a:t>
            </a:r>
            <a:r>
              <a:rPr lang="en-GB" sz="1999" dirty="0"/>
              <a:t> winds</a:t>
            </a:r>
          </a:p>
        </p:txBody>
      </p:sp>
      <p:sp>
        <p:nvSpPr>
          <p:cNvPr id="15" name="TextBox 14">
            <a:extLst>
              <a:ext uri="{FF2B5EF4-FFF2-40B4-BE49-F238E27FC236}">
                <a16:creationId xmlns:a16="http://schemas.microsoft.com/office/drawing/2014/main" id="{4A806D99-C6E5-46F8-B2B3-1F05CA648B8C}"/>
              </a:ext>
            </a:extLst>
          </p:cNvPr>
          <p:cNvSpPr txBox="1"/>
          <p:nvPr/>
        </p:nvSpPr>
        <p:spPr>
          <a:xfrm>
            <a:off x="4937157" y="5516842"/>
            <a:ext cx="1916074" cy="923330"/>
          </a:xfrm>
          <a:prstGeom prst="rect">
            <a:avLst/>
          </a:prstGeom>
          <a:noFill/>
          <a:ln>
            <a:solidFill>
              <a:schemeClr val="accent1"/>
            </a:solidFill>
          </a:ln>
        </p:spPr>
        <p:txBody>
          <a:bodyPr wrap="square" rtlCol="0">
            <a:spAutoFit/>
          </a:bodyPr>
          <a:lstStyle/>
          <a:p>
            <a:r>
              <a:rPr lang="en-GB" dirty="0"/>
              <a:t>Extinction below optically thick clouds</a:t>
            </a:r>
          </a:p>
        </p:txBody>
      </p:sp>
      <p:cxnSp>
        <p:nvCxnSpPr>
          <p:cNvPr id="16" name="Straight Arrow Connector 15">
            <a:extLst>
              <a:ext uri="{FF2B5EF4-FFF2-40B4-BE49-F238E27FC236}">
                <a16:creationId xmlns:a16="http://schemas.microsoft.com/office/drawing/2014/main" id="{E87B70BC-8A0D-4D2F-BABD-304BCE614ED1}"/>
              </a:ext>
            </a:extLst>
          </p:cNvPr>
          <p:cNvCxnSpPr>
            <a:cxnSpLocks/>
          </p:cNvCxnSpPr>
          <p:nvPr/>
        </p:nvCxnSpPr>
        <p:spPr>
          <a:xfrm flipV="1">
            <a:off x="6022592" y="4225159"/>
            <a:ext cx="1176994" cy="1301070"/>
          </a:xfrm>
          <a:prstGeom prst="straightConnector1">
            <a:avLst/>
          </a:prstGeom>
          <a:ln>
            <a:solidFill>
              <a:srgbClr val="FF33CC"/>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45592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5"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5D46C-6B7F-466C-B41A-251BC11E5515}"/>
              </a:ext>
            </a:extLst>
          </p:cNvPr>
          <p:cNvSpPr>
            <a:spLocks noGrp="1"/>
          </p:cNvSpPr>
          <p:nvPr>
            <p:ph type="title"/>
          </p:nvPr>
        </p:nvSpPr>
        <p:spPr>
          <a:xfrm>
            <a:off x="2062056" y="501114"/>
            <a:ext cx="8721399" cy="276927"/>
          </a:xfrm>
        </p:spPr>
        <p:txBody>
          <a:bodyPr/>
          <a:lstStyle/>
          <a:p>
            <a:r>
              <a:rPr lang="en-GB" sz="2000" dirty="0"/>
              <a:t>Aeolus HLOS winds compare very well with ECMWF’s model winds</a:t>
            </a:r>
          </a:p>
        </p:txBody>
      </p:sp>
      <p:sp>
        <p:nvSpPr>
          <p:cNvPr id="4" name="Slide Number Placeholder 3">
            <a:extLst>
              <a:ext uri="{FF2B5EF4-FFF2-40B4-BE49-F238E27FC236}">
                <a16:creationId xmlns:a16="http://schemas.microsoft.com/office/drawing/2014/main" id="{74DAA791-B13E-43B2-9AD7-67E49EDFDC3F}"/>
              </a:ext>
            </a:extLst>
          </p:cNvPr>
          <p:cNvSpPr>
            <a:spLocks noGrp="1"/>
          </p:cNvSpPr>
          <p:nvPr>
            <p:ph type="sldNum" sz="quarter" idx="10"/>
          </p:nvPr>
        </p:nvSpPr>
        <p:spPr/>
        <p:txBody>
          <a:bodyPr/>
          <a:lstStyle/>
          <a:p>
            <a:pPr defTabSz="342814"/>
            <a:fld id="{6B3B0B0F-E794-1244-9699-107C60B9C23A}" type="slidenum">
              <a:rPr lang="en-US">
                <a:latin typeface="Arial"/>
              </a:rPr>
              <a:pPr defTabSz="342814"/>
              <a:t>62</a:t>
            </a:fld>
            <a:endParaRPr lang="en-US" dirty="0">
              <a:latin typeface="Arial"/>
            </a:endParaRPr>
          </a:p>
        </p:txBody>
      </p:sp>
      <p:pic>
        <p:nvPicPr>
          <p:cNvPr id="7" name="Picture 6">
            <a:extLst>
              <a:ext uri="{FF2B5EF4-FFF2-40B4-BE49-F238E27FC236}">
                <a16:creationId xmlns:a16="http://schemas.microsoft.com/office/drawing/2014/main" id="{DABED614-9BCD-41E7-96C5-BCB5BA00790A}"/>
              </a:ext>
            </a:extLst>
          </p:cNvPr>
          <p:cNvPicPr>
            <a:picLocks noChangeAspect="1"/>
          </p:cNvPicPr>
          <p:nvPr/>
        </p:nvPicPr>
        <p:blipFill>
          <a:blip r:embed="rId2"/>
          <a:stretch>
            <a:fillRect/>
          </a:stretch>
        </p:blipFill>
        <p:spPr>
          <a:xfrm>
            <a:off x="1812959" y="1757748"/>
            <a:ext cx="4095059" cy="3570050"/>
          </a:xfrm>
          <a:prstGeom prst="rect">
            <a:avLst/>
          </a:prstGeom>
        </p:spPr>
      </p:pic>
      <p:sp>
        <p:nvSpPr>
          <p:cNvPr id="8" name="TextBox 7">
            <a:extLst>
              <a:ext uri="{FF2B5EF4-FFF2-40B4-BE49-F238E27FC236}">
                <a16:creationId xmlns:a16="http://schemas.microsoft.com/office/drawing/2014/main" id="{5D86D2E1-D353-4440-86FF-91E09081EEB9}"/>
              </a:ext>
            </a:extLst>
          </p:cNvPr>
          <p:cNvSpPr txBox="1"/>
          <p:nvPr/>
        </p:nvSpPr>
        <p:spPr>
          <a:xfrm>
            <a:off x="1964082" y="5247142"/>
            <a:ext cx="3943937" cy="584775"/>
          </a:xfrm>
          <a:prstGeom prst="rect">
            <a:avLst/>
          </a:prstGeom>
          <a:solidFill>
            <a:schemeClr val="bg1"/>
          </a:solidFill>
          <a:ln>
            <a:noFill/>
          </a:ln>
        </p:spPr>
        <p:txBody>
          <a:bodyPr wrap="square" rtlCol="0">
            <a:spAutoFit/>
          </a:bodyPr>
          <a:lstStyle/>
          <a:p>
            <a:pPr defTabSz="342814"/>
            <a:endParaRPr lang="en-GB" sz="1600" dirty="0">
              <a:solidFill>
                <a:prstClr val="black"/>
              </a:solidFill>
              <a:latin typeface="Arial"/>
            </a:endParaRPr>
          </a:p>
          <a:p>
            <a:pPr marL="214260" indent="-214260" defTabSz="342814">
              <a:buFont typeface="Arial" panose="020B0604020202020204" pitchFamily="34" charset="0"/>
              <a:buChar char="•"/>
            </a:pPr>
            <a:endParaRPr lang="en-GB" sz="1600" dirty="0">
              <a:solidFill>
                <a:prstClr val="black"/>
              </a:solidFill>
            </a:endParaRPr>
          </a:p>
        </p:txBody>
      </p:sp>
      <p:pic>
        <p:nvPicPr>
          <p:cNvPr id="11" name="Picture 10">
            <a:extLst>
              <a:ext uri="{FF2B5EF4-FFF2-40B4-BE49-F238E27FC236}">
                <a16:creationId xmlns:a16="http://schemas.microsoft.com/office/drawing/2014/main" id="{504B1FF7-C463-5445-B515-C3A2888DA6A3}"/>
              </a:ext>
            </a:extLst>
          </p:cNvPr>
          <p:cNvPicPr>
            <a:picLocks noChangeAspect="1"/>
          </p:cNvPicPr>
          <p:nvPr/>
        </p:nvPicPr>
        <p:blipFill>
          <a:blip r:embed="rId3"/>
          <a:stretch>
            <a:fillRect/>
          </a:stretch>
        </p:blipFill>
        <p:spPr>
          <a:xfrm>
            <a:off x="6286605" y="1757748"/>
            <a:ext cx="4076867" cy="3555862"/>
          </a:xfrm>
          <a:prstGeom prst="rect">
            <a:avLst/>
          </a:prstGeom>
        </p:spPr>
      </p:pic>
      <p:sp>
        <p:nvSpPr>
          <p:cNvPr id="5" name="TextBox 4">
            <a:extLst>
              <a:ext uri="{FF2B5EF4-FFF2-40B4-BE49-F238E27FC236}">
                <a16:creationId xmlns:a16="http://schemas.microsoft.com/office/drawing/2014/main" id="{849A5DE2-0656-E145-AC07-5EF42DEFAD6F}"/>
              </a:ext>
            </a:extLst>
          </p:cNvPr>
          <p:cNvSpPr txBox="1"/>
          <p:nvPr/>
        </p:nvSpPr>
        <p:spPr>
          <a:xfrm>
            <a:off x="1883825" y="1299074"/>
            <a:ext cx="3953326" cy="461537"/>
          </a:xfrm>
          <a:prstGeom prst="rect">
            <a:avLst/>
          </a:prstGeom>
          <a:noFill/>
        </p:spPr>
        <p:txBody>
          <a:bodyPr wrap="none" rtlCol="0">
            <a:spAutoFit/>
          </a:bodyPr>
          <a:lstStyle/>
          <a:p>
            <a:pPr algn="ctr"/>
            <a:r>
              <a:rPr lang="en-US" sz="2399" dirty="0"/>
              <a:t>Rayleigh-clear HLOS winds</a:t>
            </a:r>
          </a:p>
        </p:txBody>
      </p:sp>
      <p:sp>
        <p:nvSpPr>
          <p:cNvPr id="12" name="TextBox 11">
            <a:extLst>
              <a:ext uri="{FF2B5EF4-FFF2-40B4-BE49-F238E27FC236}">
                <a16:creationId xmlns:a16="http://schemas.microsoft.com/office/drawing/2014/main" id="{442A238E-02B2-444F-AA7B-135257BDD8B7}"/>
              </a:ext>
            </a:extLst>
          </p:cNvPr>
          <p:cNvSpPr txBox="1"/>
          <p:nvPr/>
        </p:nvSpPr>
        <p:spPr>
          <a:xfrm>
            <a:off x="6553742" y="1299074"/>
            <a:ext cx="3472425" cy="461537"/>
          </a:xfrm>
          <a:prstGeom prst="rect">
            <a:avLst/>
          </a:prstGeom>
          <a:noFill/>
        </p:spPr>
        <p:txBody>
          <a:bodyPr wrap="none" rtlCol="0">
            <a:spAutoFit/>
          </a:bodyPr>
          <a:lstStyle/>
          <a:p>
            <a:r>
              <a:rPr lang="en-US" sz="2399" dirty="0"/>
              <a:t>Mie-cloudy HLOS winds</a:t>
            </a:r>
          </a:p>
        </p:txBody>
      </p:sp>
      <p:sp>
        <p:nvSpPr>
          <p:cNvPr id="13" name="TextBox 12">
            <a:extLst>
              <a:ext uri="{FF2B5EF4-FFF2-40B4-BE49-F238E27FC236}">
                <a16:creationId xmlns:a16="http://schemas.microsoft.com/office/drawing/2014/main" id="{4C4DAE6D-ED34-D743-81FE-37DF6306302C}"/>
              </a:ext>
            </a:extLst>
          </p:cNvPr>
          <p:cNvSpPr txBox="1"/>
          <p:nvPr/>
        </p:nvSpPr>
        <p:spPr>
          <a:xfrm>
            <a:off x="6212041" y="5225935"/>
            <a:ext cx="4689233" cy="584775"/>
          </a:xfrm>
          <a:prstGeom prst="rect">
            <a:avLst/>
          </a:prstGeom>
          <a:solidFill>
            <a:schemeClr val="bg1"/>
          </a:solidFill>
          <a:ln>
            <a:noFill/>
          </a:ln>
        </p:spPr>
        <p:txBody>
          <a:bodyPr wrap="square" rtlCol="0">
            <a:spAutoFit/>
          </a:bodyPr>
          <a:lstStyle/>
          <a:p>
            <a:pPr defTabSz="342814"/>
            <a:endParaRPr lang="en-GB" sz="1600" dirty="0">
              <a:solidFill>
                <a:prstClr val="black"/>
              </a:solidFill>
              <a:latin typeface="Arial"/>
            </a:endParaRPr>
          </a:p>
          <a:p>
            <a:pPr marL="214260" indent="-214260" defTabSz="342814">
              <a:buFont typeface="Arial" panose="020B0604020202020204" pitchFamily="34" charset="0"/>
              <a:buChar char="•"/>
            </a:pPr>
            <a:endParaRPr lang="en-GB" sz="1600" dirty="0">
              <a:solidFill>
                <a:prstClr val="black"/>
              </a:solidFill>
            </a:endParaRPr>
          </a:p>
        </p:txBody>
      </p:sp>
    </p:spTree>
    <p:extLst>
      <p:ext uri="{BB962C8B-B14F-4D97-AF65-F5344CB8AC3E}">
        <p14:creationId xmlns:p14="http://schemas.microsoft.com/office/powerpoint/2010/main" val="294114096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B3B0B0F-E794-1244-9699-107C60B9C23A}" type="slidenum">
              <a:rPr lang="en-US" smtClean="0"/>
              <a:pPr/>
              <a:t>63</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5163" y="894"/>
            <a:ext cx="10319626" cy="7535427"/>
          </a:xfrm>
          <a:prstGeom prst="rect">
            <a:avLst/>
          </a:prstGeom>
        </p:spPr>
      </p:pic>
    </p:spTree>
    <p:extLst>
      <p:ext uri="{BB962C8B-B14F-4D97-AF65-F5344CB8AC3E}">
        <p14:creationId xmlns:p14="http://schemas.microsoft.com/office/powerpoint/2010/main" val="322631907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2835" y="2479115"/>
            <a:ext cx="5903737" cy="369332"/>
          </a:xfrm>
        </p:spPr>
        <p:txBody>
          <a:bodyPr/>
          <a:lstStyle/>
          <a:p>
            <a:r>
              <a:rPr lang="en-US" dirty="0"/>
              <a:t>Thank you for listening!</a:t>
            </a:r>
            <a:br>
              <a:rPr lang="en-US" dirty="0"/>
            </a:br>
            <a:r>
              <a:rPr lang="en-US" dirty="0"/>
              <a:t>Any questions?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64</a:t>
            </a:fld>
            <a:endParaRPr lang="en-US" dirty="0"/>
          </a:p>
        </p:txBody>
      </p:sp>
    </p:spTree>
    <p:extLst>
      <p:ext uri="{BB962C8B-B14F-4D97-AF65-F5344CB8AC3E}">
        <p14:creationId xmlns:p14="http://schemas.microsoft.com/office/powerpoint/2010/main" val="366024738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2835" y="2156902"/>
            <a:ext cx="5903737" cy="369332"/>
          </a:xfrm>
        </p:spPr>
        <p:txBody>
          <a:bodyPr/>
          <a:lstStyle/>
          <a:p>
            <a:r>
              <a:rPr lang="en-GB" dirty="0"/>
              <a:t>Further information</a:t>
            </a:r>
          </a:p>
        </p:txBody>
      </p:sp>
      <p:sp>
        <p:nvSpPr>
          <p:cNvPr id="4" name="Slide Number Placeholder 3"/>
          <p:cNvSpPr>
            <a:spLocks noGrp="1"/>
          </p:cNvSpPr>
          <p:nvPr>
            <p:ph type="sldNum" sz="quarter" idx="10"/>
          </p:nvPr>
        </p:nvSpPr>
        <p:spPr/>
        <p:txBody>
          <a:bodyPr/>
          <a:lstStyle/>
          <a:p>
            <a:fld id="{6B3B0B0F-E794-1244-9699-107C60B9C23A}" type="slidenum">
              <a:rPr lang="en-US" smtClean="0"/>
              <a:pPr/>
              <a:t>65</a:t>
            </a:fld>
            <a:endParaRPr lang="en-US" dirty="0"/>
          </a:p>
        </p:txBody>
      </p:sp>
    </p:spTree>
    <p:extLst>
      <p:ext uri="{BB962C8B-B14F-4D97-AF65-F5344CB8AC3E}">
        <p14:creationId xmlns:p14="http://schemas.microsoft.com/office/powerpoint/2010/main" val="12561456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B3B0B0F-E794-1244-9699-107C60B9C23A}" type="slidenum">
              <a:rPr lang="en-US" smtClean="0"/>
              <a:pPr/>
              <a:t>66</a:t>
            </a:fld>
            <a:endParaRPr lang="en-US" dirty="0"/>
          </a:p>
        </p:txBody>
      </p:sp>
      <p:sp>
        <p:nvSpPr>
          <p:cNvPr id="5" name="TextBox 4"/>
          <p:cNvSpPr txBox="1"/>
          <p:nvPr/>
        </p:nvSpPr>
        <p:spPr>
          <a:xfrm>
            <a:off x="2296082" y="1763486"/>
            <a:ext cx="1670179" cy="1754326"/>
          </a:xfrm>
          <a:prstGeom prst="rect">
            <a:avLst/>
          </a:prstGeom>
          <a:noFill/>
          <a:ln>
            <a:solidFill>
              <a:schemeClr val="bg1">
                <a:lumMod val="50000"/>
              </a:schemeClr>
            </a:solidFill>
          </a:ln>
        </p:spPr>
        <p:txBody>
          <a:bodyPr wrap="square" rtlCol="0">
            <a:spAutoFit/>
          </a:bodyPr>
          <a:lstStyle/>
          <a:p>
            <a:pPr algn="ctr"/>
            <a:r>
              <a:rPr lang="en-GB" dirty="0"/>
              <a:t>Tetsuya “Ted” Fujita uses first images from polar orbiting TIROS</a:t>
            </a:r>
          </a:p>
        </p:txBody>
      </p:sp>
      <p:sp>
        <p:nvSpPr>
          <p:cNvPr id="6" name="TextBox 5"/>
          <p:cNvSpPr txBox="1"/>
          <p:nvPr/>
        </p:nvSpPr>
        <p:spPr>
          <a:xfrm>
            <a:off x="5050949" y="2231563"/>
            <a:ext cx="1670179" cy="646331"/>
          </a:xfrm>
          <a:prstGeom prst="rect">
            <a:avLst/>
          </a:prstGeom>
          <a:noFill/>
          <a:ln>
            <a:solidFill>
              <a:schemeClr val="bg1">
                <a:lumMod val="50000"/>
              </a:schemeClr>
            </a:solidFill>
          </a:ln>
        </p:spPr>
        <p:txBody>
          <a:bodyPr wrap="square" rtlCol="0">
            <a:spAutoFit/>
          </a:bodyPr>
          <a:lstStyle/>
          <a:p>
            <a:pPr algn="ctr"/>
            <a:r>
              <a:rPr lang="en-GB" dirty="0"/>
              <a:t>Geostationary imager ATS-1  </a:t>
            </a:r>
          </a:p>
        </p:txBody>
      </p:sp>
      <p:sp>
        <p:nvSpPr>
          <p:cNvPr id="7" name="TextBox 6"/>
          <p:cNvSpPr txBox="1"/>
          <p:nvPr/>
        </p:nvSpPr>
        <p:spPr>
          <a:xfrm>
            <a:off x="8080287" y="4520898"/>
            <a:ext cx="1670179" cy="1200329"/>
          </a:xfrm>
          <a:prstGeom prst="rect">
            <a:avLst/>
          </a:prstGeom>
          <a:noFill/>
          <a:ln>
            <a:solidFill>
              <a:schemeClr val="bg1">
                <a:lumMod val="50000"/>
              </a:schemeClr>
            </a:solidFill>
          </a:ln>
        </p:spPr>
        <p:txBody>
          <a:bodyPr wrap="square" rtlCol="0">
            <a:spAutoFit/>
          </a:bodyPr>
          <a:lstStyle/>
          <a:p>
            <a:pPr algn="ctr"/>
            <a:r>
              <a:rPr lang="en-GB" dirty="0"/>
              <a:t>First </a:t>
            </a:r>
            <a:r>
              <a:rPr lang="en-GB" dirty="0" err="1"/>
              <a:t>Meteosat</a:t>
            </a:r>
            <a:r>
              <a:rPr lang="en-GB" dirty="0"/>
              <a:t> with water vapour channels</a:t>
            </a:r>
          </a:p>
        </p:txBody>
      </p:sp>
      <p:sp>
        <p:nvSpPr>
          <p:cNvPr id="8" name="TextBox 7"/>
          <p:cNvSpPr txBox="1"/>
          <p:nvPr/>
        </p:nvSpPr>
        <p:spPr>
          <a:xfrm>
            <a:off x="8355541" y="4138343"/>
            <a:ext cx="1119673" cy="382555"/>
          </a:xfrm>
          <a:prstGeom prst="rect">
            <a:avLst/>
          </a:prstGeom>
          <a:noFill/>
        </p:spPr>
        <p:txBody>
          <a:bodyPr wrap="square" rtlCol="0">
            <a:spAutoFit/>
          </a:bodyPr>
          <a:lstStyle/>
          <a:p>
            <a:pPr algn="ctr"/>
            <a:r>
              <a:rPr lang="en-GB" dirty="0">
                <a:solidFill>
                  <a:srgbClr val="FF0000"/>
                </a:solidFill>
              </a:rPr>
              <a:t>1978</a:t>
            </a:r>
          </a:p>
        </p:txBody>
      </p:sp>
      <p:sp>
        <p:nvSpPr>
          <p:cNvPr id="9" name="TextBox 8"/>
          <p:cNvSpPr txBox="1"/>
          <p:nvPr/>
        </p:nvSpPr>
        <p:spPr>
          <a:xfrm>
            <a:off x="5325424" y="1850347"/>
            <a:ext cx="1119673" cy="382555"/>
          </a:xfrm>
          <a:prstGeom prst="rect">
            <a:avLst/>
          </a:prstGeom>
          <a:noFill/>
        </p:spPr>
        <p:txBody>
          <a:bodyPr wrap="square" rtlCol="0">
            <a:spAutoFit/>
          </a:bodyPr>
          <a:lstStyle/>
          <a:p>
            <a:pPr algn="ctr"/>
            <a:r>
              <a:rPr lang="en-GB" dirty="0">
                <a:solidFill>
                  <a:srgbClr val="FF0000"/>
                </a:solidFill>
              </a:rPr>
              <a:t>1966</a:t>
            </a:r>
          </a:p>
        </p:txBody>
      </p:sp>
      <p:sp>
        <p:nvSpPr>
          <p:cNvPr id="10" name="TextBox 9"/>
          <p:cNvSpPr txBox="1"/>
          <p:nvPr/>
        </p:nvSpPr>
        <p:spPr>
          <a:xfrm>
            <a:off x="2571334" y="1380932"/>
            <a:ext cx="1119673" cy="382555"/>
          </a:xfrm>
          <a:prstGeom prst="rect">
            <a:avLst/>
          </a:prstGeom>
          <a:noFill/>
        </p:spPr>
        <p:txBody>
          <a:bodyPr wrap="square" rtlCol="0">
            <a:spAutoFit/>
          </a:bodyPr>
          <a:lstStyle/>
          <a:p>
            <a:pPr algn="ctr"/>
            <a:r>
              <a:rPr lang="en-GB" dirty="0">
                <a:solidFill>
                  <a:srgbClr val="FF0000"/>
                </a:solidFill>
              </a:rPr>
              <a:t>1960</a:t>
            </a:r>
          </a:p>
        </p:txBody>
      </p:sp>
      <p:sp>
        <p:nvSpPr>
          <p:cNvPr id="11" name="TextBox 10"/>
          <p:cNvSpPr txBox="1"/>
          <p:nvPr/>
        </p:nvSpPr>
        <p:spPr>
          <a:xfrm>
            <a:off x="7959556" y="1936569"/>
            <a:ext cx="1670179" cy="1477328"/>
          </a:xfrm>
          <a:prstGeom prst="rect">
            <a:avLst/>
          </a:prstGeom>
          <a:noFill/>
          <a:ln>
            <a:solidFill>
              <a:schemeClr val="bg1">
                <a:lumMod val="50000"/>
              </a:schemeClr>
            </a:solidFill>
          </a:ln>
        </p:spPr>
        <p:txBody>
          <a:bodyPr wrap="square" rtlCol="0">
            <a:spAutoFit/>
          </a:bodyPr>
          <a:lstStyle/>
          <a:p>
            <a:pPr algn="ctr"/>
            <a:r>
              <a:rPr lang="en-GB" dirty="0"/>
              <a:t>ATS evolves into GOES -&gt; </a:t>
            </a:r>
            <a:r>
              <a:rPr lang="en-GB" dirty="0">
                <a:solidFill>
                  <a:srgbClr val="00B050"/>
                </a:solidFill>
              </a:rPr>
              <a:t>routine tracking of clouds</a:t>
            </a:r>
          </a:p>
        </p:txBody>
      </p:sp>
      <p:sp>
        <p:nvSpPr>
          <p:cNvPr id="12" name="TextBox 11"/>
          <p:cNvSpPr txBox="1"/>
          <p:nvPr/>
        </p:nvSpPr>
        <p:spPr>
          <a:xfrm>
            <a:off x="8234808" y="1569298"/>
            <a:ext cx="1119673" cy="382555"/>
          </a:xfrm>
          <a:prstGeom prst="rect">
            <a:avLst/>
          </a:prstGeom>
          <a:noFill/>
        </p:spPr>
        <p:txBody>
          <a:bodyPr wrap="square" rtlCol="0">
            <a:spAutoFit/>
          </a:bodyPr>
          <a:lstStyle/>
          <a:p>
            <a:pPr algn="ctr"/>
            <a:r>
              <a:rPr lang="en-GB" dirty="0">
                <a:solidFill>
                  <a:srgbClr val="FF0000"/>
                </a:solidFill>
              </a:rPr>
              <a:t>1970s</a:t>
            </a:r>
          </a:p>
        </p:txBody>
      </p:sp>
      <p:sp>
        <p:nvSpPr>
          <p:cNvPr id="13" name="Right Arrow 12"/>
          <p:cNvSpPr/>
          <p:nvPr/>
        </p:nvSpPr>
        <p:spPr>
          <a:xfrm>
            <a:off x="4069671" y="2435286"/>
            <a:ext cx="905069" cy="195943"/>
          </a:xfrm>
          <a:prstGeom prst="rightArrow">
            <a:avLst/>
          </a:prstGeom>
          <a:solidFill>
            <a:srgbClr val="064E83"/>
          </a:solidFill>
          <a:ln>
            <a:solidFill>
              <a:srgbClr val="064E8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ight Arrow 13"/>
          <p:cNvSpPr/>
          <p:nvPr/>
        </p:nvSpPr>
        <p:spPr>
          <a:xfrm>
            <a:off x="6900747" y="2406979"/>
            <a:ext cx="905069" cy="195943"/>
          </a:xfrm>
          <a:prstGeom prst="rightArrow">
            <a:avLst/>
          </a:prstGeom>
          <a:solidFill>
            <a:srgbClr val="064E83"/>
          </a:solidFill>
          <a:ln>
            <a:solidFill>
              <a:srgbClr val="064E8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Circular Arrow 14"/>
          <p:cNvSpPr/>
          <p:nvPr/>
        </p:nvSpPr>
        <p:spPr>
          <a:xfrm rot="5400000">
            <a:off x="8918836" y="3300908"/>
            <a:ext cx="1875308" cy="1370301"/>
          </a:xfrm>
          <a:prstGeom prst="circularArrow">
            <a:avLst>
              <a:gd name="adj1" fmla="val 12500"/>
              <a:gd name="adj2" fmla="val 878836"/>
              <a:gd name="adj3" fmla="val 20457681"/>
              <a:gd name="adj4" fmla="val 10800000"/>
              <a:gd name="adj5" fmla="val 12500"/>
            </a:avLst>
          </a:prstGeom>
          <a:solidFill>
            <a:srgbClr val="064E83"/>
          </a:solidFill>
          <a:ln>
            <a:solidFill>
              <a:srgbClr val="064E8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6" name="TextBox 15"/>
          <p:cNvSpPr txBox="1"/>
          <p:nvPr/>
        </p:nvSpPr>
        <p:spPr>
          <a:xfrm>
            <a:off x="5358082" y="4248967"/>
            <a:ext cx="1670179" cy="1754326"/>
          </a:xfrm>
          <a:prstGeom prst="rect">
            <a:avLst/>
          </a:prstGeom>
          <a:noFill/>
          <a:ln>
            <a:solidFill>
              <a:schemeClr val="bg1">
                <a:lumMod val="50000"/>
              </a:schemeClr>
            </a:solidFill>
          </a:ln>
        </p:spPr>
        <p:txBody>
          <a:bodyPr wrap="square" rtlCol="0">
            <a:spAutoFit/>
          </a:bodyPr>
          <a:lstStyle/>
          <a:p>
            <a:pPr algn="ctr"/>
            <a:r>
              <a:rPr lang="en-GB" dirty="0"/>
              <a:t>Early cloud motion vector production peaks during study of global circulation</a:t>
            </a:r>
          </a:p>
        </p:txBody>
      </p:sp>
      <p:sp>
        <p:nvSpPr>
          <p:cNvPr id="17" name="TextBox 16"/>
          <p:cNvSpPr txBox="1"/>
          <p:nvPr/>
        </p:nvSpPr>
        <p:spPr>
          <a:xfrm>
            <a:off x="5633336" y="3866413"/>
            <a:ext cx="1119673" cy="382555"/>
          </a:xfrm>
          <a:prstGeom prst="rect">
            <a:avLst/>
          </a:prstGeom>
          <a:noFill/>
        </p:spPr>
        <p:txBody>
          <a:bodyPr wrap="square" rtlCol="0">
            <a:spAutoFit/>
          </a:bodyPr>
          <a:lstStyle/>
          <a:p>
            <a:pPr algn="ctr"/>
            <a:r>
              <a:rPr lang="en-GB" dirty="0">
                <a:solidFill>
                  <a:srgbClr val="FF0000"/>
                </a:solidFill>
              </a:rPr>
              <a:t>1979</a:t>
            </a:r>
          </a:p>
        </p:txBody>
      </p:sp>
      <p:sp>
        <p:nvSpPr>
          <p:cNvPr id="18" name="Right Arrow 17"/>
          <p:cNvSpPr/>
          <p:nvPr/>
        </p:nvSpPr>
        <p:spPr>
          <a:xfrm rot="10800000">
            <a:off x="7120694" y="5121062"/>
            <a:ext cx="905069" cy="195943"/>
          </a:xfrm>
          <a:prstGeom prst="rightArrow">
            <a:avLst/>
          </a:prstGeom>
          <a:solidFill>
            <a:srgbClr val="064E83"/>
          </a:solidFill>
          <a:ln>
            <a:solidFill>
              <a:srgbClr val="064E8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ight Arrow 18"/>
          <p:cNvSpPr/>
          <p:nvPr/>
        </p:nvSpPr>
        <p:spPr>
          <a:xfrm rot="10800000">
            <a:off x="4306056" y="5121063"/>
            <a:ext cx="905069" cy="195943"/>
          </a:xfrm>
          <a:prstGeom prst="rightArrow">
            <a:avLst/>
          </a:prstGeom>
          <a:solidFill>
            <a:srgbClr val="064E83"/>
          </a:solidFill>
          <a:ln>
            <a:solidFill>
              <a:srgbClr val="064E8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Box 19"/>
          <p:cNvSpPr txBox="1"/>
          <p:nvPr/>
        </p:nvSpPr>
        <p:spPr>
          <a:xfrm>
            <a:off x="1921671" y="4382397"/>
            <a:ext cx="2313488" cy="1477328"/>
          </a:xfrm>
          <a:prstGeom prst="rect">
            <a:avLst/>
          </a:prstGeom>
          <a:noFill/>
          <a:ln>
            <a:solidFill>
              <a:schemeClr val="bg1">
                <a:lumMod val="50000"/>
              </a:schemeClr>
            </a:solidFill>
          </a:ln>
        </p:spPr>
        <p:txBody>
          <a:bodyPr wrap="square" rtlCol="0">
            <a:spAutoFit/>
          </a:bodyPr>
          <a:lstStyle/>
          <a:p>
            <a:pPr algn="ctr"/>
            <a:r>
              <a:rPr lang="en-GB" dirty="0"/>
              <a:t>More automation</a:t>
            </a:r>
          </a:p>
          <a:p>
            <a:pPr algn="ctr"/>
            <a:r>
              <a:rPr lang="en-GB" dirty="0"/>
              <a:t>More satellites</a:t>
            </a:r>
          </a:p>
          <a:p>
            <a:pPr algn="ctr"/>
            <a:r>
              <a:rPr lang="en-GB" dirty="0"/>
              <a:t>Quality indicators</a:t>
            </a:r>
          </a:p>
          <a:p>
            <a:pPr algn="ctr"/>
            <a:r>
              <a:rPr lang="en-GB" dirty="0"/>
              <a:t>Using polar orbiting satellites </a:t>
            </a:r>
          </a:p>
        </p:txBody>
      </p:sp>
      <p:sp>
        <p:nvSpPr>
          <p:cNvPr id="21" name="TextBox 20"/>
          <p:cNvSpPr txBox="1"/>
          <p:nvPr/>
        </p:nvSpPr>
        <p:spPr>
          <a:xfrm>
            <a:off x="1903089" y="4029711"/>
            <a:ext cx="2456161" cy="369332"/>
          </a:xfrm>
          <a:prstGeom prst="rect">
            <a:avLst/>
          </a:prstGeom>
          <a:noFill/>
        </p:spPr>
        <p:txBody>
          <a:bodyPr wrap="square" rtlCol="0">
            <a:spAutoFit/>
          </a:bodyPr>
          <a:lstStyle/>
          <a:p>
            <a:pPr algn="ctr"/>
            <a:r>
              <a:rPr lang="en-GB" dirty="0">
                <a:solidFill>
                  <a:srgbClr val="FF0000"/>
                </a:solidFill>
              </a:rPr>
              <a:t>Improving all the time!</a:t>
            </a:r>
          </a:p>
        </p:txBody>
      </p:sp>
      <p:sp>
        <p:nvSpPr>
          <p:cNvPr id="22" name="TextBox 21"/>
          <p:cNvSpPr txBox="1"/>
          <p:nvPr/>
        </p:nvSpPr>
        <p:spPr>
          <a:xfrm>
            <a:off x="4336710" y="2960534"/>
            <a:ext cx="3205383" cy="584775"/>
          </a:xfrm>
          <a:prstGeom prst="rect">
            <a:avLst/>
          </a:prstGeom>
          <a:noFill/>
        </p:spPr>
        <p:txBody>
          <a:bodyPr wrap="square" rtlCol="0">
            <a:spAutoFit/>
          </a:bodyPr>
          <a:lstStyle/>
          <a:p>
            <a:pPr algn="ctr"/>
            <a:r>
              <a:rPr lang="en-GB" sz="1600" dirty="0">
                <a:solidFill>
                  <a:srgbClr val="00B050"/>
                </a:solidFill>
              </a:rPr>
              <a:t>Fujita pioneers much of the work through 1960s and 1970s</a:t>
            </a:r>
          </a:p>
        </p:txBody>
      </p:sp>
      <p:sp>
        <p:nvSpPr>
          <p:cNvPr id="23" name="Title 1">
            <a:extLst>
              <a:ext uri="{FF2B5EF4-FFF2-40B4-BE49-F238E27FC236}">
                <a16:creationId xmlns:a16="http://schemas.microsoft.com/office/drawing/2014/main" id="{BBF9FF15-EF96-4154-AACE-83A3E8E2A00F}"/>
              </a:ext>
            </a:extLst>
          </p:cNvPr>
          <p:cNvSpPr txBox="1">
            <a:spLocks/>
          </p:cNvSpPr>
          <p:nvPr/>
        </p:nvSpPr>
        <p:spPr>
          <a:xfrm>
            <a:off x="2160000" y="360000"/>
            <a:ext cx="7869600"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064E83"/>
                </a:solidFill>
                <a:latin typeface="+mj-lt"/>
                <a:ea typeface="+mj-ea"/>
                <a:cs typeface="+mj-cs"/>
              </a:defRPr>
            </a:lvl1pPr>
          </a:lstStyle>
          <a:p>
            <a:r>
              <a:rPr lang="en-GB" dirty="0"/>
              <a:t>History of </a:t>
            </a:r>
            <a:r>
              <a:rPr lang="en-GB" dirty="0" err="1"/>
              <a:t>AMVs</a:t>
            </a:r>
            <a:r>
              <a:rPr lang="en-GB" dirty="0"/>
              <a:t> </a:t>
            </a:r>
          </a:p>
        </p:txBody>
      </p:sp>
    </p:spTree>
    <p:extLst>
      <p:ext uri="{BB962C8B-B14F-4D97-AF65-F5344CB8AC3E}">
        <p14:creationId xmlns:p14="http://schemas.microsoft.com/office/powerpoint/2010/main" val="3252240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500"/>
                                        <p:tgtEl>
                                          <p:spTgt spid="2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1" grpId="0" animBg="1"/>
      <p:bldP spid="12" grpId="0"/>
      <p:bldP spid="13" grpId="0" animBg="1"/>
      <p:bldP spid="14" grpId="0" animBg="1"/>
      <p:bldP spid="15" grpId="0" animBg="1"/>
      <p:bldP spid="16" grpId="0" animBg="1"/>
      <p:bldP spid="17" grpId="0"/>
      <p:bldP spid="18" grpId="0" animBg="1"/>
      <p:bldP spid="19" grpId="0" animBg="1"/>
      <p:bldP spid="20" grpId="0" animBg="1"/>
      <p:bldP spid="21" grpId="0"/>
      <p:bldP spid="2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Table 37"/>
          <p:cNvGraphicFramePr>
            <a:graphicFrameLocks noGrp="1"/>
          </p:cNvGraphicFramePr>
          <p:nvPr>
            <p:extLst/>
          </p:nvPr>
        </p:nvGraphicFramePr>
        <p:xfrm>
          <a:off x="2087046" y="1914132"/>
          <a:ext cx="959934" cy="994146"/>
        </p:xfrm>
        <a:graphic>
          <a:graphicData uri="http://schemas.openxmlformats.org/drawingml/2006/table">
            <a:tbl>
              <a:tblPr firstRow="1" bandRow="1">
                <a:tableStyleId>{5C22544A-7EE6-4342-B048-85BDC9FD1C3A}</a:tableStyleId>
              </a:tblPr>
              <a:tblGrid>
                <a:gridCol w="319978">
                  <a:extLst>
                    <a:ext uri="{9D8B030D-6E8A-4147-A177-3AD203B41FA5}">
                      <a16:colId xmlns:a16="http://schemas.microsoft.com/office/drawing/2014/main" val="20000"/>
                    </a:ext>
                  </a:extLst>
                </a:gridCol>
                <a:gridCol w="319978">
                  <a:extLst>
                    <a:ext uri="{9D8B030D-6E8A-4147-A177-3AD203B41FA5}">
                      <a16:colId xmlns:a16="http://schemas.microsoft.com/office/drawing/2014/main" val="20001"/>
                    </a:ext>
                  </a:extLst>
                </a:gridCol>
                <a:gridCol w="319978">
                  <a:extLst>
                    <a:ext uri="{9D8B030D-6E8A-4147-A177-3AD203B41FA5}">
                      <a16:colId xmlns:a16="http://schemas.microsoft.com/office/drawing/2014/main" val="20002"/>
                    </a:ext>
                  </a:extLst>
                </a:gridCol>
              </a:tblGrid>
              <a:tr h="331382">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31382">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alpha val="56863"/>
                      </a:srgbClr>
                    </a:solid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31382">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sp>
        <p:nvSpPr>
          <p:cNvPr id="3" name="Content Placeholder 2"/>
          <p:cNvSpPr>
            <a:spLocks noGrp="1"/>
          </p:cNvSpPr>
          <p:nvPr>
            <p:ph sz="quarter" idx="14"/>
          </p:nvPr>
        </p:nvSpPr>
        <p:spPr>
          <a:xfrm>
            <a:off x="3142834" y="1271240"/>
            <a:ext cx="5903738" cy="4650760"/>
          </a:xfrm>
        </p:spPr>
        <p:txBody>
          <a:bodyPr/>
          <a:lstStyle/>
          <a:p>
            <a:pPr marL="179388" indent="-179388"/>
            <a:r>
              <a:rPr lang="en-US" dirty="0"/>
              <a:t>Commonly based on cross-correlation statistics</a:t>
            </a:r>
          </a:p>
          <a:p>
            <a:pPr marL="179388" indent="-179388"/>
            <a:endParaRPr lang="en-US" dirty="0"/>
          </a:p>
          <a:p>
            <a:pPr marL="179388" indent="-179388"/>
            <a:endParaRPr lang="en-US" dirty="0"/>
          </a:p>
          <a:p>
            <a:pPr marL="179388" indent="-179388"/>
            <a:endParaRPr lang="en-US" dirty="0"/>
          </a:p>
          <a:p>
            <a:pPr marL="179388" indent="-179388"/>
            <a:endParaRPr lang="en-US" dirty="0"/>
          </a:p>
          <a:p>
            <a:pPr marL="179388" indent="-179388"/>
            <a:endParaRPr lang="en-US" dirty="0"/>
          </a:p>
          <a:p>
            <a:pPr marL="179388" indent="-179388"/>
            <a:endParaRPr lang="en-US" dirty="0"/>
          </a:p>
          <a:p>
            <a:pPr indent="0">
              <a:buNone/>
            </a:pPr>
            <a:endParaRPr lang="en-US" dirty="0"/>
          </a:p>
        </p:txBody>
      </p:sp>
      <p:pic>
        <p:nvPicPr>
          <p:cNvPr id="5" name="Picture 4"/>
          <p:cNvPicPr>
            <a:picLocks noChangeAspect="1"/>
          </p:cNvPicPr>
          <p:nvPr/>
        </p:nvPicPr>
        <p:blipFill rotWithShape="1">
          <a:blip r:embed="rId3"/>
          <a:srcRect l="14777" b="33565"/>
          <a:stretch/>
        </p:blipFill>
        <p:spPr>
          <a:xfrm>
            <a:off x="4623909" y="2196930"/>
            <a:ext cx="5617301" cy="1645270"/>
          </a:xfrm>
          <a:prstGeom prst="rect">
            <a:avLst/>
          </a:prstGeom>
        </p:spPr>
      </p:pic>
      <p:sp>
        <p:nvSpPr>
          <p:cNvPr id="2" name="Title 1"/>
          <p:cNvSpPr>
            <a:spLocks noGrp="1"/>
          </p:cNvSpPr>
          <p:nvPr>
            <p:ph type="title"/>
          </p:nvPr>
        </p:nvSpPr>
        <p:spPr>
          <a:xfrm>
            <a:off x="3153708" y="400279"/>
            <a:ext cx="6715795" cy="369332"/>
          </a:xfrm>
        </p:spPr>
        <p:txBody>
          <a:bodyPr/>
          <a:lstStyle/>
          <a:p>
            <a:r>
              <a:rPr lang="en-US" dirty="0"/>
              <a:t>Pattern matching: how are the features tracked for AMVs?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67</a:t>
            </a:fld>
            <a:endParaRPr lang="en-US" dirty="0"/>
          </a:p>
        </p:txBody>
      </p:sp>
      <p:sp>
        <p:nvSpPr>
          <p:cNvPr id="9" name="TextBox 8"/>
          <p:cNvSpPr txBox="1"/>
          <p:nvPr/>
        </p:nvSpPr>
        <p:spPr>
          <a:xfrm>
            <a:off x="3549227" y="2992175"/>
            <a:ext cx="1193181" cy="738664"/>
          </a:xfrm>
          <a:prstGeom prst="rect">
            <a:avLst/>
          </a:prstGeom>
          <a:noFill/>
        </p:spPr>
        <p:txBody>
          <a:bodyPr wrap="square" rtlCol="0">
            <a:spAutoFit/>
          </a:bodyPr>
          <a:lstStyle/>
          <a:p>
            <a:pPr algn="ctr"/>
            <a:r>
              <a:rPr lang="en-GB" sz="1400" dirty="0"/>
              <a:t>Coefficient for box at location (</a:t>
            </a:r>
            <a:r>
              <a:rPr lang="en-GB" sz="1400" dirty="0" err="1"/>
              <a:t>i</a:t>
            </a:r>
            <a:r>
              <a:rPr lang="en-GB" sz="1400" dirty="0"/>
              <a:t>, j)</a:t>
            </a:r>
          </a:p>
        </p:txBody>
      </p:sp>
      <p:grpSp>
        <p:nvGrpSpPr>
          <p:cNvPr id="10" name="Group 9"/>
          <p:cNvGrpSpPr/>
          <p:nvPr/>
        </p:nvGrpSpPr>
        <p:grpSpPr>
          <a:xfrm>
            <a:off x="1672121" y="1590050"/>
            <a:ext cx="1799997" cy="1698930"/>
            <a:chOff x="149708" y="1590050"/>
            <a:chExt cx="1799997" cy="1698930"/>
          </a:xfrm>
        </p:grpSpPr>
        <p:sp>
          <p:nvSpPr>
            <p:cNvPr id="7" name="TextBox 6"/>
            <p:cNvSpPr txBox="1"/>
            <p:nvPr/>
          </p:nvSpPr>
          <p:spPr>
            <a:xfrm>
              <a:off x="478200" y="1590050"/>
              <a:ext cx="1193181" cy="307777"/>
            </a:xfrm>
            <a:prstGeom prst="rect">
              <a:avLst/>
            </a:prstGeom>
            <a:noFill/>
          </p:spPr>
          <p:txBody>
            <a:bodyPr wrap="square" rtlCol="0">
              <a:spAutoFit/>
            </a:bodyPr>
            <a:lstStyle/>
            <a:p>
              <a:pPr algn="ctr"/>
              <a:r>
                <a:rPr lang="en-GB" sz="1400" dirty="0"/>
                <a:t>N</a:t>
              </a:r>
              <a:r>
                <a:rPr lang="en-GB" sz="1400" baseline="-25000" dirty="0"/>
                <a:t>T</a:t>
              </a:r>
              <a:r>
                <a:rPr lang="en-GB" sz="1400" dirty="0"/>
                <a:t> boxes</a:t>
              </a:r>
            </a:p>
          </p:txBody>
        </p:sp>
        <p:sp>
          <p:nvSpPr>
            <p:cNvPr id="8" name="TextBox 7"/>
            <p:cNvSpPr txBox="1"/>
            <p:nvPr/>
          </p:nvSpPr>
          <p:spPr>
            <a:xfrm rot="5400000">
              <a:off x="1199226" y="2287967"/>
              <a:ext cx="1193181" cy="307777"/>
            </a:xfrm>
            <a:prstGeom prst="rect">
              <a:avLst/>
            </a:prstGeom>
            <a:noFill/>
          </p:spPr>
          <p:txBody>
            <a:bodyPr wrap="square" rtlCol="0">
              <a:spAutoFit/>
            </a:bodyPr>
            <a:lstStyle/>
            <a:p>
              <a:pPr algn="ctr"/>
              <a:r>
                <a:rPr lang="en-GB" sz="1400" dirty="0"/>
                <a:t>N</a:t>
              </a:r>
              <a:r>
                <a:rPr lang="en-GB" sz="1400" baseline="-25000" dirty="0"/>
                <a:t>T</a:t>
              </a:r>
              <a:r>
                <a:rPr lang="en-GB" sz="1400" dirty="0"/>
                <a:t> boxes</a:t>
              </a:r>
            </a:p>
          </p:txBody>
        </p:sp>
        <p:sp>
          <p:nvSpPr>
            <p:cNvPr id="11" name="TextBox 10"/>
            <p:cNvSpPr txBox="1"/>
            <p:nvPr/>
          </p:nvSpPr>
          <p:spPr>
            <a:xfrm>
              <a:off x="818466" y="2534373"/>
              <a:ext cx="461690" cy="307777"/>
            </a:xfrm>
            <a:prstGeom prst="rect">
              <a:avLst/>
            </a:prstGeom>
            <a:noFill/>
          </p:spPr>
          <p:txBody>
            <a:bodyPr wrap="square" rtlCol="0">
              <a:spAutoFit/>
            </a:bodyPr>
            <a:lstStyle/>
            <a:p>
              <a:pPr algn="ctr"/>
              <a:r>
                <a:rPr lang="en-GB" sz="1400" dirty="0" err="1">
                  <a:solidFill>
                    <a:srgbClr val="FF0000"/>
                  </a:solidFill>
                </a:rPr>
                <a:t>i</a:t>
              </a:r>
              <a:endParaRPr lang="en-GB" sz="1400" dirty="0">
                <a:solidFill>
                  <a:srgbClr val="FF0000"/>
                </a:solidFill>
              </a:endParaRPr>
            </a:p>
          </p:txBody>
        </p:sp>
        <p:sp>
          <p:nvSpPr>
            <p:cNvPr id="12" name="TextBox 11"/>
            <p:cNvSpPr txBox="1"/>
            <p:nvPr/>
          </p:nvSpPr>
          <p:spPr>
            <a:xfrm>
              <a:off x="593192" y="2981203"/>
              <a:ext cx="461690" cy="307777"/>
            </a:xfrm>
            <a:prstGeom prst="rect">
              <a:avLst/>
            </a:prstGeom>
            <a:noFill/>
          </p:spPr>
          <p:txBody>
            <a:bodyPr wrap="square" rtlCol="0">
              <a:spAutoFit/>
            </a:bodyPr>
            <a:lstStyle/>
            <a:p>
              <a:pPr algn="ctr"/>
              <a:r>
                <a:rPr lang="en-GB" sz="1400" dirty="0" err="1"/>
                <a:t>m</a:t>
              </a:r>
              <a:endParaRPr lang="en-GB" sz="1400" dirty="0"/>
            </a:p>
          </p:txBody>
        </p:sp>
        <p:cxnSp>
          <p:nvCxnSpPr>
            <p:cNvPr id="15" name="Straight Arrow Connector 14"/>
            <p:cNvCxnSpPr/>
            <p:nvPr/>
          </p:nvCxnSpPr>
          <p:spPr>
            <a:xfrm>
              <a:off x="932221" y="3135090"/>
              <a:ext cx="41259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555316" y="2234832"/>
              <a:ext cx="461690" cy="307777"/>
            </a:xfrm>
            <a:prstGeom prst="rect">
              <a:avLst/>
            </a:prstGeom>
            <a:noFill/>
          </p:spPr>
          <p:txBody>
            <a:bodyPr wrap="square" rtlCol="0">
              <a:spAutoFit/>
            </a:bodyPr>
            <a:lstStyle/>
            <a:p>
              <a:pPr algn="ctr"/>
              <a:r>
                <a:rPr lang="en-GB" sz="1400" dirty="0" err="1">
                  <a:solidFill>
                    <a:srgbClr val="FF0000"/>
                  </a:solidFill>
                </a:rPr>
                <a:t>j</a:t>
              </a:r>
              <a:endParaRPr lang="en-GB" sz="1400" dirty="0">
                <a:solidFill>
                  <a:srgbClr val="FF0000"/>
                </a:solidFill>
              </a:endParaRPr>
            </a:p>
          </p:txBody>
        </p:sp>
        <p:sp>
          <p:nvSpPr>
            <p:cNvPr id="17" name="TextBox 16"/>
            <p:cNvSpPr txBox="1"/>
            <p:nvPr/>
          </p:nvSpPr>
          <p:spPr>
            <a:xfrm>
              <a:off x="149708" y="2546975"/>
              <a:ext cx="461690" cy="307777"/>
            </a:xfrm>
            <a:prstGeom prst="rect">
              <a:avLst/>
            </a:prstGeom>
            <a:noFill/>
          </p:spPr>
          <p:txBody>
            <a:bodyPr wrap="square" rtlCol="0">
              <a:spAutoFit/>
            </a:bodyPr>
            <a:lstStyle/>
            <a:p>
              <a:pPr algn="ctr"/>
              <a:r>
                <a:rPr lang="en-GB" sz="1400" dirty="0" err="1"/>
                <a:t>n</a:t>
              </a:r>
              <a:endParaRPr lang="en-GB" sz="1400" dirty="0"/>
            </a:p>
          </p:txBody>
        </p:sp>
        <p:cxnSp>
          <p:nvCxnSpPr>
            <p:cNvPr id="18" name="Straight Arrow Connector 17"/>
            <p:cNvCxnSpPr/>
            <p:nvPr/>
          </p:nvCxnSpPr>
          <p:spPr>
            <a:xfrm rot="16200000">
              <a:off x="193839" y="2404556"/>
              <a:ext cx="41259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6" name="Rectangle 5"/>
          <p:cNvSpPr/>
          <p:nvPr/>
        </p:nvSpPr>
        <p:spPr>
          <a:xfrm>
            <a:off x="5210158" y="2930964"/>
            <a:ext cx="4913644" cy="107833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Rectangle 33"/>
          <p:cNvSpPr/>
          <p:nvPr/>
        </p:nvSpPr>
        <p:spPr>
          <a:xfrm>
            <a:off x="5307947" y="1816962"/>
            <a:ext cx="4673803" cy="107833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TextBox 36"/>
          <p:cNvSpPr txBox="1"/>
          <p:nvPr/>
        </p:nvSpPr>
        <p:spPr>
          <a:xfrm>
            <a:off x="6464801" y="2142151"/>
            <a:ext cx="1668081" cy="738664"/>
          </a:xfrm>
          <a:prstGeom prst="rect">
            <a:avLst/>
          </a:prstGeom>
          <a:noFill/>
        </p:spPr>
        <p:txBody>
          <a:bodyPr wrap="square" rtlCol="0">
            <a:spAutoFit/>
          </a:bodyPr>
          <a:lstStyle/>
          <a:p>
            <a:pPr algn="ctr"/>
            <a:r>
              <a:rPr lang="en-GB" sz="1400" dirty="0">
                <a:solidFill>
                  <a:srgbClr val="0000FF"/>
                </a:solidFill>
              </a:rPr>
              <a:t>Covariance between target and search counts</a:t>
            </a:r>
          </a:p>
        </p:txBody>
      </p:sp>
      <p:sp>
        <p:nvSpPr>
          <p:cNvPr id="35" name="TextBox 34"/>
          <p:cNvSpPr txBox="1"/>
          <p:nvPr/>
        </p:nvSpPr>
        <p:spPr>
          <a:xfrm>
            <a:off x="5307948" y="2953930"/>
            <a:ext cx="1723171" cy="738664"/>
          </a:xfrm>
          <a:prstGeom prst="rect">
            <a:avLst/>
          </a:prstGeom>
          <a:noFill/>
        </p:spPr>
        <p:txBody>
          <a:bodyPr wrap="square" rtlCol="0">
            <a:spAutoFit/>
          </a:bodyPr>
          <a:lstStyle/>
          <a:p>
            <a:pPr algn="ctr"/>
            <a:r>
              <a:rPr lang="en-GB" sz="1400" dirty="0">
                <a:solidFill>
                  <a:srgbClr val="FF0000"/>
                </a:solidFill>
              </a:rPr>
              <a:t>Standard deviation of target area counts</a:t>
            </a:r>
          </a:p>
        </p:txBody>
      </p:sp>
      <p:sp>
        <p:nvSpPr>
          <p:cNvPr id="39" name="TextBox 38"/>
          <p:cNvSpPr txBox="1"/>
          <p:nvPr/>
        </p:nvSpPr>
        <p:spPr>
          <a:xfrm>
            <a:off x="7843697" y="2963726"/>
            <a:ext cx="1675258" cy="738664"/>
          </a:xfrm>
          <a:prstGeom prst="rect">
            <a:avLst/>
          </a:prstGeom>
          <a:noFill/>
        </p:spPr>
        <p:txBody>
          <a:bodyPr wrap="square" rtlCol="0">
            <a:spAutoFit/>
          </a:bodyPr>
          <a:lstStyle/>
          <a:p>
            <a:pPr algn="ctr"/>
            <a:r>
              <a:rPr lang="en-GB" sz="1400" dirty="0">
                <a:solidFill>
                  <a:srgbClr val="00B050"/>
                </a:solidFill>
              </a:rPr>
              <a:t>Standard deviation of search area counts</a:t>
            </a:r>
          </a:p>
        </p:txBody>
      </p:sp>
      <p:sp>
        <p:nvSpPr>
          <p:cNvPr id="13" name="TextBox 12"/>
          <p:cNvSpPr txBox="1"/>
          <p:nvPr/>
        </p:nvSpPr>
        <p:spPr>
          <a:xfrm>
            <a:off x="7321615" y="3125041"/>
            <a:ext cx="591506" cy="369332"/>
          </a:xfrm>
          <a:prstGeom prst="rect">
            <a:avLst/>
          </a:prstGeom>
          <a:noFill/>
        </p:spPr>
        <p:txBody>
          <a:bodyPr wrap="square" rtlCol="0">
            <a:spAutoFit/>
          </a:bodyPr>
          <a:lstStyle/>
          <a:p>
            <a:r>
              <a:rPr lang="en-GB" dirty="0"/>
              <a:t>x</a:t>
            </a:r>
          </a:p>
        </p:txBody>
      </p:sp>
    </p:spTree>
    <p:extLst>
      <p:ext uri="{BB962C8B-B14F-4D97-AF65-F5344CB8AC3E}">
        <p14:creationId xmlns:p14="http://schemas.microsoft.com/office/powerpoint/2010/main" val="4219077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7" grpId="0"/>
      <p:bldP spid="35" grpId="0"/>
      <p:bldP spid="39" grpId="0"/>
      <p:bldP spid="1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Table 37"/>
          <p:cNvGraphicFramePr>
            <a:graphicFrameLocks noGrp="1"/>
          </p:cNvGraphicFramePr>
          <p:nvPr>
            <p:extLst/>
          </p:nvPr>
        </p:nvGraphicFramePr>
        <p:xfrm>
          <a:off x="2087046" y="1914132"/>
          <a:ext cx="959934" cy="994146"/>
        </p:xfrm>
        <a:graphic>
          <a:graphicData uri="http://schemas.openxmlformats.org/drawingml/2006/table">
            <a:tbl>
              <a:tblPr firstRow="1" bandRow="1">
                <a:tableStyleId>{5C22544A-7EE6-4342-B048-85BDC9FD1C3A}</a:tableStyleId>
              </a:tblPr>
              <a:tblGrid>
                <a:gridCol w="319978">
                  <a:extLst>
                    <a:ext uri="{9D8B030D-6E8A-4147-A177-3AD203B41FA5}">
                      <a16:colId xmlns:a16="http://schemas.microsoft.com/office/drawing/2014/main" val="20000"/>
                    </a:ext>
                  </a:extLst>
                </a:gridCol>
                <a:gridCol w="319978">
                  <a:extLst>
                    <a:ext uri="{9D8B030D-6E8A-4147-A177-3AD203B41FA5}">
                      <a16:colId xmlns:a16="http://schemas.microsoft.com/office/drawing/2014/main" val="20001"/>
                    </a:ext>
                  </a:extLst>
                </a:gridCol>
                <a:gridCol w="319978">
                  <a:extLst>
                    <a:ext uri="{9D8B030D-6E8A-4147-A177-3AD203B41FA5}">
                      <a16:colId xmlns:a16="http://schemas.microsoft.com/office/drawing/2014/main" val="20002"/>
                    </a:ext>
                  </a:extLst>
                </a:gridCol>
              </a:tblGrid>
              <a:tr h="331382">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31382">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alpha val="56863"/>
                      </a:srgbClr>
                    </a:solid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31382">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sp>
        <p:nvSpPr>
          <p:cNvPr id="3" name="Content Placeholder 2"/>
          <p:cNvSpPr>
            <a:spLocks noGrp="1"/>
          </p:cNvSpPr>
          <p:nvPr>
            <p:ph sz="quarter" idx="14"/>
          </p:nvPr>
        </p:nvSpPr>
        <p:spPr>
          <a:xfrm>
            <a:off x="3142834" y="1271240"/>
            <a:ext cx="5903738" cy="4650760"/>
          </a:xfrm>
        </p:spPr>
        <p:txBody>
          <a:bodyPr/>
          <a:lstStyle/>
          <a:p>
            <a:pPr marL="179388" indent="-179388"/>
            <a:r>
              <a:rPr lang="en-US" dirty="0"/>
              <a:t>Commonly based on cross-correlation statistics</a:t>
            </a:r>
          </a:p>
          <a:p>
            <a:pPr marL="179388" indent="-179388"/>
            <a:endParaRPr lang="en-US" dirty="0"/>
          </a:p>
          <a:p>
            <a:pPr marL="179388" indent="-179388"/>
            <a:endParaRPr lang="en-US" dirty="0"/>
          </a:p>
          <a:p>
            <a:pPr marL="179388" indent="-179388"/>
            <a:endParaRPr lang="en-US" dirty="0"/>
          </a:p>
          <a:p>
            <a:pPr marL="179388" indent="-179388"/>
            <a:endParaRPr lang="en-US" dirty="0"/>
          </a:p>
          <a:p>
            <a:pPr marL="179388" indent="-179388"/>
            <a:endParaRPr lang="en-US" dirty="0"/>
          </a:p>
          <a:p>
            <a:pPr marL="179388" indent="-179388"/>
            <a:endParaRPr lang="en-US" dirty="0"/>
          </a:p>
          <a:p>
            <a:pPr marL="179388" indent="-179388"/>
            <a:endParaRPr lang="en-US" dirty="0"/>
          </a:p>
          <a:p>
            <a:pPr marL="179388" indent="-179388"/>
            <a:r>
              <a:rPr lang="en-US" dirty="0"/>
              <a:t>Calculate </a:t>
            </a:r>
            <a:r>
              <a:rPr lang="en-US" dirty="0" err="1"/>
              <a:t>r</a:t>
            </a:r>
            <a:r>
              <a:rPr lang="en-US" baseline="-25000" dirty="0" err="1"/>
              <a:t>ij</a:t>
            </a:r>
            <a:r>
              <a:rPr lang="en-US" dirty="0"/>
              <a:t> linking pixel count values for </a:t>
            </a:r>
            <a:r>
              <a:rPr lang="en-US" dirty="0">
                <a:solidFill>
                  <a:srgbClr val="0000FF"/>
                </a:solidFill>
              </a:rPr>
              <a:t>each pixel </a:t>
            </a:r>
            <a:r>
              <a:rPr lang="en-US" dirty="0"/>
              <a:t>in target and search area</a:t>
            </a:r>
          </a:p>
          <a:p>
            <a:pPr marL="179388" indent="-179388"/>
            <a:r>
              <a:rPr lang="en-US" dirty="0"/>
              <a:t>Maximum in the correlation surface = best match</a:t>
            </a:r>
          </a:p>
          <a:p>
            <a:pPr marL="179388" indent="-179388"/>
            <a:r>
              <a:rPr lang="en-US" dirty="0"/>
              <a:t>Carried out in spatial or Fourier domains</a:t>
            </a:r>
          </a:p>
          <a:p>
            <a:pPr marL="179388" indent="-179388"/>
            <a:endParaRPr lang="en-US" dirty="0"/>
          </a:p>
        </p:txBody>
      </p:sp>
      <p:pic>
        <p:nvPicPr>
          <p:cNvPr id="5" name="Picture 4"/>
          <p:cNvPicPr>
            <a:picLocks noChangeAspect="1"/>
          </p:cNvPicPr>
          <p:nvPr/>
        </p:nvPicPr>
        <p:blipFill rotWithShape="1">
          <a:blip r:embed="rId3"/>
          <a:srcRect l="14777" b="33565"/>
          <a:stretch/>
        </p:blipFill>
        <p:spPr>
          <a:xfrm>
            <a:off x="4623909" y="2196930"/>
            <a:ext cx="5617301" cy="1645270"/>
          </a:xfrm>
          <a:prstGeom prst="rect">
            <a:avLst/>
          </a:prstGeom>
        </p:spPr>
      </p:pic>
      <p:sp>
        <p:nvSpPr>
          <p:cNvPr id="2" name="Title 1"/>
          <p:cNvSpPr>
            <a:spLocks noGrp="1"/>
          </p:cNvSpPr>
          <p:nvPr>
            <p:ph type="title"/>
          </p:nvPr>
        </p:nvSpPr>
        <p:spPr>
          <a:xfrm>
            <a:off x="3088578" y="378899"/>
            <a:ext cx="6620102" cy="369332"/>
          </a:xfrm>
        </p:spPr>
        <p:txBody>
          <a:bodyPr/>
          <a:lstStyle/>
          <a:p>
            <a:r>
              <a:rPr lang="en-US" dirty="0"/>
              <a:t>Pattern matching: how are the features tracked for AMVs?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68</a:t>
            </a:fld>
            <a:endParaRPr lang="en-US" dirty="0"/>
          </a:p>
        </p:txBody>
      </p:sp>
      <p:sp>
        <p:nvSpPr>
          <p:cNvPr id="7" name="TextBox 6"/>
          <p:cNvSpPr txBox="1"/>
          <p:nvPr/>
        </p:nvSpPr>
        <p:spPr>
          <a:xfrm>
            <a:off x="2000613" y="1590051"/>
            <a:ext cx="1193181" cy="307777"/>
          </a:xfrm>
          <a:prstGeom prst="rect">
            <a:avLst/>
          </a:prstGeom>
          <a:noFill/>
        </p:spPr>
        <p:txBody>
          <a:bodyPr wrap="square" rtlCol="0">
            <a:spAutoFit/>
          </a:bodyPr>
          <a:lstStyle/>
          <a:p>
            <a:pPr algn="ctr"/>
            <a:r>
              <a:rPr lang="en-GB" sz="1400" dirty="0"/>
              <a:t>N</a:t>
            </a:r>
            <a:r>
              <a:rPr lang="en-GB" sz="1400" baseline="-25000" dirty="0"/>
              <a:t>T</a:t>
            </a:r>
            <a:r>
              <a:rPr lang="en-GB" sz="1400" dirty="0"/>
              <a:t> boxes</a:t>
            </a:r>
          </a:p>
        </p:txBody>
      </p:sp>
      <p:sp>
        <p:nvSpPr>
          <p:cNvPr id="8" name="TextBox 7"/>
          <p:cNvSpPr txBox="1"/>
          <p:nvPr/>
        </p:nvSpPr>
        <p:spPr>
          <a:xfrm rot="5400000">
            <a:off x="2721639" y="2287968"/>
            <a:ext cx="1193181" cy="307777"/>
          </a:xfrm>
          <a:prstGeom prst="rect">
            <a:avLst/>
          </a:prstGeom>
          <a:noFill/>
        </p:spPr>
        <p:txBody>
          <a:bodyPr wrap="square" rtlCol="0">
            <a:spAutoFit/>
          </a:bodyPr>
          <a:lstStyle/>
          <a:p>
            <a:pPr algn="ctr"/>
            <a:r>
              <a:rPr lang="en-GB" sz="1400" dirty="0"/>
              <a:t>N</a:t>
            </a:r>
            <a:r>
              <a:rPr lang="en-GB" sz="1400" baseline="-25000" dirty="0"/>
              <a:t>T</a:t>
            </a:r>
            <a:r>
              <a:rPr lang="en-GB" sz="1400" dirty="0"/>
              <a:t> boxes</a:t>
            </a:r>
          </a:p>
        </p:txBody>
      </p:sp>
      <p:sp>
        <p:nvSpPr>
          <p:cNvPr id="9" name="TextBox 8"/>
          <p:cNvSpPr txBox="1"/>
          <p:nvPr/>
        </p:nvSpPr>
        <p:spPr>
          <a:xfrm>
            <a:off x="3549227" y="2992175"/>
            <a:ext cx="1193181" cy="738664"/>
          </a:xfrm>
          <a:prstGeom prst="rect">
            <a:avLst/>
          </a:prstGeom>
          <a:noFill/>
        </p:spPr>
        <p:txBody>
          <a:bodyPr wrap="square" rtlCol="0">
            <a:spAutoFit/>
          </a:bodyPr>
          <a:lstStyle/>
          <a:p>
            <a:pPr algn="ctr"/>
            <a:r>
              <a:rPr lang="en-GB" sz="1400" dirty="0"/>
              <a:t>Coefficient for box at location (</a:t>
            </a:r>
            <a:r>
              <a:rPr lang="en-GB" sz="1400" dirty="0" err="1"/>
              <a:t>i</a:t>
            </a:r>
            <a:r>
              <a:rPr lang="en-GB" sz="1400" dirty="0"/>
              <a:t>, j)</a:t>
            </a:r>
          </a:p>
        </p:txBody>
      </p:sp>
      <p:sp>
        <p:nvSpPr>
          <p:cNvPr id="11" name="TextBox 10"/>
          <p:cNvSpPr txBox="1"/>
          <p:nvPr/>
        </p:nvSpPr>
        <p:spPr>
          <a:xfrm>
            <a:off x="2340878" y="2534374"/>
            <a:ext cx="461690" cy="307777"/>
          </a:xfrm>
          <a:prstGeom prst="rect">
            <a:avLst/>
          </a:prstGeom>
          <a:noFill/>
        </p:spPr>
        <p:txBody>
          <a:bodyPr wrap="square" rtlCol="0">
            <a:spAutoFit/>
          </a:bodyPr>
          <a:lstStyle/>
          <a:p>
            <a:pPr algn="ctr"/>
            <a:r>
              <a:rPr lang="en-GB" sz="1400" dirty="0" err="1">
                <a:solidFill>
                  <a:srgbClr val="FF0000"/>
                </a:solidFill>
              </a:rPr>
              <a:t>i</a:t>
            </a:r>
            <a:endParaRPr lang="en-GB" sz="1400" dirty="0">
              <a:solidFill>
                <a:srgbClr val="FF0000"/>
              </a:solidFill>
            </a:endParaRPr>
          </a:p>
        </p:txBody>
      </p:sp>
      <p:sp>
        <p:nvSpPr>
          <p:cNvPr id="12" name="TextBox 11"/>
          <p:cNvSpPr txBox="1"/>
          <p:nvPr/>
        </p:nvSpPr>
        <p:spPr>
          <a:xfrm>
            <a:off x="2115604" y="2981204"/>
            <a:ext cx="461690" cy="307777"/>
          </a:xfrm>
          <a:prstGeom prst="rect">
            <a:avLst/>
          </a:prstGeom>
          <a:noFill/>
        </p:spPr>
        <p:txBody>
          <a:bodyPr wrap="square" rtlCol="0">
            <a:spAutoFit/>
          </a:bodyPr>
          <a:lstStyle/>
          <a:p>
            <a:pPr algn="ctr"/>
            <a:r>
              <a:rPr lang="en-GB" sz="1400" dirty="0" err="1"/>
              <a:t>m</a:t>
            </a:r>
            <a:endParaRPr lang="en-GB" sz="1400" dirty="0"/>
          </a:p>
        </p:txBody>
      </p:sp>
      <p:cxnSp>
        <p:nvCxnSpPr>
          <p:cNvPr id="15" name="Straight Arrow Connector 14"/>
          <p:cNvCxnSpPr/>
          <p:nvPr/>
        </p:nvCxnSpPr>
        <p:spPr>
          <a:xfrm>
            <a:off x="2454634" y="3135090"/>
            <a:ext cx="41259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2077728" y="2234833"/>
            <a:ext cx="461690" cy="307777"/>
          </a:xfrm>
          <a:prstGeom prst="rect">
            <a:avLst/>
          </a:prstGeom>
          <a:noFill/>
        </p:spPr>
        <p:txBody>
          <a:bodyPr wrap="square" rtlCol="0">
            <a:spAutoFit/>
          </a:bodyPr>
          <a:lstStyle/>
          <a:p>
            <a:pPr algn="ctr"/>
            <a:r>
              <a:rPr lang="en-GB" sz="1400" dirty="0" err="1">
                <a:solidFill>
                  <a:srgbClr val="FF0000"/>
                </a:solidFill>
              </a:rPr>
              <a:t>j</a:t>
            </a:r>
            <a:endParaRPr lang="en-GB" sz="1400" dirty="0">
              <a:solidFill>
                <a:srgbClr val="FF0000"/>
              </a:solidFill>
            </a:endParaRPr>
          </a:p>
        </p:txBody>
      </p:sp>
      <p:sp>
        <p:nvSpPr>
          <p:cNvPr id="17" name="TextBox 16"/>
          <p:cNvSpPr txBox="1"/>
          <p:nvPr/>
        </p:nvSpPr>
        <p:spPr>
          <a:xfrm>
            <a:off x="1672120" y="2546976"/>
            <a:ext cx="461690" cy="307777"/>
          </a:xfrm>
          <a:prstGeom prst="rect">
            <a:avLst/>
          </a:prstGeom>
          <a:noFill/>
        </p:spPr>
        <p:txBody>
          <a:bodyPr wrap="square" rtlCol="0">
            <a:spAutoFit/>
          </a:bodyPr>
          <a:lstStyle/>
          <a:p>
            <a:pPr algn="ctr"/>
            <a:r>
              <a:rPr lang="en-GB" sz="1400" dirty="0" err="1"/>
              <a:t>n</a:t>
            </a:r>
            <a:endParaRPr lang="en-GB" sz="1400" dirty="0"/>
          </a:p>
        </p:txBody>
      </p:sp>
      <p:cxnSp>
        <p:nvCxnSpPr>
          <p:cNvPr id="18" name="Straight Arrow Connector 17"/>
          <p:cNvCxnSpPr/>
          <p:nvPr/>
        </p:nvCxnSpPr>
        <p:spPr>
          <a:xfrm rot="16200000">
            <a:off x="1716252" y="2404556"/>
            <a:ext cx="41259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5168863" y="2952659"/>
            <a:ext cx="2129883" cy="833786"/>
          </a:xfrm>
          <a:prstGeom prst="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Box 22"/>
          <p:cNvSpPr txBox="1"/>
          <p:nvPr/>
        </p:nvSpPr>
        <p:spPr>
          <a:xfrm>
            <a:off x="5408524" y="3848230"/>
            <a:ext cx="1622594" cy="461665"/>
          </a:xfrm>
          <a:prstGeom prst="rect">
            <a:avLst/>
          </a:prstGeom>
          <a:noFill/>
        </p:spPr>
        <p:txBody>
          <a:bodyPr wrap="square" rtlCol="0">
            <a:spAutoFit/>
          </a:bodyPr>
          <a:lstStyle/>
          <a:p>
            <a:pPr algn="ctr"/>
            <a:r>
              <a:rPr lang="en-GB" sz="1200" dirty="0">
                <a:solidFill>
                  <a:srgbClr val="FF0000"/>
                </a:solidFill>
              </a:rPr>
              <a:t>Standard deviation of target area counts</a:t>
            </a:r>
          </a:p>
        </p:txBody>
      </p:sp>
      <p:sp>
        <p:nvSpPr>
          <p:cNvPr id="24" name="Rectangle 23"/>
          <p:cNvSpPr/>
          <p:nvPr/>
        </p:nvSpPr>
        <p:spPr>
          <a:xfrm>
            <a:off x="7322253" y="2959218"/>
            <a:ext cx="2724952" cy="833786"/>
          </a:xfrm>
          <a:prstGeom prst="rect">
            <a:avLst/>
          </a:prstGeom>
          <a:noFill/>
          <a:ln w="127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TextBox 24"/>
          <p:cNvSpPr txBox="1"/>
          <p:nvPr/>
        </p:nvSpPr>
        <p:spPr>
          <a:xfrm>
            <a:off x="7843697" y="3878122"/>
            <a:ext cx="1675258" cy="461665"/>
          </a:xfrm>
          <a:prstGeom prst="rect">
            <a:avLst/>
          </a:prstGeom>
          <a:noFill/>
        </p:spPr>
        <p:txBody>
          <a:bodyPr wrap="square" rtlCol="0">
            <a:spAutoFit/>
          </a:bodyPr>
          <a:lstStyle/>
          <a:p>
            <a:pPr algn="ctr"/>
            <a:r>
              <a:rPr lang="en-GB" sz="1200" dirty="0">
                <a:solidFill>
                  <a:srgbClr val="00B050"/>
                </a:solidFill>
              </a:rPr>
              <a:t>Standard deviation of search area counts</a:t>
            </a:r>
          </a:p>
        </p:txBody>
      </p:sp>
      <p:sp>
        <p:nvSpPr>
          <p:cNvPr id="26" name="Rectangle 25"/>
          <p:cNvSpPr/>
          <p:nvPr/>
        </p:nvSpPr>
        <p:spPr>
          <a:xfrm>
            <a:off x="7298746" y="2352904"/>
            <a:ext cx="379141" cy="468351"/>
          </a:xfrm>
          <a:prstGeom prst="rect">
            <a:avLst/>
          </a:prstGeom>
          <a:noFill/>
          <a:ln w="12700">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extBox 26"/>
          <p:cNvSpPr txBox="1"/>
          <p:nvPr/>
        </p:nvSpPr>
        <p:spPr>
          <a:xfrm>
            <a:off x="9174635" y="2272763"/>
            <a:ext cx="1209584" cy="523220"/>
          </a:xfrm>
          <a:prstGeom prst="rect">
            <a:avLst/>
          </a:prstGeom>
          <a:noFill/>
        </p:spPr>
        <p:txBody>
          <a:bodyPr wrap="square" rtlCol="0">
            <a:spAutoFit/>
          </a:bodyPr>
          <a:lstStyle/>
          <a:p>
            <a:pPr algn="ctr"/>
            <a:r>
              <a:rPr lang="en-GB" sz="1400" dirty="0">
                <a:solidFill>
                  <a:srgbClr val="FF00FF"/>
                </a:solidFill>
              </a:rPr>
              <a:t>Mean search area counts</a:t>
            </a:r>
          </a:p>
        </p:txBody>
      </p:sp>
      <p:sp>
        <p:nvSpPr>
          <p:cNvPr id="28" name="TextBox 27"/>
          <p:cNvSpPr txBox="1"/>
          <p:nvPr/>
        </p:nvSpPr>
        <p:spPr>
          <a:xfrm>
            <a:off x="6794923" y="1799439"/>
            <a:ext cx="1339434" cy="523220"/>
          </a:xfrm>
          <a:prstGeom prst="rect">
            <a:avLst/>
          </a:prstGeom>
          <a:noFill/>
        </p:spPr>
        <p:txBody>
          <a:bodyPr wrap="square" rtlCol="0">
            <a:spAutoFit/>
          </a:bodyPr>
          <a:lstStyle/>
          <a:p>
            <a:pPr algn="ctr"/>
            <a:r>
              <a:rPr lang="en-GB" sz="1400" dirty="0">
                <a:solidFill>
                  <a:srgbClr val="7030A0"/>
                </a:solidFill>
              </a:rPr>
              <a:t>Mean target area counts</a:t>
            </a:r>
          </a:p>
        </p:txBody>
      </p:sp>
      <p:sp>
        <p:nvSpPr>
          <p:cNvPr id="29" name="Rectangle 28"/>
          <p:cNvSpPr/>
          <p:nvPr/>
        </p:nvSpPr>
        <p:spPr>
          <a:xfrm>
            <a:off x="8678136" y="2360338"/>
            <a:ext cx="379141" cy="468351"/>
          </a:xfrm>
          <a:prstGeom prst="rect">
            <a:avLst/>
          </a:prstGeom>
          <a:noFill/>
          <a:ln w="12700">
            <a:solidFill>
              <a:srgbClr val="FF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ectangle 29"/>
          <p:cNvSpPr/>
          <p:nvPr/>
        </p:nvSpPr>
        <p:spPr>
          <a:xfrm>
            <a:off x="7787943" y="2353494"/>
            <a:ext cx="692831" cy="468351"/>
          </a:xfrm>
          <a:prstGeom prst="rect">
            <a:avLst/>
          </a:prstGeom>
          <a:noFill/>
          <a:ln w="1270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TextBox 30"/>
          <p:cNvSpPr txBox="1"/>
          <p:nvPr/>
        </p:nvSpPr>
        <p:spPr>
          <a:xfrm>
            <a:off x="8065480" y="1552299"/>
            <a:ext cx="1339434" cy="738664"/>
          </a:xfrm>
          <a:prstGeom prst="rect">
            <a:avLst/>
          </a:prstGeom>
          <a:noFill/>
        </p:spPr>
        <p:txBody>
          <a:bodyPr wrap="square" rtlCol="0">
            <a:spAutoFit/>
          </a:bodyPr>
          <a:lstStyle/>
          <a:p>
            <a:pPr algn="ctr"/>
            <a:r>
              <a:rPr lang="en-GB" sz="1400" dirty="0">
                <a:solidFill>
                  <a:schemeClr val="accent2"/>
                </a:solidFill>
              </a:rPr>
              <a:t>Pixel counts in search area at (</a:t>
            </a:r>
            <a:r>
              <a:rPr lang="en-GB" sz="1400" dirty="0" err="1">
                <a:solidFill>
                  <a:schemeClr val="accent2"/>
                </a:solidFill>
              </a:rPr>
              <a:t>i+m</a:t>
            </a:r>
            <a:r>
              <a:rPr lang="en-GB" sz="1400" dirty="0">
                <a:solidFill>
                  <a:schemeClr val="accent2"/>
                </a:solidFill>
              </a:rPr>
              <a:t>, </a:t>
            </a:r>
            <a:r>
              <a:rPr lang="en-GB" sz="1400" dirty="0" err="1">
                <a:solidFill>
                  <a:schemeClr val="accent2"/>
                </a:solidFill>
              </a:rPr>
              <a:t>j+n</a:t>
            </a:r>
            <a:r>
              <a:rPr lang="en-GB" sz="1400" dirty="0">
                <a:solidFill>
                  <a:schemeClr val="accent2"/>
                </a:solidFill>
              </a:rPr>
              <a:t>)</a:t>
            </a:r>
          </a:p>
        </p:txBody>
      </p:sp>
      <p:sp>
        <p:nvSpPr>
          <p:cNvPr id="32" name="Rectangle 31"/>
          <p:cNvSpPr/>
          <p:nvPr/>
        </p:nvSpPr>
        <p:spPr>
          <a:xfrm>
            <a:off x="6815212" y="2340620"/>
            <a:ext cx="366175" cy="468351"/>
          </a:xfrm>
          <a:prstGeom prst="rect">
            <a:avLst/>
          </a:prstGeom>
          <a:noFill/>
          <a:ln w="12700">
            <a:solidFill>
              <a:srgbClr val="F3800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TextBox 32"/>
          <p:cNvSpPr txBox="1"/>
          <p:nvPr/>
        </p:nvSpPr>
        <p:spPr>
          <a:xfrm>
            <a:off x="5494561" y="1539711"/>
            <a:ext cx="1339434" cy="738664"/>
          </a:xfrm>
          <a:prstGeom prst="rect">
            <a:avLst/>
          </a:prstGeom>
          <a:noFill/>
        </p:spPr>
        <p:txBody>
          <a:bodyPr wrap="square" rtlCol="0">
            <a:spAutoFit/>
          </a:bodyPr>
          <a:lstStyle/>
          <a:p>
            <a:pPr algn="ctr"/>
            <a:r>
              <a:rPr lang="en-GB" sz="1400" dirty="0">
                <a:solidFill>
                  <a:srgbClr val="F3800D"/>
                </a:solidFill>
              </a:rPr>
              <a:t>Pixel counts in target area at (</a:t>
            </a:r>
            <a:r>
              <a:rPr lang="en-GB" sz="1400" dirty="0" err="1">
                <a:solidFill>
                  <a:srgbClr val="F3800D"/>
                </a:solidFill>
              </a:rPr>
              <a:t>m,n</a:t>
            </a:r>
            <a:r>
              <a:rPr lang="en-GB" sz="1400" dirty="0">
                <a:solidFill>
                  <a:srgbClr val="F3800D"/>
                </a:solidFill>
              </a:rPr>
              <a:t>)</a:t>
            </a:r>
          </a:p>
        </p:txBody>
      </p:sp>
      <p:sp>
        <p:nvSpPr>
          <p:cNvPr id="36" name="Rectangle 35"/>
          <p:cNvSpPr/>
          <p:nvPr/>
        </p:nvSpPr>
        <p:spPr>
          <a:xfrm>
            <a:off x="6081077" y="2250461"/>
            <a:ext cx="3093558" cy="679896"/>
          </a:xfrm>
          <a:prstGeom prst="rect">
            <a:avLst/>
          </a:prstGeom>
          <a:noFill/>
          <a:ln w="1270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TextBox 36"/>
          <p:cNvSpPr txBox="1"/>
          <p:nvPr/>
        </p:nvSpPr>
        <p:spPr>
          <a:xfrm>
            <a:off x="4234067" y="2142152"/>
            <a:ext cx="1668081" cy="646331"/>
          </a:xfrm>
          <a:prstGeom prst="rect">
            <a:avLst/>
          </a:prstGeom>
          <a:noFill/>
        </p:spPr>
        <p:txBody>
          <a:bodyPr wrap="square" rtlCol="0">
            <a:spAutoFit/>
          </a:bodyPr>
          <a:lstStyle/>
          <a:p>
            <a:pPr algn="ctr"/>
            <a:r>
              <a:rPr lang="en-GB" sz="1200" dirty="0">
                <a:solidFill>
                  <a:srgbClr val="0000FF"/>
                </a:solidFill>
              </a:rPr>
              <a:t>Covariance between target and search counts</a:t>
            </a:r>
          </a:p>
        </p:txBody>
      </p:sp>
      <p:sp>
        <p:nvSpPr>
          <p:cNvPr id="34" name="Rectangle 33"/>
          <p:cNvSpPr/>
          <p:nvPr/>
        </p:nvSpPr>
        <p:spPr>
          <a:xfrm>
            <a:off x="6032455" y="3166127"/>
            <a:ext cx="366175" cy="468351"/>
          </a:xfrm>
          <a:prstGeom prst="rect">
            <a:avLst/>
          </a:prstGeom>
          <a:noFill/>
          <a:ln w="12700">
            <a:solidFill>
              <a:srgbClr val="F3800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Rectangle 34"/>
          <p:cNvSpPr/>
          <p:nvPr/>
        </p:nvSpPr>
        <p:spPr>
          <a:xfrm>
            <a:off x="8240684" y="3166127"/>
            <a:ext cx="692831" cy="468351"/>
          </a:xfrm>
          <a:prstGeom prst="rect">
            <a:avLst/>
          </a:prstGeom>
          <a:noFill/>
          <a:ln w="1270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Rectangle 38"/>
          <p:cNvSpPr/>
          <p:nvPr/>
        </p:nvSpPr>
        <p:spPr>
          <a:xfrm>
            <a:off x="9132608" y="3179082"/>
            <a:ext cx="379141" cy="468351"/>
          </a:xfrm>
          <a:prstGeom prst="rect">
            <a:avLst/>
          </a:prstGeom>
          <a:noFill/>
          <a:ln w="12700">
            <a:solidFill>
              <a:srgbClr val="FF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Rectangle 39"/>
          <p:cNvSpPr/>
          <p:nvPr/>
        </p:nvSpPr>
        <p:spPr>
          <a:xfrm>
            <a:off x="6549325" y="3179082"/>
            <a:ext cx="379141" cy="468351"/>
          </a:xfrm>
          <a:prstGeom prst="rect">
            <a:avLst/>
          </a:prstGeom>
          <a:noFill/>
          <a:ln w="12700">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94125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0"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fade">
                                      <p:cBhvr>
                                        <p:cTn id="4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p:bldP spid="29" grpId="0" animBg="1"/>
      <p:bldP spid="30" grpId="0" animBg="1"/>
      <p:bldP spid="31" grpId="0"/>
      <p:bldP spid="32" grpId="0" animBg="1"/>
      <p:bldP spid="33" grpId="0"/>
      <p:bldP spid="34" grpId="0" animBg="1"/>
      <p:bldP spid="35" grpId="0" animBg="1"/>
      <p:bldP spid="39" grpId="0" animBg="1"/>
      <p:bldP spid="40"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2835" y="926755"/>
            <a:ext cx="5903737" cy="369332"/>
          </a:xfrm>
        </p:spPr>
        <p:txBody>
          <a:bodyPr/>
          <a:lstStyle/>
          <a:p>
            <a:r>
              <a:rPr lang="en-US" dirty="0"/>
              <a:t>AMV height assignment methods</a:t>
            </a:r>
          </a:p>
        </p:txBody>
      </p:sp>
      <p:sp>
        <p:nvSpPr>
          <p:cNvPr id="3" name="Content Placeholder 2"/>
          <p:cNvSpPr>
            <a:spLocks noGrp="1"/>
          </p:cNvSpPr>
          <p:nvPr>
            <p:ph sz="quarter" idx="14"/>
          </p:nvPr>
        </p:nvSpPr>
        <p:spPr>
          <a:xfrm>
            <a:off x="2989705" y="1701433"/>
            <a:ext cx="6940727" cy="3944113"/>
          </a:xfrm>
        </p:spPr>
        <p:txBody>
          <a:bodyPr/>
          <a:lstStyle/>
          <a:p>
            <a:pPr marL="358775" indent="-358775">
              <a:buFont typeface="+mj-lt"/>
              <a:buAutoNum type="arabicPeriod"/>
            </a:pPr>
            <a:r>
              <a:rPr lang="en-US" dirty="0"/>
              <a:t>Equivalent black-body temperature: </a:t>
            </a:r>
            <a:r>
              <a:rPr lang="en-US" sz="1600" dirty="0">
                <a:solidFill>
                  <a:srgbClr val="064E83"/>
                </a:solidFill>
              </a:rPr>
              <a:t>comparing measured brightness temps (BTs) to forecast temp profiles. Best agreement = height</a:t>
            </a:r>
          </a:p>
          <a:p>
            <a:pPr marL="162900" indent="-342900">
              <a:buFont typeface="+mj-lt"/>
              <a:buAutoNum type="arabicPeriod"/>
            </a:pPr>
            <a:r>
              <a:rPr lang="en-US" dirty="0"/>
              <a:t>Carbon dioxide slicing:</a:t>
            </a:r>
          </a:p>
          <a:p>
            <a:pPr marL="162900" indent="-342900">
              <a:buFont typeface="+mj-lt"/>
              <a:buAutoNum type="arabicPeriod"/>
            </a:pPr>
            <a:endParaRPr lang="en-US" dirty="0"/>
          </a:p>
          <a:p>
            <a:pPr marL="702900" lvl="1" indent="-342900">
              <a:buFont typeface="+mj-lt"/>
              <a:buAutoNum type="arabicPeriod"/>
            </a:pPr>
            <a:endParaRPr lang="en-US" dirty="0"/>
          </a:p>
          <a:p>
            <a:pPr marL="162900" indent="-342900">
              <a:buFont typeface="+mj-lt"/>
              <a:buAutoNum type="arabicPeriod"/>
            </a:pPr>
            <a:endParaRPr lang="en-US" dirty="0"/>
          </a:p>
          <a:p>
            <a:pPr marL="342900" indent="-342900">
              <a:buFont typeface="+mj-lt"/>
              <a:buAutoNum type="arabicPeriod"/>
            </a:pPr>
            <a:endParaRPr lang="en-US" dirty="0"/>
          </a:p>
          <a:p>
            <a:pPr marL="162900" indent="-342900">
              <a:buFont typeface="+mj-lt"/>
              <a:buAutoNum type="arabicPeriod"/>
            </a:pPr>
            <a:endParaRPr lang="en-US" dirty="0"/>
          </a:p>
          <a:p>
            <a:pPr marL="342900" indent="-3429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69</a:t>
            </a:fld>
            <a:endParaRPr lang="en-US" dirty="0"/>
          </a:p>
        </p:txBody>
      </p:sp>
      <p:pic>
        <p:nvPicPr>
          <p:cNvPr id="5" name="Picture 4"/>
          <p:cNvPicPr>
            <a:picLocks noChangeAspect="1"/>
          </p:cNvPicPr>
          <p:nvPr/>
        </p:nvPicPr>
        <p:blipFill>
          <a:blip r:embed="rId3"/>
          <a:stretch>
            <a:fillRect/>
          </a:stretch>
        </p:blipFill>
        <p:spPr>
          <a:xfrm>
            <a:off x="4525067" y="3326452"/>
            <a:ext cx="3148131" cy="1004723"/>
          </a:xfrm>
          <a:prstGeom prst="rect">
            <a:avLst/>
          </a:prstGeom>
        </p:spPr>
      </p:pic>
      <p:sp>
        <p:nvSpPr>
          <p:cNvPr id="6" name="TextBox 5"/>
          <p:cNvSpPr txBox="1"/>
          <p:nvPr/>
        </p:nvSpPr>
        <p:spPr>
          <a:xfrm>
            <a:off x="1760602" y="2966869"/>
            <a:ext cx="2764465" cy="1077218"/>
          </a:xfrm>
          <a:prstGeom prst="rect">
            <a:avLst/>
          </a:prstGeom>
          <a:noFill/>
        </p:spPr>
        <p:txBody>
          <a:bodyPr wrap="square" rtlCol="0">
            <a:spAutoFit/>
          </a:bodyPr>
          <a:lstStyle/>
          <a:p>
            <a:pPr algn="ctr"/>
            <a:r>
              <a:rPr lang="en-GB" sz="1600" dirty="0">
                <a:solidFill>
                  <a:srgbClr val="00B050"/>
                </a:solidFill>
              </a:rPr>
              <a:t>Diff (cloudy – clear) actual radiances CO</a:t>
            </a:r>
            <a:r>
              <a:rPr lang="en-GB" sz="1600" baseline="-25000" dirty="0">
                <a:solidFill>
                  <a:srgbClr val="00B050"/>
                </a:solidFill>
              </a:rPr>
              <a:t>2</a:t>
            </a:r>
            <a:r>
              <a:rPr lang="en-GB" sz="1600" dirty="0">
                <a:solidFill>
                  <a:srgbClr val="00B050"/>
                </a:solidFill>
              </a:rPr>
              <a:t> </a:t>
            </a:r>
          </a:p>
          <a:p>
            <a:pPr algn="ctr"/>
            <a:r>
              <a:rPr lang="en-GB" sz="1600" dirty="0">
                <a:solidFill>
                  <a:srgbClr val="0000FF"/>
                </a:solidFill>
              </a:rPr>
              <a:t>Diff (cloudy – clear) actual radiances IR window</a:t>
            </a:r>
          </a:p>
        </p:txBody>
      </p:sp>
      <p:sp>
        <p:nvSpPr>
          <p:cNvPr id="7" name="TextBox 6"/>
          <p:cNvSpPr txBox="1"/>
          <p:nvPr/>
        </p:nvSpPr>
        <p:spPr>
          <a:xfrm>
            <a:off x="7670628" y="3344243"/>
            <a:ext cx="2857563" cy="1569660"/>
          </a:xfrm>
          <a:prstGeom prst="rect">
            <a:avLst/>
          </a:prstGeom>
          <a:noFill/>
        </p:spPr>
        <p:txBody>
          <a:bodyPr wrap="square" rtlCol="0">
            <a:spAutoFit/>
          </a:bodyPr>
          <a:lstStyle/>
          <a:p>
            <a:pPr algn="ctr"/>
            <a:r>
              <a:rPr lang="en-GB" sz="1600" dirty="0">
                <a:solidFill>
                  <a:srgbClr val="FF0000"/>
                </a:solidFill>
              </a:rPr>
              <a:t>Diff (cloudy at varying cloud pressure – clear) estimated radiances CO</a:t>
            </a:r>
            <a:r>
              <a:rPr lang="en-GB" sz="1600" baseline="-25000" dirty="0">
                <a:solidFill>
                  <a:srgbClr val="FF0000"/>
                </a:solidFill>
              </a:rPr>
              <a:t>2</a:t>
            </a:r>
            <a:r>
              <a:rPr lang="en-GB" sz="1600" dirty="0">
                <a:solidFill>
                  <a:srgbClr val="FF0000"/>
                </a:solidFill>
              </a:rPr>
              <a:t> </a:t>
            </a:r>
          </a:p>
          <a:p>
            <a:pPr algn="ctr"/>
            <a:r>
              <a:rPr lang="en-GB" sz="1600" dirty="0">
                <a:solidFill>
                  <a:srgbClr val="7030A0"/>
                </a:solidFill>
              </a:rPr>
              <a:t>Diff (cloudy at varying cloud pressure – clear) estimated radiances IR window</a:t>
            </a:r>
          </a:p>
        </p:txBody>
      </p:sp>
      <p:sp>
        <p:nvSpPr>
          <p:cNvPr id="8" name="Rectangle 7"/>
          <p:cNvSpPr/>
          <p:nvPr/>
        </p:nvSpPr>
        <p:spPr>
          <a:xfrm>
            <a:off x="4525066" y="3326452"/>
            <a:ext cx="1569636" cy="192925"/>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a:off x="5222542" y="3848987"/>
            <a:ext cx="2371060" cy="203327"/>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a:off x="4528608" y="3563916"/>
            <a:ext cx="1569636" cy="192925"/>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a:off x="5159001" y="4076906"/>
            <a:ext cx="2438142" cy="223501"/>
          </a:xfrm>
          <a:prstGeom prst="rect">
            <a:avLst/>
          </a:prstGeom>
          <a:no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3614063" y="4331273"/>
            <a:ext cx="2066989" cy="584775"/>
          </a:xfrm>
          <a:prstGeom prst="rect">
            <a:avLst/>
          </a:prstGeom>
          <a:noFill/>
        </p:spPr>
        <p:txBody>
          <a:bodyPr wrap="square" rtlCol="0">
            <a:spAutoFit/>
          </a:bodyPr>
          <a:lstStyle/>
          <a:p>
            <a:pPr algn="ctr"/>
            <a:r>
              <a:rPr lang="en-GB" sz="1600" dirty="0"/>
              <a:t>Cloud fraction x cloud emissivity</a:t>
            </a:r>
          </a:p>
        </p:txBody>
      </p:sp>
      <p:sp>
        <p:nvSpPr>
          <p:cNvPr id="13" name="Rectangle 12"/>
          <p:cNvSpPr/>
          <p:nvPr/>
        </p:nvSpPr>
        <p:spPr>
          <a:xfrm>
            <a:off x="4935464" y="3818218"/>
            <a:ext cx="287079" cy="42799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5" name="Straight Connector 14"/>
          <p:cNvCxnSpPr/>
          <p:nvPr/>
        </p:nvCxnSpPr>
        <p:spPr>
          <a:xfrm>
            <a:off x="1915818" y="3521383"/>
            <a:ext cx="240295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7795622" y="4139618"/>
            <a:ext cx="2562447"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1771235" y="2923953"/>
            <a:ext cx="8767589" cy="2094614"/>
          </a:xfrm>
          <a:prstGeom prst="rect">
            <a:avLst/>
          </a:prstGeom>
          <a:no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p:cNvSpPr/>
          <p:nvPr/>
        </p:nvSpPr>
        <p:spPr>
          <a:xfrm>
            <a:off x="6155028" y="5813943"/>
            <a:ext cx="4572000" cy="646331"/>
          </a:xfrm>
          <a:prstGeom prst="rect">
            <a:avLst/>
          </a:prstGeom>
        </p:spPr>
        <p:txBody>
          <a:bodyPr>
            <a:spAutoFit/>
          </a:bodyPr>
          <a:lstStyle/>
          <a:p>
            <a:pPr marL="468313" lvl="1">
              <a:defRPr/>
            </a:pPr>
            <a:r>
              <a:rPr lang="en-GB" sz="1200" dirty="0"/>
              <a:t>Details e.g. in </a:t>
            </a:r>
            <a:r>
              <a:rPr lang="en-GB" sz="1200" dirty="0" err="1"/>
              <a:t>Nieman</a:t>
            </a:r>
            <a:r>
              <a:rPr lang="en-GB" sz="1200" dirty="0"/>
              <a:t> et. al, 1993: A Comparison of Several Techniques to assign heights to cloud tracers. J. Appl. Meteor. 1559-1568</a:t>
            </a:r>
          </a:p>
        </p:txBody>
      </p:sp>
      <p:sp>
        <p:nvSpPr>
          <p:cNvPr id="14" name="Rectangle 13"/>
          <p:cNvSpPr/>
          <p:nvPr/>
        </p:nvSpPr>
        <p:spPr>
          <a:xfrm>
            <a:off x="4924830" y="3780263"/>
            <a:ext cx="2860158" cy="76943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ectangle 18"/>
          <p:cNvSpPr/>
          <p:nvPr/>
        </p:nvSpPr>
        <p:spPr>
          <a:xfrm>
            <a:off x="7497910" y="3229355"/>
            <a:ext cx="2860158" cy="168454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p:cNvSpPr/>
          <p:nvPr/>
        </p:nvSpPr>
        <p:spPr>
          <a:xfrm>
            <a:off x="3749272" y="4098851"/>
            <a:ext cx="2860158" cy="76943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1202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160000" y="360000"/>
            <a:ext cx="10794304" cy="706438"/>
          </a:xfrm>
        </p:spPr>
        <p:txBody>
          <a:bodyPr/>
          <a:lstStyle/>
          <a:p>
            <a:r>
              <a:rPr lang="en-GB" altLang="en-US" dirty="0">
                <a:solidFill>
                  <a:srgbClr val="064E83"/>
                </a:solidFill>
              </a:rPr>
              <a:t>AMVs – why do we need them?</a:t>
            </a:r>
          </a:p>
        </p:txBody>
      </p:sp>
      <p:sp>
        <p:nvSpPr>
          <p:cNvPr id="22535" name="Rectangle 11"/>
          <p:cNvSpPr>
            <a:spLocks noChangeArrowheads="1"/>
          </p:cNvSpPr>
          <p:nvPr/>
        </p:nvSpPr>
        <p:spPr bwMode="auto">
          <a:xfrm>
            <a:off x="8066558" y="3586216"/>
            <a:ext cx="1774845" cy="510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51000"/>
              </a:lnSpc>
              <a:spcAft>
                <a:spcPct val="0"/>
              </a:spcAft>
              <a:buClr>
                <a:srgbClr val="000000"/>
              </a:buClr>
              <a:buFont typeface="Arial" panose="020B0604020202020204" pitchFamily="34" charset="0"/>
              <a:buNone/>
            </a:pPr>
            <a:r>
              <a:rPr lang="en-GB" altLang="en-US" sz="1800" dirty="0">
                <a:solidFill>
                  <a:schemeClr val="tx1"/>
                </a:solidFill>
              </a:rPr>
              <a:t>AMV coverage</a:t>
            </a:r>
          </a:p>
        </p:txBody>
      </p:sp>
      <p:sp>
        <p:nvSpPr>
          <p:cNvPr id="22536" name="Rectangle 12"/>
          <p:cNvSpPr>
            <a:spLocks noChangeArrowheads="1"/>
          </p:cNvSpPr>
          <p:nvPr/>
        </p:nvSpPr>
        <p:spPr bwMode="auto">
          <a:xfrm>
            <a:off x="7636703" y="831851"/>
            <a:ext cx="2710999" cy="51058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51000"/>
              </a:lnSpc>
              <a:spcAft>
                <a:spcPct val="0"/>
              </a:spcAft>
              <a:buClr>
                <a:srgbClr val="000000"/>
              </a:buClr>
              <a:buFont typeface="Arial" panose="020B0604020202020204" pitchFamily="34" charset="0"/>
              <a:buNone/>
            </a:pPr>
            <a:r>
              <a:rPr lang="en-GB" altLang="en-US" sz="1800" dirty="0">
                <a:solidFill>
                  <a:schemeClr val="tx1"/>
                </a:solidFill>
              </a:rPr>
              <a:t>Pilot-Profiler coverage </a:t>
            </a:r>
          </a:p>
        </p:txBody>
      </p:sp>
      <p:sp>
        <p:nvSpPr>
          <p:cNvPr id="22537" name="Rectangle 13"/>
          <p:cNvSpPr>
            <a:spLocks noChangeArrowheads="1"/>
          </p:cNvSpPr>
          <p:nvPr/>
        </p:nvSpPr>
        <p:spPr bwMode="auto">
          <a:xfrm>
            <a:off x="1915950" y="831851"/>
            <a:ext cx="2646878" cy="45865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51000"/>
              </a:lnSpc>
              <a:spcAft>
                <a:spcPct val="0"/>
              </a:spcAft>
              <a:buClr>
                <a:srgbClr val="000000"/>
              </a:buClr>
              <a:buFont typeface="Arial" panose="020B0604020202020204" pitchFamily="34" charset="0"/>
              <a:buNone/>
            </a:pPr>
            <a:r>
              <a:rPr lang="en-GB" altLang="en-US" sz="1800" dirty="0">
                <a:solidFill>
                  <a:schemeClr val="tx1"/>
                </a:solidFill>
              </a:rPr>
              <a:t>Radiosonde coverage</a:t>
            </a:r>
          </a:p>
        </p:txBody>
      </p:sp>
      <p:sp>
        <p:nvSpPr>
          <p:cNvPr id="22538" name="Rectangle 14"/>
          <p:cNvSpPr>
            <a:spLocks noChangeArrowheads="1"/>
          </p:cNvSpPr>
          <p:nvPr/>
        </p:nvSpPr>
        <p:spPr bwMode="auto">
          <a:xfrm>
            <a:off x="2198079" y="3601088"/>
            <a:ext cx="2082621" cy="45865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ts val="2500"/>
              </a:lnSpc>
              <a:spcAft>
                <a:spcPts val="1000"/>
              </a:spcAft>
              <a:buClr>
                <a:srgbClr val="FC0128"/>
              </a:buClr>
              <a:buSzPct val="100000"/>
              <a:buFont typeface="Wingdings" panose="05000000000000000000" pitchFamily="2" charset="2"/>
              <a:buChar char=""/>
              <a:defRPr sz="2200" b="1">
                <a:solidFill>
                  <a:srgbClr val="000000"/>
                </a:solidFill>
                <a:latin typeface="Arial" panose="020B0604020202020204" pitchFamily="34" charset="0"/>
              </a:defRPr>
            </a:lvl1pPr>
            <a:lvl2pPr marL="742950" indent="-285750">
              <a:lnSpc>
                <a:spcPct val="151000"/>
              </a:lnSpc>
              <a:spcAft>
                <a:spcPts val="1000"/>
              </a:spcAft>
              <a:buClr>
                <a:srgbClr val="000000"/>
              </a:buClr>
              <a:buSzPct val="100000"/>
              <a:buFont typeface="Arial" panose="020B0604020202020204" pitchFamily="34" charset="0"/>
              <a:buChar char="-"/>
              <a:defRPr b="1">
                <a:solidFill>
                  <a:srgbClr val="000000"/>
                </a:solidFill>
                <a:latin typeface="Arial" panose="020B0604020202020204" pitchFamily="34" charset="0"/>
              </a:defRPr>
            </a:lvl2pPr>
            <a:lvl3pPr marL="1143000" indent="-228600">
              <a:lnSpc>
                <a:spcPts val="2563"/>
              </a:lnSpc>
              <a:spcAft>
                <a:spcPts val="800"/>
              </a:spcAft>
              <a:buClr>
                <a:srgbClr val="919191"/>
              </a:buClr>
              <a:buSzPct val="100000"/>
              <a:buFont typeface="Wingdings" panose="05000000000000000000" pitchFamily="2" charset="2"/>
              <a:buChar char=""/>
              <a:defRPr b="1">
                <a:solidFill>
                  <a:srgbClr val="000000"/>
                </a:solidFill>
                <a:latin typeface="Arial" panose="020B0604020202020204" pitchFamily="34" charset="0"/>
              </a:defRPr>
            </a:lvl3pPr>
            <a:lvl4pPr marL="16002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4pPr>
            <a:lvl5pPr marL="2057400" indent="-228600">
              <a:lnSpc>
                <a:spcPts val="2563"/>
              </a:lnSpc>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5pPr>
            <a:lvl6pPr marL="25146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6pPr>
            <a:lvl7pPr marL="29718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7pPr>
            <a:lvl8pPr marL="34290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8pPr>
            <a:lvl9pPr marL="3886200" indent="-228600" defTabSz="449263" eaLnBrk="0" fontAlgn="base" hangingPunct="0">
              <a:lnSpc>
                <a:spcPts val="2563"/>
              </a:lnSpc>
              <a:spcBef>
                <a:spcPct val="0"/>
              </a:spcBef>
              <a:spcAft>
                <a:spcPts val="800"/>
              </a:spcAft>
              <a:buClr>
                <a:srgbClr val="919191"/>
              </a:buClr>
              <a:buSzPct val="100000"/>
              <a:buFont typeface="Wingdings" panose="05000000000000000000" pitchFamily="2" charset="2"/>
              <a:buChar char=""/>
              <a:defRPr sz="2200" b="1">
                <a:solidFill>
                  <a:srgbClr val="000000"/>
                </a:solidFill>
                <a:latin typeface="Arial" panose="020B0604020202020204" pitchFamily="34" charset="0"/>
              </a:defRPr>
            </a:lvl9pPr>
          </a:lstStyle>
          <a:p>
            <a:pPr algn="ctr">
              <a:lnSpc>
                <a:spcPct val="151000"/>
              </a:lnSpc>
              <a:spcAft>
                <a:spcPct val="0"/>
              </a:spcAft>
              <a:buClr>
                <a:srgbClr val="000000"/>
              </a:buClr>
              <a:buFont typeface="Arial" panose="020B0604020202020204" pitchFamily="34" charset="0"/>
              <a:buNone/>
            </a:pPr>
            <a:r>
              <a:rPr lang="en-GB" altLang="en-US" sz="1800" dirty="0">
                <a:solidFill>
                  <a:schemeClr val="tx1"/>
                </a:solidFill>
              </a:rPr>
              <a:t>Aircraft coverage</a:t>
            </a:r>
          </a:p>
        </p:txBody>
      </p:sp>
      <p:pic>
        <p:nvPicPr>
          <p:cNvPr id="6" name="Picture 5">
            <a:extLst>
              <a:ext uri="{FF2B5EF4-FFF2-40B4-BE49-F238E27FC236}">
                <a16:creationId xmlns:a16="http://schemas.microsoft.com/office/drawing/2014/main" id="{667C3B19-73E9-4F64-B46E-C753A5F697E1}"/>
              </a:ext>
            </a:extLst>
          </p:cNvPr>
          <p:cNvPicPr>
            <a:picLocks noChangeAspect="1"/>
          </p:cNvPicPr>
          <p:nvPr/>
        </p:nvPicPr>
        <p:blipFill rotWithShape="1">
          <a:blip r:embed="rId3"/>
          <a:srcRect l="4271" t="32156" r="3730"/>
          <a:stretch/>
        </p:blipFill>
        <p:spPr>
          <a:xfrm>
            <a:off x="6699883" y="4016426"/>
            <a:ext cx="4570049" cy="2384373"/>
          </a:xfrm>
          <a:prstGeom prst="rect">
            <a:avLst/>
          </a:prstGeom>
        </p:spPr>
      </p:pic>
      <p:pic>
        <p:nvPicPr>
          <p:cNvPr id="8" name="Picture 7">
            <a:extLst>
              <a:ext uri="{FF2B5EF4-FFF2-40B4-BE49-F238E27FC236}">
                <a16:creationId xmlns:a16="http://schemas.microsoft.com/office/drawing/2014/main" id="{8F17A3A7-C12C-436A-B91B-7EDF220BEABE}"/>
              </a:ext>
            </a:extLst>
          </p:cNvPr>
          <p:cNvPicPr>
            <a:picLocks noChangeAspect="1"/>
          </p:cNvPicPr>
          <p:nvPr/>
        </p:nvPicPr>
        <p:blipFill rotWithShape="1">
          <a:blip r:embed="rId4"/>
          <a:srcRect t="15918"/>
          <a:stretch/>
        </p:blipFill>
        <p:spPr>
          <a:xfrm>
            <a:off x="1115771" y="1285874"/>
            <a:ext cx="4275463" cy="2270220"/>
          </a:xfrm>
          <a:prstGeom prst="rect">
            <a:avLst/>
          </a:prstGeom>
        </p:spPr>
      </p:pic>
      <p:pic>
        <p:nvPicPr>
          <p:cNvPr id="10" name="Picture 9">
            <a:extLst>
              <a:ext uri="{FF2B5EF4-FFF2-40B4-BE49-F238E27FC236}">
                <a16:creationId xmlns:a16="http://schemas.microsoft.com/office/drawing/2014/main" id="{E5C730C4-0195-414F-A7F1-C26B39EBE907}"/>
              </a:ext>
            </a:extLst>
          </p:cNvPr>
          <p:cNvPicPr>
            <a:picLocks noChangeAspect="1"/>
          </p:cNvPicPr>
          <p:nvPr/>
        </p:nvPicPr>
        <p:blipFill rotWithShape="1">
          <a:blip r:embed="rId5"/>
          <a:srcRect t="15918"/>
          <a:stretch/>
        </p:blipFill>
        <p:spPr>
          <a:xfrm>
            <a:off x="6816248" y="1285875"/>
            <a:ext cx="4275463" cy="2270219"/>
          </a:xfrm>
          <a:prstGeom prst="rect">
            <a:avLst/>
          </a:prstGeom>
        </p:spPr>
      </p:pic>
      <p:pic>
        <p:nvPicPr>
          <p:cNvPr id="12" name="Picture 11">
            <a:extLst>
              <a:ext uri="{FF2B5EF4-FFF2-40B4-BE49-F238E27FC236}">
                <a16:creationId xmlns:a16="http://schemas.microsoft.com/office/drawing/2014/main" id="{C8D2B722-A6D2-40DF-90DD-23213908E2FD}"/>
              </a:ext>
            </a:extLst>
          </p:cNvPr>
          <p:cNvPicPr>
            <a:picLocks noChangeAspect="1"/>
          </p:cNvPicPr>
          <p:nvPr/>
        </p:nvPicPr>
        <p:blipFill rotWithShape="1">
          <a:blip r:embed="rId6"/>
          <a:srcRect t="15125"/>
          <a:stretch/>
        </p:blipFill>
        <p:spPr>
          <a:xfrm>
            <a:off x="1115769" y="4016427"/>
            <a:ext cx="4275465" cy="2291624"/>
          </a:xfrm>
          <a:prstGeom prst="rect">
            <a:avLst/>
          </a:prstGeom>
        </p:spPr>
      </p:pic>
    </p:spTree>
    <p:extLst>
      <p:ext uri="{BB962C8B-B14F-4D97-AF65-F5344CB8AC3E}">
        <p14:creationId xmlns:p14="http://schemas.microsoft.com/office/powerpoint/2010/main" val="1762837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3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5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5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5" grpId="0"/>
      <p:bldP spid="22536" grpId="0" animBg="1"/>
      <p:bldP spid="22538"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2835" y="926755"/>
            <a:ext cx="5903737" cy="369332"/>
          </a:xfrm>
        </p:spPr>
        <p:txBody>
          <a:bodyPr/>
          <a:lstStyle/>
          <a:p>
            <a:r>
              <a:rPr lang="en-US" dirty="0"/>
              <a:t>Height assignment methods</a:t>
            </a:r>
          </a:p>
        </p:txBody>
      </p:sp>
      <p:sp>
        <p:nvSpPr>
          <p:cNvPr id="3" name="Content Placeholder 2"/>
          <p:cNvSpPr>
            <a:spLocks noGrp="1"/>
          </p:cNvSpPr>
          <p:nvPr>
            <p:ph sz="quarter" idx="14"/>
          </p:nvPr>
        </p:nvSpPr>
        <p:spPr>
          <a:xfrm>
            <a:off x="2989705" y="1701433"/>
            <a:ext cx="6940727" cy="3944113"/>
          </a:xfrm>
        </p:spPr>
        <p:txBody>
          <a:bodyPr/>
          <a:lstStyle/>
          <a:p>
            <a:pPr marL="358775" indent="-358775">
              <a:buFont typeface="+mj-lt"/>
              <a:buAutoNum type="arabicPeriod"/>
            </a:pPr>
            <a:r>
              <a:rPr lang="en-US" dirty="0"/>
              <a:t>Equivalent black-body temperature: </a:t>
            </a:r>
            <a:r>
              <a:rPr lang="en-US" sz="1600" dirty="0">
                <a:solidFill>
                  <a:srgbClr val="064E83"/>
                </a:solidFill>
              </a:rPr>
              <a:t>comparing measured brightness temps (BTs) to forecast temp profiles. Best agreement = height</a:t>
            </a:r>
          </a:p>
          <a:p>
            <a:pPr marL="162900" indent="-342900">
              <a:buFont typeface="+mj-lt"/>
              <a:buAutoNum type="arabicPeriod"/>
            </a:pPr>
            <a:r>
              <a:rPr lang="en-US" dirty="0"/>
              <a:t>Carbon dioxide slicing:</a:t>
            </a:r>
          </a:p>
          <a:p>
            <a:pPr marL="162900" indent="-342900">
              <a:buFont typeface="+mj-lt"/>
              <a:buAutoNum type="arabicPeriod"/>
            </a:pPr>
            <a:endParaRPr lang="en-US" dirty="0"/>
          </a:p>
          <a:p>
            <a:pPr marL="702900" lvl="1" indent="-342900">
              <a:buFont typeface="+mj-lt"/>
              <a:buAutoNum type="arabicPeriod"/>
            </a:pPr>
            <a:endParaRPr lang="en-US" dirty="0"/>
          </a:p>
          <a:p>
            <a:pPr marL="162900" indent="-342900">
              <a:buFont typeface="+mj-lt"/>
              <a:buAutoNum type="arabicPeriod"/>
            </a:pPr>
            <a:endParaRPr lang="en-US" dirty="0"/>
          </a:p>
          <a:p>
            <a:pPr marL="342900" indent="-342900">
              <a:buFont typeface="+mj-lt"/>
              <a:buAutoNum type="arabicPeriod"/>
            </a:pPr>
            <a:endParaRPr lang="en-US" dirty="0"/>
          </a:p>
          <a:p>
            <a:pPr marL="162900" indent="-342900">
              <a:buFont typeface="+mj-lt"/>
              <a:buAutoNum type="arabicPeriod"/>
            </a:pPr>
            <a:endParaRPr lang="en-US" dirty="0"/>
          </a:p>
          <a:p>
            <a:pPr marL="342900" indent="-342900">
              <a:buFont typeface="+mj-lt"/>
              <a:buAutoNum type="arabicPeriod"/>
            </a:pPr>
            <a:endParaRPr lang="en-US" dirty="0"/>
          </a:p>
          <a:p>
            <a:pPr marL="342900" indent="-342900">
              <a:buFont typeface="+mj-lt"/>
              <a:buAutoNum type="arabicPeriod"/>
            </a:pPr>
            <a:r>
              <a:rPr lang="en-US" dirty="0"/>
              <a:t>Water </a:t>
            </a:r>
            <a:r>
              <a:rPr lang="en-US" dirty="0" err="1"/>
              <a:t>vapour</a:t>
            </a:r>
            <a:r>
              <a:rPr lang="en-US" dirty="0"/>
              <a:t> intercept: </a:t>
            </a:r>
            <a:r>
              <a:rPr lang="en-US" sz="1600" dirty="0">
                <a:solidFill>
                  <a:srgbClr val="064E83"/>
                </a:solidFill>
              </a:rPr>
              <a:t>uses same method as CO</a:t>
            </a:r>
            <a:r>
              <a:rPr lang="en-US" sz="1600" baseline="-25000" dirty="0">
                <a:solidFill>
                  <a:srgbClr val="064E83"/>
                </a:solidFill>
              </a:rPr>
              <a:t>2</a:t>
            </a:r>
            <a:r>
              <a:rPr lang="en-US" sz="1600" dirty="0">
                <a:solidFill>
                  <a:srgbClr val="064E83"/>
                </a:solidFill>
              </a:rPr>
              <a:t> slicing with water </a:t>
            </a:r>
            <a:r>
              <a:rPr lang="en-US" sz="1600" dirty="0" err="1">
                <a:solidFill>
                  <a:srgbClr val="064E83"/>
                </a:solidFill>
              </a:rPr>
              <a:t>vapour</a:t>
            </a:r>
            <a:r>
              <a:rPr lang="en-US" sz="1600" dirty="0">
                <a:solidFill>
                  <a:srgbClr val="064E83"/>
                </a:solidFill>
              </a:rPr>
              <a:t> and IR channels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70</a:t>
            </a:fld>
            <a:endParaRPr lang="en-US" dirty="0"/>
          </a:p>
        </p:txBody>
      </p:sp>
      <p:pic>
        <p:nvPicPr>
          <p:cNvPr id="5" name="Picture 4"/>
          <p:cNvPicPr>
            <a:picLocks noChangeAspect="1"/>
          </p:cNvPicPr>
          <p:nvPr/>
        </p:nvPicPr>
        <p:blipFill>
          <a:blip r:embed="rId3"/>
          <a:stretch>
            <a:fillRect/>
          </a:stretch>
        </p:blipFill>
        <p:spPr>
          <a:xfrm>
            <a:off x="4525067" y="3326452"/>
            <a:ext cx="3148131" cy="1004723"/>
          </a:xfrm>
          <a:prstGeom prst="rect">
            <a:avLst/>
          </a:prstGeom>
        </p:spPr>
      </p:pic>
      <p:sp>
        <p:nvSpPr>
          <p:cNvPr id="6" name="TextBox 5"/>
          <p:cNvSpPr txBox="1"/>
          <p:nvPr/>
        </p:nvSpPr>
        <p:spPr>
          <a:xfrm>
            <a:off x="1760602" y="2966869"/>
            <a:ext cx="2764465" cy="1077218"/>
          </a:xfrm>
          <a:prstGeom prst="rect">
            <a:avLst/>
          </a:prstGeom>
          <a:noFill/>
        </p:spPr>
        <p:txBody>
          <a:bodyPr wrap="square" rtlCol="0">
            <a:spAutoFit/>
          </a:bodyPr>
          <a:lstStyle/>
          <a:p>
            <a:pPr algn="ctr"/>
            <a:r>
              <a:rPr lang="en-GB" sz="1600" dirty="0">
                <a:solidFill>
                  <a:srgbClr val="00B050"/>
                </a:solidFill>
              </a:rPr>
              <a:t>Diff (cloudy – clear) actual radiances CO</a:t>
            </a:r>
            <a:r>
              <a:rPr lang="en-GB" sz="1600" baseline="-25000" dirty="0">
                <a:solidFill>
                  <a:srgbClr val="00B050"/>
                </a:solidFill>
              </a:rPr>
              <a:t>2</a:t>
            </a:r>
            <a:r>
              <a:rPr lang="en-GB" sz="1600" dirty="0">
                <a:solidFill>
                  <a:srgbClr val="00B050"/>
                </a:solidFill>
              </a:rPr>
              <a:t> </a:t>
            </a:r>
          </a:p>
          <a:p>
            <a:pPr algn="ctr"/>
            <a:r>
              <a:rPr lang="en-GB" sz="1600" dirty="0">
                <a:solidFill>
                  <a:srgbClr val="0000FF"/>
                </a:solidFill>
              </a:rPr>
              <a:t>Diff (cloudy – clear) actual radiances IR window</a:t>
            </a:r>
          </a:p>
        </p:txBody>
      </p:sp>
      <p:sp>
        <p:nvSpPr>
          <p:cNvPr id="7" name="TextBox 6"/>
          <p:cNvSpPr txBox="1"/>
          <p:nvPr/>
        </p:nvSpPr>
        <p:spPr>
          <a:xfrm>
            <a:off x="7670628" y="3344243"/>
            <a:ext cx="2857563" cy="1569660"/>
          </a:xfrm>
          <a:prstGeom prst="rect">
            <a:avLst/>
          </a:prstGeom>
          <a:noFill/>
        </p:spPr>
        <p:txBody>
          <a:bodyPr wrap="square" rtlCol="0">
            <a:spAutoFit/>
          </a:bodyPr>
          <a:lstStyle/>
          <a:p>
            <a:pPr algn="ctr"/>
            <a:r>
              <a:rPr lang="en-GB" sz="1600" dirty="0">
                <a:solidFill>
                  <a:srgbClr val="FF0000"/>
                </a:solidFill>
              </a:rPr>
              <a:t>Diff (cloudy at varying cloud pressure – clear) estimated radiances CO</a:t>
            </a:r>
            <a:r>
              <a:rPr lang="en-GB" sz="1600" baseline="-25000" dirty="0">
                <a:solidFill>
                  <a:srgbClr val="FF0000"/>
                </a:solidFill>
              </a:rPr>
              <a:t>2</a:t>
            </a:r>
            <a:r>
              <a:rPr lang="en-GB" sz="1600" dirty="0">
                <a:solidFill>
                  <a:srgbClr val="FF0000"/>
                </a:solidFill>
              </a:rPr>
              <a:t> </a:t>
            </a:r>
          </a:p>
          <a:p>
            <a:pPr algn="ctr"/>
            <a:r>
              <a:rPr lang="en-GB" sz="1600" dirty="0">
                <a:solidFill>
                  <a:srgbClr val="7030A0"/>
                </a:solidFill>
              </a:rPr>
              <a:t>Diff (cloudy at varying cloud pressure – clear) estimated radiances IR window</a:t>
            </a:r>
          </a:p>
        </p:txBody>
      </p:sp>
      <p:sp>
        <p:nvSpPr>
          <p:cNvPr id="8" name="Rectangle 7"/>
          <p:cNvSpPr/>
          <p:nvPr/>
        </p:nvSpPr>
        <p:spPr>
          <a:xfrm>
            <a:off x="4525066" y="3326452"/>
            <a:ext cx="1569636" cy="192925"/>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a:off x="5222542" y="3848987"/>
            <a:ext cx="2371060" cy="203327"/>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a:off x="4528608" y="3563916"/>
            <a:ext cx="1569636" cy="192925"/>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a:off x="5159001" y="4076906"/>
            <a:ext cx="2438142" cy="223501"/>
          </a:xfrm>
          <a:prstGeom prst="rect">
            <a:avLst/>
          </a:prstGeom>
          <a:no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3614063" y="4331273"/>
            <a:ext cx="2066989" cy="584775"/>
          </a:xfrm>
          <a:prstGeom prst="rect">
            <a:avLst/>
          </a:prstGeom>
          <a:noFill/>
        </p:spPr>
        <p:txBody>
          <a:bodyPr wrap="square" rtlCol="0">
            <a:spAutoFit/>
          </a:bodyPr>
          <a:lstStyle/>
          <a:p>
            <a:pPr algn="ctr"/>
            <a:r>
              <a:rPr lang="en-GB" sz="1600" dirty="0"/>
              <a:t>Cloud fraction x cloud emissivity</a:t>
            </a:r>
          </a:p>
        </p:txBody>
      </p:sp>
      <p:sp>
        <p:nvSpPr>
          <p:cNvPr id="13" name="Rectangle 12"/>
          <p:cNvSpPr/>
          <p:nvPr/>
        </p:nvSpPr>
        <p:spPr>
          <a:xfrm>
            <a:off x="4935464" y="3818218"/>
            <a:ext cx="287079" cy="42799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5" name="Straight Connector 14"/>
          <p:cNvCxnSpPr/>
          <p:nvPr/>
        </p:nvCxnSpPr>
        <p:spPr>
          <a:xfrm>
            <a:off x="1915818" y="3521383"/>
            <a:ext cx="240295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7795622" y="4139618"/>
            <a:ext cx="2562447"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1771235" y="2923953"/>
            <a:ext cx="8767589" cy="2094614"/>
          </a:xfrm>
          <a:prstGeom prst="rect">
            <a:avLst/>
          </a:prstGeom>
          <a:no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p:cNvSpPr/>
          <p:nvPr/>
        </p:nvSpPr>
        <p:spPr>
          <a:xfrm>
            <a:off x="6155028" y="5813943"/>
            <a:ext cx="4572000" cy="646331"/>
          </a:xfrm>
          <a:prstGeom prst="rect">
            <a:avLst/>
          </a:prstGeom>
        </p:spPr>
        <p:txBody>
          <a:bodyPr>
            <a:spAutoFit/>
          </a:bodyPr>
          <a:lstStyle/>
          <a:p>
            <a:pPr marL="468313" lvl="1">
              <a:defRPr/>
            </a:pPr>
            <a:r>
              <a:rPr lang="en-GB" sz="1200" dirty="0"/>
              <a:t>Details e.g. in </a:t>
            </a:r>
            <a:r>
              <a:rPr lang="en-GB" sz="1200" dirty="0" err="1"/>
              <a:t>Nieman</a:t>
            </a:r>
            <a:r>
              <a:rPr lang="en-GB" sz="1200" dirty="0"/>
              <a:t> et. al, 1993: A Comparison of Several Techniques to assign heights to cloud tracers. J. Appl. Meteor. 1559-1568</a:t>
            </a:r>
          </a:p>
        </p:txBody>
      </p:sp>
    </p:spTree>
    <p:extLst>
      <p:ext uri="{BB962C8B-B14F-4D97-AF65-F5344CB8AC3E}">
        <p14:creationId xmlns:p14="http://schemas.microsoft.com/office/powerpoint/2010/main" val="177920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1" grpId="0" animBg="1"/>
      <p:bldP spid="12" grpId="0"/>
      <p:bldP spid="1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2835" y="1075617"/>
            <a:ext cx="5903737" cy="369332"/>
          </a:xfrm>
        </p:spPr>
        <p:txBody>
          <a:bodyPr/>
          <a:lstStyle/>
          <a:p>
            <a:r>
              <a:rPr lang="en-US" dirty="0"/>
              <a:t>Height assignment methods cont.</a:t>
            </a:r>
          </a:p>
        </p:txBody>
      </p:sp>
      <p:sp>
        <p:nvSpPr>
          <p:cNvPr id="3" name="Content Placeholder 2"/>
          <p:cNvSpPr>
            <a:spLocks noGrp="1"/>
          </p:cNvSpPr>
          <p:nvPr>
            <p:ph sz="quarter" idx="14"/>
          </p:nvPr>
        </p:nvSpPr>
        <p:spPr>
          <a:xfrm>
            <a:off x="3142834" y="1977887"/>
            <a:ext cx="5903738" cy="3944113"/>
          </a:xfrm>
        </p:spPr>
        <p:txBody>
          <a:bodyPr/>
          <a:lstStyle/>
          <a:p>
            <a:pPr marL="342900" indent="-342900">
              <a:buAutoNum type="arabicPeriod" startAt="4"/>
            </a:pPr>
            <a:r>
              <a:rPr lang="en-US" dirty="0"/>
              <a:t>Cloud base techniques: </a:t>
            </a:r>
            <a:r>
              <a:rPr lang="en-US" sz="1600" dirty="0">
                <a:solidFill>
                  <a:srgbClr val="064E83"/>
                </a:solidFill>
              </a:rPr>
              <a:t>histogram of BTs for target area. Cloud base temp estimated from histograms and compared with forecast temp to get best cloud base height</a:t>
            </a:r>
          </a:p>
          <a:p>
            <a:pPr marL="342900" indent="-342900">
              <a:buFont typeface="Arial"/>
              <a:buAutoNum type="arabicPeriod" startAt="4"/>
            </a:pPr>
            <a:r>
              <a:rPr lang="en-US" dirty="0"/>
              <a:t>Optimal Cloud Analysis: </a:t>
            </a:r>
            <a:r>
              <a:rPr lang="en-GB" sz="1600" dirty="0">
                <a:solidFill>
                  <a:srgbClr val="064E83"/>
                </a:solidFill>
              </a:rPr>
              <a:t>uses a 1-D optimal estimation approach to get cloud parameters and tests for multi-layer cloud situations</a:t>
            </a:r>
          </a:p>
          <a:p>
            <a:r>
              <a:rPr lang="en-GB" dirty="0"/>
              <a:t>All have assumptions affecting accuracy</a:t>
            </a:r>
          </a:p>
          <a:p>
            <a:r>
              <a:rPr lang="en-GB" dirty="0"/>
              <a:t>Errors in short range NWP</a:t>
            </a:r>
          </a:p>
          <a:p>
            <a:r>
              <a:rPr lang="en-GB" dirty="0"/>
              <a:t>Errors in radiative transfer</a:t>
            </a:r>
          </a:p>
          <a:p>
            <a:pPr indent="0" algn="ctr">
              <a:buNone/>
            </a:pPr>
            <a:r>
              <a:rPr lang="en-GB" dirty="0">
                <a:solidFill>
                  <a:srgbClr val="FF0000"/>
                </a:solidFill>
              </a:rPr>
              <a:t>Error in height assignment dominant source of error for AMVs</a:t>
            </a:r>
            <a:endParaRPr lang="en-US"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71</a:t>
            </a:fld>
            <a:endParaRPr lang="en-US" dirty="0"/>
          </a:p>
        </p:txBody>
      </p:sp>
    </p:spTree>
    <p:extLst>
      <p:ext uri="{BB962C8B-B14F-4D97-AF65-F5344CB8AC3E}">
        <p14:creationId xmlns:p14="http://schemas.microsoft.com/office/powerpoint/2010/main" val="177644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2301546" y="428457"/>
            <a:ext cx="7929969" cy="369332"/>
          </a:xfrm>
        </p:spPr>
        <p:txBody>
          <a:bodyPr/>
          <a:lstStyle/>
          <a:p>
            <a:r>
              <a:rPr lang="en-GB" altLang="en-US" dirty="0"/>
              <a:t>Situation dependent observation errors: equation for error in height </a:t>
            </a:r>
          </a:p>
        </p:txBody>
      </p:sp>
      <p:pic>
        <p:nvPicPr>
          <p:cNvPr id="44035"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68810" y="927910"/>
            <a:ext cx="3248025"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7558247" y="5187985"/>
            <a:ext cx="2841625" cy="835870"/>
          </a:xfrm>
          <a:prstGeom prst="rect">
            <a:avLst/>
          </a:prstGeom>
          <a:noFill/>
        </p:spPr>
        <p:txBody>
          <a:bodyPr wrap="square">
            <a:spAutoFit/>
          </a:bodyPr>
          <a:lstStyle/>
          <a:p>
            <a:pPr algn="ctr">
              <a:lnSpc>
                <a:spcPct val="151000"/>
              </a:lnSpc>
              <a:buClr>
                <a:srgbClr val="000000"/>
              </a:buClr>
              <a:buSzPct val="100000"/>
              <a:buFont typeface="Arial" charset="0"/>
              <a:buNone/>
              <a:defRPr/>
            </a:pPr>
            <a:r>
              <a:rPr lang="es-ES" sz="1600" b="1" kern="0" dirty="0" err="1">
                <a:solidFill>
                  <a:srgbClr val="000000"/>
                </a:solidFill>
                <a:latin typeface="Arial"/>
              </a:rPr>
              <a:t>Height</a:t>
            </a:r>
            <a:r>
              <a:rPr lang="es-ES" sz="1600" b="1" kern="0" dirty="0">
                <a:solidFill>
                  <a:srgbClr val="000000"/>
                </a:solidFill>
                <a:latin typeface="Arial"/>
              </a:rPr>
              <a:t> </a:t>
            </a:r>
            <a:r>
              <a:rPr lang="es-ES" sz="1600" b="1" kern="0" dirty="0" err="1">
                <a:solidFill>
                  <a:srgbClr val="000000"/>
                </a:solidFill>
                <a:latin typeface="Arial"/>
              </a:rPr>
              <a:t>assignment</a:t>
            </a:r>
            <a:r>
              <a:rPr lang="es-ES" sz="1600" b="1" kern="0" dirty="0">
                <a:solidFill>
                  <a:srgbClr val="000000"/>
                </a:solidFill>
                <a:latin typeface="Arial"/>
              </a:rPr>
              <a:t> error (</a:t>
            </a:r>
            <a:r>
              <a:rPr lang="es-ES" sz="1600" b="1" kern="0" dirty="0" err="1">
                <a:solidFill>
                  <a:srgbClr val="000000"/>
                </a:solidFill>
                <a:latin typeface="Arial"/>
              </a:rPr>
              <a:t>hPa</a:t>
            </a:r>
            <a:r>
              <a:rPr lang="es-ES" sz="1600" b="1" kern="0" dirty="0">
                <a:solidFill>
                  <a:srgbClr val="000000"/>
                </a:solidFill>
                <a:latin typeface="Arial"/>
              </a:rPr>
              <a:t>) </a:t>
            </a:r>
            <a:r>
              <a:rPr lang="es-ES" sz="1600" b="1" kern="0" dirty="0" err="1">
                <a:solidFill>
                  <a:srgbClr val="000000"/>
                </a:solidFill>
                <a:latin typeface="Arial"/>
              </a:rPr>
              <a:t>for</a:t>
            </a:r>
            <a:r>
              <a:rPr lang="es-ES" sz="1600" b="1" kern="0" dirty="0">
                <a:solidFill>
                  <a:srgbClr val="000000"/>
                </a:solidFill>
                <a:latin typeface="Arial"/>
              </a:rPr>
              <a:t> Meteosat-10</a:t>
            </a:r>
            <a:endParaRPr lang="en-GB" sz="1600" dirty="0">
              <a:latin typeface="Arial" charset="0"/>
            </a:endParaRPr>
          </a:p>
        </p:txBody>
      </p:sp>
      <p:graphicFrame>
        <p:nvGraphicFramePr>
          <p:cNvPr id="44039" name="Object 3"/>
          <p:cNvGraphicFramePr>
            <a:graphicFrameLocks noChangeAspect="1"/>
          </p:cNvGraphicFramePr>
          <p:nvPr>
            <p:extLst/>
          </p:nvPr>
        </p:nvGraphicFramePr>
        <p:xfrm>
          <a:off x="3142835" y="1978156"/>
          <a:ext cx="1700213" cy="628650"/>
        </p:xfrm>
        <a:graphic>
          <a:graphicData uri="http://schemas.openxmlformats.org/presentationml/2006/ole">
            <mc:AlternateContent xmlns:mc="http://schemas.openxmlformats.org/markup-compatibility/2006">
              <mc:Choice xmlns:v="urn:schemas-microsoft-com:vml" Requires="v">
                <p:oleObj spid="_x0000_s1114" name="Equation" r:id="rId5" imgW="1231560" imgH="457200" progId="Equation.3">
                  <p:embed/>
                </p:oleObj>
              </mc:Choice>
              <mc:Fallback>
                <p:oleObj name="Equation" r:id="rId5" imgW="1231560" imgH="457200" progId="Equation.3">
                  <p:embed/>
                  <p:pic>
                    <p:nvPicPr>
                      <p:cNvPr id="44039" name="Object 3"/>
                      <p:cNvPicPr>
                        <a:picLocks noChangeAspect="1" noChangeArrowheads="1"/>
                      </p:cNvPicPr>
                      <p:nvPr/>
                    </p:nvPicPr>
                    <p:blipFill>
                      <a:blip r:embed="rId6"/>
                      <a:srcRect/>
                      <a:stretch>
                        <a:fillRect/>
                      </a:stretch>
                    </p:blipFill>
                    <p:spPr bwMode="auto">
                      <a:xfrm>
                        <a:off x="3142835" y="1978156"/>
                        <a:ext cx="1700213" cy="6286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3"/>
          <p:cNvGraphicFramePr>
            <a:graphicFrameLocks noChangeAspect="1"/>
          </p:cNvGraphicFramePr>
          <p:nvPr>
            <p:extLst/>
          </p:nvPr>
        </p:nvGraphicFramePr>
        <p:xfrm>
          <a:off x="2444271" y="4383370"/>
          <a:ext cx="2332037" cy="593725"/>
        </p:xfrm>
        <a:graphic>
          <a:graphicData uri="http://schemas.openxmlformats.org/presentationml/2006/ole">
            <mc:AlternateContent xmlns:mc="http://schemas.openxmlformats.org/markup-compatibility/2006">
              <mc:Choice xmlns:v="urn:schemas-microsoft-com:vml" Requires="v">
                <p:oleObj spid="_x0000_s1115" name="Equation" r:id="rId7" imgW="1688760" imgH="431640" progId="Equation.3">
                  <p:embed/>
                </p:oleObj>
              </mc:Choice>
              <mc:Fallback>
                <p:oleObj name="Equation" r:id="rId7" imgW="1688760" imgH="431640" progId="Equation.3">
                  <p:embed/>
                  <p:pic>
                    <p:nvPicPr>
                      <p:cNvPr id="10" name="Object 3"/>
                      <p:cNvPicPr>
                        <a:picLocks noChangeAspect="1" noChangeArrowheads="1"/>
                      </p:cNvPicPr>
                      <p:nvPr/>
                    </p:nvPicPr>
                    <p:blipFill>
                      <a:blip r:embed="rId8"/>
                      <a:srcRect/>
                      <a:stretch>
                        <a:fillRect/>
                      </a:stretch>
                    </p:blipFill>
                    <p:spPr bwMode="auto">
                      <a:xfrm>
                        <a:off x="2444271" y="4383370"/>
                        <a:ext cx="2332037" cy="593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extBox 1"/>
          <p:cNvSpPr txBox="1"/>
          <p:nvPr/>
        </p:nvSpPr>
        <p:spPr>
          <a:xfrm>
            <a:off x="2026416" y="1971609"/>
            <a:ext cx="978195" cy="646331"/>
          </a:xfrm>
          <a:prstGeom prst="rect">
            <a:avLst/>
          </a:prstGeom>
          <a:noFill/>
          <a:ln>
            <a:solidFill>
              <a:schemeClr val="bg1">
                <a:lumMod val="75000"/>
              </a:schemeClr>
            </a:solidFill>
          </a:ln>
        </p:spPr>
        <p:txBody>
          <a:bodyPr wrap="square" rtlCol="0">
            <a:spAutoFit/>
          </a:bodyPr>
          <a:lstStyle/>
          <a:p>
            <a:pPr algn="ctr"/>
            <a:r>
              <a:rPr lang="en-GB" dirty="0"/>
              <a:t>Height error</a:t>
            </a:r>
          </a:p>
        </p:txBody>
      </p:sp>
      <p:sp>
        <p:nvSpPr>
          <p:cNvPr id="12" name="TextBox 11"/>
          <p:cNvSpPr txBox="1"/>
          <p:nvPr/>
        </p:nvSpPr>
        <p:spPr>
          <a:xfrm>
            <a:off x="3358234" y="2671741"/>
            <a:ext cx="1767820" cy="646331"/>
          </a:xfrm>
          <a:prstGeom prst="rect">
            <a:avLst/>
          </a:prstGeom>
          <a:noFill/>
          <a:ln>
            <a:solidFill>
              <a:schemeClr val="bg1">
                <a:lumMod val="65000"/>
              </a:schemeClr>
            </a:solidFill>
          </a:ln>
        </p:spPr>
        <p:txBody>
          <a:bodyPr wrap="square" rtlCol="0">
            <a:spAutoFit/>
          </a:bodyPr>
          <a:lstStyle/>
          <a:p>
            <a:pPr algn="ctr"/>
            <a:r>
              <a:rPr lang="en-GB" dirty="0">
                <a:solidFill>
                  <a:srgbClr val="0000FF"/>
                </a:solidFill>
              </a:rPr>
              <a:t>Weight per model level, </a:t>
            </a:r>
            <a:r>
              <a:rPr lang="en-GB" dirty="0" err="1">
                <a:solidFill>
                  <a:srgbClr val="0000FF"/>
                </a:solidFill>
              </a:rPr>
              <a:t>i</a:t>
            </a:r>
            <a:endParaRPr lang="en-GB" dirty="0">
              <a:solidFill>
                <a:srgbClr val="0000FF"/>
              </a:solidFill>
            </a:endParaRPr>
          </a:p>
        </p:txBody>
      </p:sp>
      <p:sp>
        <p:nvSpPr>
          <p:cNvPr id="3" name="Rectangle 2"/>
          <p:cNvSpPr/>
          <p:nvPr/>
        </p:nvSpPr>
        <p:spPr>
          <a:xfrm>
            <a:off x="4191184" y="2292481"/>
            <a:ext cx="283562" cy="205306"/>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ctangle 13"/>
          <p:cNvSpPr/>
          <p:nvPr/>
        </p:nvSpPr>
        <p:spPr>
          <a:xfrm>
            <a:off x="3854485" y="2040848"/>
            <a:ext cx="283562" cy="205306"/>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p:cNvSpPr txBox="1"/>
          <p:nvPr/>
        </p:nvSpPr>
        <p:spPr>
          <a:xfrm>
            <a:off x="4025664" y="997763"/>
            <a:ext cx="2455500" cy="923330"/>
          </a:xfrm>
          <a:prstGeom prst="rect">
            <a:avLst/>
          </a:prstGeom>
          <a:noFill/>
          <a:ln>
            <a:solidFill>
              <a:schemeClr val="bg1">
                <a:lumMod val="65000"/>
              </a:schemeClr>
            </a:solidFill>
          </a:ln>
        </p:spPr>
        <p:txBody>
          <a:bodyPr wrap="square" rtlCol="0">
            <a:spAutoFit/>
          </a:bodyPr>
          <a:lstStyle/>
          <a:p>
            <a:pPr algn="ctr"/>
            <a:r>
              <a:rPr lang="en-GB" dirty="0">
                <a:solidFill>
                  <a:srgbClr val="FF0000"/>
                </a:solidFill>
              </a:rPr>
              <a:t>Diff wind component (model level – at observation location) </a:t>
            </a:r>
          </a:p>
        </p:txBody>
      </p:sp>
      <p:sp>
        <p:nvSpPr>
          <p:cNvPr id="16" name="Rectangle 15"/>
          <p:cNvSpPr/>
          <p:nvPr/>
        </p:nvSpPr>
        <p:spPr>
          <a:xfrm>
            <a:off x="4159455" y="2051366"/>
            <a:ext cx="520827" cy="20530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Box 16"/>
          <p:cNvSpPr txBox="1"/>
          <p:nvPr/>
        </p:nvSpPr>
        <p:spPr>
          <a:xfrm>
            <a:off x="4935920" y="5989175"/>
            <a:ext cx="5010726" cy="369332"/>
          </a:xfrm>
          <a:prstGeom prst="rect">
            <a:avLst/>
          </a:prstGeom>
          <a:noFill/>
          <a:ln>
            <a:solidFill>
              <a:schemeClr val="bg1">
                <a:lumMod val="65000"/>
              </a:schemeClr>
            </a:solidFill>
          </a:ln>
        </p:spPr>
        <p:txBody>
          <a:bodyPr wrap="square" rtlCol="0">
            <a:spAutoFit/>
          </a:bodyPr>
          <a:lstStyle/>
          <a:p>
            <a:pPr algn="ctr"/>
            <a:r>
              <a:rPr lang="en-GB" dirty="0"/>
              <a:t>Calculate separately for u and v components</a:t>
            </a:r>
          </a:p>
        </p:txBody>
      </p:sp>
      <p:sp>
        <p:nvSpPr>
          <p:cNvPr id="18" name="TextBox 17"/>
          <p:cNvSpPr txBox="1"/>
          <p:nvPr/>
        </p:nvSpPr>
        <p:spPr>
          <a:xfrm>
            <a:off x="1881092" y="5119083"/>
            <a:ext cx="5421962" cy="830997"/>
          </a:xfrm>
          <a:prstGeom prst="rect">
            <a:avLst/>
          </a:prstGeom>
          <a:noFill/>
          <a:ln>
            <a:solidFill>
              <a:schemeClr val="bg1">
                <a:lumMod val="65000"/>
              </a:schemeClr>
            </a:solidFill>
          </a:ln>
        </p:spPr>
        <p:txBody>
          <a:bodyPr wrap="square" rtlCol="0">
            <a:spAutoFit/>
          </a:bodyPr>
          <a:lstStyle/>
          <a:p>
            <a:pPr algn="ctr"/>
            <a:r>
              <a:rPr lang="en-GB" sz="1600" dirty="0">
                <a:solidFill>
                  <a:srgbClr val="00B050"/>
                </a:solidFill>
              </a:rPr>
              <a:t>Error in height assignment estimated by standard deviation (AMV pressure - model pressure minimising vector diff (observed – model) wind)</a:t>
            </a:r>
          </a:p>
        </p:txBody>
      </p:sp>
      <p:sp>
        <p:nvSpPr>
          <p:cNvPr id="19" name="Rectangle 18"/>
          <p:cNvSpPr/>
          <p:nvPr/>
        </p:nvSpPr>
        <p:spPr>
          <a:xfrm>
            <a:off x="3712719" y="4726199"/>
            <a:ext cx="232339" cy="250894"/>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Box 19"/>
          <p:cNvSpPr txBox="1"/>
          <p:nvPr/>
        </p:nvSpPr>
        <p:spPr>
          <a:xfrm>
            <a:off x="1985206" y="3675953"/>
            <a:ext cx="3588117" cy="646331"/>
          </a:xfrm>
          <a:prstGeom prst="rect">
            <a:avLst/>
          </a:prstGeom>
          <a:noFill/>
          <a:ln>
            <a:solidFill>
              <a:schemeClr val="bg1">
                <a:lumMod val="65000"/>
              </a:schemeClr>
            </a:solidFill>
          </a:ln>
        </p:spPr>
        <p:txBody>
          <a:bodyPr wrap="square" rtlCol="0">
            <a:spAutoFit/>
          </a:bodyPr>
          <a:lstStyle/>
          <a:p>
            <a:pPr algn="ctr"/>
            <a:r>
              <a:rPr lang="en-GB" dirty="0">
                <a:solidFill>
                  <a:srgbClr val="7030A0"/>
                </a:solidFill>
              </a:rPr>
              <a:t>Diff pressure (model level at </a:t>
            </a:r>
            <a:r>
              <a:rPr lang="en-GB" dirty="0" err="1">
                <a:solidFill>
                  <a:srgbClr val="7030A0"/>
                </a:solidFill>
              </a:rPr>
              <a:t>obs</a:t>
            </a:r>
            <a:r>
              <a:rPr lang="en-GB" dirty="0">
                <a:solidFill>
                  <a:srgbClr val="7030A0"/>
                </a:solidFill>
              </a:rPr>
              <a:t> location – assigned pressure)</a:t>
            </a:r>
          </a:p>
        </p:txBody>
      </p:sp>
      <p:sp>
        <p:nvSpPr>
          <p:cNvPr id="21" name="Rectangle 20"/>
          <p:cNvSpPr/>
          <p:nvPr/>
        </p:nvSpPr>
        <p:spPr>
          <a:xfrm>
            <a:off x="3459672" y="4410997"/>
            <a:ext cx="614555" cy="267329"/>
          </a:xfrm>
          <a:prstGeom prst="rect">
            <a:avLst/>
          </a:prstGeom>
          <a:no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TextBox 21"/>
          <p:cNvSpPr txBox="1"/>
          <p:nvPr/>
        </p:nvSpPr>
        <p:spPr>
          <a:xfrm>
            <a:off x="4986759" y="4391209"/>
            <a:ext cx="1245782" cy="646331"/>
          </a:xfrm>
          <a:prstGeom prst="rect">
            <a:avLst/>
          </a:prstGeom>
          <a:noFill/>
          <a:ln>
            <a:solidFill>
              <a:schemeClr val="bg1">
                <a:lumMod val="65000"/>
              </a:schemeClr>
            </a:solidFill>
          </a:ln>
        </p:spPr>
        <p:txBody>
          <a:bodyPr wrap="square" rtlCol="0">
            <a:spAutoFit/>
          </a:bodyPr>
          <a:lstStyle/>
          <a:p>
            <a:pPr algn="ctr"/>
            <a:r>
              <a:rPr lang="en-GB" dirty="0">
                <a:solidFill>
                  <a:schemeClr val="accent2">
                    <a:lumMod val="75000"/>
                  </a:schemeClr>
                </a:solidFill>
              </a:rPr>
              <a:t>Layer thickness</a:t>
            </a:r>
          </a:p>
        </p:txBody>
      </p:sp>
      <p:sp>
        <p:nvSpPr>
          <p:cNvPr id="23" name="Rectangle 22"/>
          <p:cNvSpPr/>
          <p:nvPr/>
        </p:nvSpPr>
        <p:spPr>
          <a:xfrm>
            <a:off x="4417786" y="4558963"/>
            <a:ext cx="358522" cy="267329"/>
          </a:xfrm>
          <a:prstGeom prst="rect">
            <a:avLst/>
          </a:prstGeom>
          <a:no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8194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fade">
                                      <p:cBhvr>
                                        <p:cTn id="60" dur="500"/>
                                        <p:tgtEl>
                                          <p:spTgt spid="7"/>
                                        </p:tgtEl>
                                      </p:cBhvr>
                                    </p:animEffect>
                                  </p:childTnLst>
                                </p:cTn>
                              </p:par>
                              <p:par>
                                <p:cTn id="61" presetID="10" presetClass="entr" presetSubtype="0" fill="hold" nodeType="withEffect">
                                  <p:stCondLst>
                                    <p:cond delay="0"/>
                                  </p:stCondLst>
                                  <p:childTnLst>
                                    <p:set>
                                      <p:cBhvr>
                                        <p:cTn id="62" dur="1" fill="hold">
                                          <p:stCondLst>
                                            <p:cond delay="0"/>
                                          </p:stCondLst>
                                        </p:cTn>
                                        <p:tgtEl>
                                          <p:spTgt spid="44035"/>
                                        </p:tgtEl>
                                        <p:attrNameLst>
                                          <p:attrName>style.visibility</p:attrName>
                                        </p:attrNameLst>
                                      </p:cBhvr>
                                      <p:to>
                                        <p:strVal val="visible"/>
                                      </p:to>
                                    </p:set>
                                    <p:animEffect transition="in" filter="fade">
                                      <p:cBhvr>
                                        <p:cTn id="63" dur="500"/>
                                        <p:tgtEl>
                                          <p:spTgt spid="44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animBg="1"/>
      <p:bldP spid="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1354" y="803242"/>
            <a:ext cx="5903737" cy="369332"/>
          </a:xfrm>
        </p:spPr>
        <p:txBody>
          <a:bodyPr/>
          <a:lstStyle/>
          <a:p>
            <a:r>
              <a:rPr lang="en-US" dirty="0"/>
              <a:t>Contents</a:t>
            </a:r>
          </a:p>
        </p:txBody>
      </p:sp>
      <p:sp>
        <p:nvSpPr>
          <p:cNvPr id="3" name="Content Placeholder 2"/>
          <p:cNvSpPr>
            <a:spLocks noGrp="1"/>
          </p:cNvSpPr>
          <p:nvPr>
            <p:ph sz="quarter" idx="14"/>
          </p:nvPr>
        </p:nvSpPr>
        <p:spPr>
          <a:xfrm>
            <a:off x="2481353" y="1705512"/>
            <a:ext cx="5903738" cy="3944113"/>
          </a:xfrm>
        </p:spPr>
        <p:txBody>
          <a:bodyPr/>
          <a:lstStyle/>
          <a:p>
            <a:pPr indent="0">
              <a:buNone/>
            </a:pPr>
            <a:r>
              <a:rPr lang="en-US" dirty="0">
                <a:solidFill>
                  <a:srgbClr val="064E83"/>
                </a:solidFill>
              </a:rPr>
              <a:t>Atmospheric Motion Vectors</a:t>
            </a:r>
          </a:p>
          <a:p>
            <a:r>
              <a:rPr lang="en-US" dirty="0"/>
              <a:t>What, when, where and why</a:t>
            </a:r>
          </a:p>
          <a:p>
            <a:r>
              <a:rPr lang="en-US" b="1" dirty="0"/>
              <a:t>How are AMVs derived?</a:t>
            </a:r>
          </a:p>
          <a:p>
            <a:r>
              <a:rPr lang="en-US" dirty="0"/>
              <a:t>How do we use them at ECMWF?</a:t>
            </a:r>
          </a:p>
          <a:p>
            <a:pPr indent="0">
              <a:buNone/>
            </a:pPr>
            <a:r>
              <a:rPr lang="en-US" dirty="0">
                <a:solidFill>
                  <a:srgbClr val="064E83"/>
                </a:solidFill>
              </a:rPr>
              <a:t>Wind indirectly from radiances</a:t>
            </a:r>
          </a:p>
          <a:p>
            <a:r>
              <a:rPr lang="en-US" dirty="0"/>
              <a:t>Introduction to clear sky/all sky radiances</a:t>
            </a:r>
          </a:p>
          <a:p>
            <a:r>
              <a:rPr lang="en-US" dirty="0"/>
              <a:t>Humidity tracing with radiances</a:t>
            </a:r>
          </a:p>
          <a:p>
            <a:pPr indent="0">
              <a:buNone/>
            </a:pPr>
            <a:r>
              <a:rPr lang="en-US" dirty="0">
                <a:solidFill>
                  <a:srgbClr val="0070C0"/>
                </a:solidFill>
              </a:rPr>
              <a:t>Summary and future challenges</a:t>
            </a:r>
          </a:p>
          <a:p>
            <a:pPr indent="0">
              <a:buNone/>
            </a:pPr>
            <a:r>
              <a:rPr lang="en-US" dirty="0">
                <a:solidFill>
                  <a:srgbClr val="0070C0"/>
                </a:solidFill>
              </a:rPr>
              <a:t>Introducing Aeolus</a:t>
            </a:r>
          </a:p>
          <a:p>
            <a:pPr indent="0">
              <a:buNone/>
            </a:pPr>
            <a:endParaRPr lang="en-US" dirty="0">
              <a:solidFill>
                <a:srgbClr val="0070C0"/>
              </a:solidFill>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8</a:t>
            </a:fld>
            <a:endParaRPr lang="en-US" dirty="0"/>
          </a:p>
        </p:txBody>
      </p:sp>
    </p:spTree>
    <p:extLst>
      <p:ext uri="{BB962C8B-B14F-4D97-AF65-F5344CB8AC3E}">
        <p14:creationId xmlns:p14="http://schemas.microsoft.com/office/powerpoint/2010/main" val="3026323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2835" y="2049893"/>
            <a:ext cx="5903737" cy="369332"/>
          </a:xfrm>
        </p:spPr>
        <p:txBody>
          <a:bodyPr/>
          <a:lstStyle/>
          <a:p>
            <a:r>
              <a:rPr lang="en-US" dirty="0"/>
              <a:t>How are AMVs derived?</a:t>
            </a:r>
            <a:br>
              <a:rPr lang="en-US" dirty="0"/>
            </a:br>
            <a:br>
              <a:rPr lang="en-US" dirty="0"/>
            </a:br>
            <a:r>
              <a:rPr lang="en-US" dirty="0"/>
              <a:t>	Part 1: Tracking</a:t>
            </a:r>
            <a:br>
              <a:rPr lang="en-US" dirty="0"/>
            </a:br>
            <a:br>
              <a:rPr lang="en-US" dirty="0"/>
            </a:br>
            <a:r>
              <a:rPr lang="en-US" dirty="0"/>
              <a:t>	Part 2: Height assignment</a:t>
            </a:r>
          </a:p>
        </p:txBody>
      </p:sp>
      <p:sp>
        <p:nvSpPr>
          <p:cNvPr id="4" name="Slide Number Placeholder 3"/>
          <p:cNvSpPr>
            <a:spLocks noGrp="1"/>
          </p:cNvSpPr>
          <p:nvPr>
            <p:ph type="sldNum" sz="quarter" idx="10"/>
          </p:nvPr>
        </p:nvSpPr>
        <p:spPr/>
        <p:txBody>
          <a:bodyPr/>
          <a:lstStyle/>
          <a:p>
            <a:fld id="{6B3B0B0F-E794-1244-9699-107C60B9C23A}" type="slidenum">
              <a:rPr lang="en-US" smtClean="0"/>
              <a:pPr/>
              <a:t>9</a:t>
            </a:fld>
            <a:endParaRPr lang="en-US" dirty="0"/>
          </a:p>
        </p:txBody>
      </p:sp>
    </p:spTree>
    <p:extLst>
      <p:ext uri="{BB962C8B-B14F-4D97-AF65-F5344CB8AC3E}">
        <p14:creationId xmlns:p14="http://schemas.microsoft.com/office/powerpoint/2010/main" val="3696229245"/>
      </p:ext>
    </p:extLst>
  </p:cSld>
  <p:clrMapOvr>
    <a:masterClrMapping/>
  </p:clrMapOvr>
</p:sld>
</file>

<file path=ppt/theme/theme1.xml><?xml version="1.0" encoding="utf-8"?>
<a:theme xmlns:a="http://schemas.openxmlformats.org/drawingml/2006/main" name="ECMWF Light 16:9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CMWF_16.9_light_blue.potx" id="{6E553A05-1FF4-41A6-8DCD-4A16C4C52284}" vid="{CB9C2DB0-F904-43F7-8D0F-6F373F3FC06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ECMWF_16.9_light_blue</Template>
  <TotalTime>8148</TotalTime>
  <Words>4701</Words>
  <Application>Microsoft Office PowerPoint</Application>
  <PresentationFormat>Custom</PresentationFormat>
  <Paragraphs>736</Paragraphs>
  <Slides>72</Slides>
  <Notes>28</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72</vt:i4>
      </vt:variant>
    </vt:vector>
  </HeadingPairs>
  <TitlesOfParts>
    <vt:vector size="80" baseType="lpstr">
      <vt:lpstr>Arial</vt:lpstr>
      <vt:lpstr>Arial Narrow</vt:lpstr>
      <vt:lpstr>Calibri</vt:lpstr>
      <vt:lpstr>DejaVu Sans</vt:lpstr>
      <vt:lpstr>Times</vt:lpstr>
      <vt:lpstr>Wingdings</vt:lpstr>
      <vt:lpstr>ECMWF Light 16:9 blue</vt:lpstr>
      <vt:lpstr>Equation</vt:lpstr>
      <vt:lpstr>PowerPoint Presentation</vt:lpstr>
      <vt:lpstr>Contents</vt:lpstr>
      <vt:lpstr>Atmospheric Motion Vectors – what are they?</vt:lpstr>
      <vt:lpstr>AMV production today: geostationary </vt:lpstr>
      <vt:lpstr>AMV production today: polar orbiting</vt:lpstr>
      <vt:lpstr>Wavelengths used in AMV production</vt:lpstr>
      <vt:lpstr>AMVs – why do we need them?</vt:lpstr>
      <vt:lpstr>Contents</vt:lpstr>
      <vt:lpstr>How are AMVs derived?   Part 1: Tracking   Part 2: Height assignment</vt:lpstr>
      <vt:lpstr>Part 1: Tracking</vt:lpstr>
      <vt:lpstr>Tracking errors </vt:lpstr>
      <vt:lpstr>Part 2: Height assignment</vt:lpstr>
      <vt:lpstr>Which pixels are used for the height?</vt:lpstr>
      <vt:lpstr>Height assignment methods </vt:lpstr>
      <vt:lpstr>Indication of quality</vt:lpstr>
      <vt:lpstr>Contents</vt:lpstr>
      <vt:lpstr>AMV sample coverage: monitored one 12hr  cycle (00Z 7th March 2019)</vt:lpstr>
      <vt:lpstr>AMV selection: Blacklisting</vt:lpstr>
      <vt:lpstr>AMV selection: First Guess check</vt:lpstr>
      <vt:lpstr>PowerPoint Presentation</vt:lpstr>
      <vt:lpstr>AMV selection: thinning</vt:lpstr>
      <vt:lpstr>All AMVs used - one cycle 00Z 7th March 2019</vt:lpstr>
      <vt:lpstr>Operational use</vt:lpstr>
      <vt:lpstr>Impact of height assignment errors</vt:lpstr>
      <vt:lpstr>Situation dependent observation errors: error in height </vt:lpstr>
      <vt:lpstr>Situation dependent observation errors: tracking error</vt:lpstr>
      <vt:lpstr>Situation dependent observation errors</vt:lpstr>
      <vt:lpstr>Situation dependent observation errors</vt:lpstr>
      <vt:lpstr>AMV forecast impacts</vt:lpstr>
      <vt:lpstr>Forecast system performance</vt:lpstr>
      <vt:lpstr>AMVs for Reanalysis</vt:lpstr>
      <vt:lpstr>Assumptions and challenges</vt:lpstr>
      <vt:lpstr>Contents</vt:lpstr>
      <vt:lpstr>4D-Var tracing:  Changing wind fields by direct assimilation of radiances  </vt:lpstr>
      <vt:lpstr>Introducing radiances from geostationary satellites </vt:lpstr>
      <vt:lpstr>Use of GEO radiances at ECMWF</vt:lpstr>
      <vt:lpstr>Blacklisting and thinning</vt:lpstr>
      <vt:lpstr>First guess check</vt:lpstr>
      <vt:lpstr>CSR/ASR sample coverage: active</vt:lpstr>
      <vt:lpstr>How do the radiances affect the wind field?</vt:lpstr>
      <vt:lpstr>Humidity tracer effect</vt:lpstr>
      <vt:lpstr>4D-Var tracing vs. AMVs</vt:lpstr>
      <vt:lpstr>A closer look at the impacts</vt:lpstr>
      <vt:lpstr>Impact on analysis: humidity increments from radiances</vt:lpstr>
      <vt:lpstr>Impact on analysis: wind increments from AMVs and radiances</vt:lpstr>
      <vt:lpstr>Impact on analysis: wind increments from AMVs and radiances</vt:lpstr>
      <vt:lpstr>Wind analysis scores</vt:lpstr>
      <vt:lpstr>Wind analysis scores</vt:lpstr>
      <vt:lpstr>PowerPoint Presentation</vt:lpstr>
      <vt:lpstr>Frequency of assimilated images</vt:lpstr>
      <vt:lpstr>4D-tracing from polar orbiting satellites: Wind analysis scores from hyperspectral IR</vt:lpstr>
      <vt:lpstr>Forecast system performance</vt:lpstr>
      <vt:lpstr>Summary and a look to the future</vt:lpstr>
      <vt:lpstr>Summary: AMVs</vt:lpstr>
      <vt:lpstr>Summary: 4D-Var tracing</vt:lpstr>
      <vt:lpstr>Future challenges – new generation of imagers</vt:lpstr>
      <vt:lpstr>Contents</vt:lpstr>
      <vt:lpstr>Aeolus Doppler wind lidar </vt:lpstr>
      <vt:lpstr>Features of Aeolus winds</vt:lpstr>
      <vt:lpstr>Rayleigh and Mie winds are complimentary</vt:lpstr>
      <vt:lpstr>Rayleigh and Mie winds are complimentary</vt:lpstr>
      <vt:lpstr>Aeolus HLOS winds compare very well with ECMWF’s model winds</vt:lpstr>
      <vt:lpstr>PowerPoint Presentation</vt:lpstr>
      <vt:lpstr>Thank you for listening! Any questions?</vt:lpstr>
      <vt:lpstr>Further information</vt:lpstr>
      <vt:lpstr>PowerPoint Presentation</vt:lpstr>
      <vt:lpstr>Pattern matching: how are the features tracked for AMVs?</vt:lpstr>
      <vt:lpstr>Pattern matching: how are the features tracked for AMVs?</vt:lpstr>
      <vt:lpstr>AMV height assignment methods</vt:lpstr>
      <vt:lpstr>Height assignment methods</vt:lpstr>
      <vt:lpstr>Height assignment methods cont.</vt:lpstr>
      <vt:lpstr>Situation dependent observation errors: equation for error in height </vt:lpstr>
    </vt:vector>
  </TitlesOfParts>
  <Company>ECMWF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Katie Lean</dc:creator>
  <cp:lastModifiedBy>Katie Lean</cp:lastModifiedBy>
  <cp:revision>96</cp:revision>
  <cp:lastPrinted>2014-11-19T12:15:44Z</cp:lastPrinted>
  <dcterms:created xsi:type="dcterms:W3CDTF">2019-03-07T14:40:45Z</dcterms:created>
  <dcterms:modified xsi:type="dcterms:W3CDTF">2019-03-20T09:59:52Z</dcterms:modified>
</cp:coreProperties>
</file>