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32" r:id="rId2"/>
    <p:sldId id="333" r:id="rId3"/>
    <p:sldId id="336" r:id="rId4"/>
    <p:sldId id="337" r:id="rId5"/>
    <p:sldId id="338" r:id="rId6"/>
    <p:sldId id="266" r:id="rId7"/>
    <p:sldId id="269" r:id="rId8"/>
    <p:sldId id="265" r:id="rId9"/>
    <p:sldId id="331" r:id="rId10"/>
    <p:sldId id="263" r:id="rId11"/>
    <p:sldId id="297" r:id="rId12"/>
    <p:sldId id="339" r:id="rId13"/>
    <p:sldId id="340" r:id="rId14"/>
    <p:sldId id="342" r:id="rId15"/>
    <p:sldId id="341" r:id="rId16"/>
    <p:sldId id="343" r:id="rId17"/>
  </p:sldIdLst>
  <p:sldSz cx="9144000" cy="6858000" type="screen4x3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914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0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6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984140-92F7-4873-A588-DC422B2B155C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3107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6" y="9433107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79845-2081-4936-A113-62325698F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247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81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1" y="0"/>
            <a:ext cx="294481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E2298B-BA59-4413-B8E7-DF3328453CC2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3239"/>
            <a:ext cx="294481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1" y="9433239"/>
            <a:ext cx="294481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D89B0-059E-4A40-9EDC-589EB38532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760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accent2"/>
                </a:solidFill>
                <a:latin typeface="Helvetica" panose="020B0604020202020204" pitchFamily="34" charset="0"/>
              </a:defRPr>
            </a:lvl1pPr>
            <a:lvl2pPr marL="750888" indent="-288925">
              <a:defRPr sz="2400" b="1">
                <a:solidFill>
                  <a:schemeClr val="accent2"/>
                </a:solidFill>
                <a:latin typeface="Helvetica" panose="020B0604020202020204" pitchFamily="34" charset="0"/>
              </a:defRPr>
            </a:lvl2pPr>
            <a:lvl3pPr marL="1155700" indent="-230188">
              <a:defRPr sz="2400" b="1">
                <a:solidFill>
                  <a:schemeClr val="accent2"/>
                </a:solidFill>
                <a:latin typeface="Helvetica" panose="020B0604020202020204" pitchFamily="34" charset="0"/>
              </a:defRPr>
            </a:lvl3pPr>
            <a:lvl4pPr marL="1619250" indent="-230188">
              <a:defRPr sz="2400" b="1">
                <a:solidFill>
                  <a:schemeClr val="accent2"/>
                </a:solidFill>
                <a:latin typeface="Helvetica" panose="020B0604020202020204" pitchFamily="34" charset="0"/>
              </a:defRPr>
            </a:lvl4pPr>
            <a:lvl5pPr marL="2081213" indent="-230188">
              <a:defRPr sz="2400" b="1">
                <a:solidFill>
                  <a:schemeClr val="accent2"/>
                </a:solidFill>
                <a:latin typeface="Helvetica" panose="020B0604020202020204" pitchFamily="34" charset="0"/>
              </a:defRPr>
            </a:lvl5pPr>
            <a:lvl6pPr marL="2538413" indent="-2301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anose="020B0604020202020204" pitchFamily="34" charset="0"/>
              </a:defRPr>
            </a:lvl6pPr>
            <a:lvl7pPr marL="2995613" indent="-2301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anose="020B0604020202020204" pitchFamily="34" charset="0"/>
              </a:defRPr>
            </a:lvl7pPr>
            <a:lvl8pPr marL="3452813" indent="-2301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anose="020B0604020202020204" pitchFamily="34" charset="0"/>
              </a:defRPr>
            </a:lvl8pPr>
            <a:lvl9pPr marL="3910013" indent="-2301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anose="020B0604020202020204" pitchFamily="34" charset="0"/>
              </a:defRPr>
            </a:lvl9pPr>
          </a:lstStyle>
          <a:p>
            <a:fld id="{6B4A993F-2EFA-4B6D-89F0-66D15D0C3DEE}" type="slidenum">
              <a:rPr lang="en-GB" altLang="en-US" sz="1200" b="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</a:t>
            </a:fld>
            <a:endParaRPr lang="en-GB" altLang="en-US" sz="12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651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252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006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542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596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674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527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219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93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47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32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885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8A4A0-3CD2-4A63-A1C5-0D8CCF59D6F4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50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b="1" dirty="0"/>
              <a:t>ECMWF/EUMETSAT NWP-SAF Satellite data assimilation Training Course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GB" dirty="0"/>
          </a:p>
          <a:p>
            <a:pPr fontAlgn="auto">
              <a:spcAft>
                <a:spcPts val="0"/>
              </a:spcAft>
              <a:defRPr/>
            </a:pPr>
            <a:r>
              <a:rPr lang="en-GB" dirty="0"/>
              <a:t>March 2019</a:t>
            </a:r>
          </a:p>
        </p:txBody>
      </p:sp>
    </p:spTree>
    <p:extLst>
      <p:ext uri="{BB962C8B-B14F-4D97-AF65-F5344CB8AC3E}">
        <p14:creationId xmlns:p14="http://schemas.microsoft.com/office/powerpoint/2010/main" val="3669824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Assumed Observation error for AMSUA channels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0"/>
          <a:stretch/>
        </p:blipFill>
        <p:spPr>
          <a:xfrm>
            <a:off x="1043608" y="1340767"/>
            <a:ext cx="7082755" cy="5089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278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87" y="1497013"/>
            <a:ext cx="8782050" cy="456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Assumed Observation error for IASI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74440" y="6061075"/>
            <a:ext cx="914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accent2"/>
                </a:solidFill>
                <a:latin typeface="Helvetica" pitchFamily="34" charset="0"/>
              </a:defRPr>
            </a:lvl1pPr>
            <a:lvl2pPr marL="742950" indent="-285750">
              <a:defRPr sz="2400" b="1">
                <a:solidFill>
                  <a:schemeClr val="accent2"/>
                </a:solidFill>
                <a:latin typeface="Helvetica" pitchFamily="34" charset="0"/>
              </a:defRPr>
            </a:lvl2pPr>
            <a:lvl3pPr marL="11430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3pPr>
            <a:lvl4pPr marL="16002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4pPr>
            <a:lvl5pPr marL="20574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GB" altLang="en-US" sz="1800" dirty="0">
                <a:solidFill>
                  <a:srgbClr val="0066FF"/>
                </a:solidFill>
                <a:latin typeface="Arial" charset="0"/>
              </a:rPr>
              <a:t>15 um 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300192" y="6061072"/>
            <a:ext cx="850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accent2"/>
                </a:solidFill>
                <a:latin typeface="Helvetica" pitchFamily="34" charset="0"/>
              </a:defRPr>
            </a:lvl1pPr>
            <a:lvl2pPr marL="742950" indent="-285750">
              <a:defRPr sz="2400" b="1">
                <a:solidFill>
                  <a:schemeClr val="accent2"/>
                </a:solidFill>
                <a:latin typeface="Helvetica" pitchFamily="34" charset="0"/>
              </a:defRPr>
            </a:lvl2pPr>
            <a:lvl3pPr marL="11430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3pPr>
            <a:lvl4pPr marL="16002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4pPr>
            <a:lvl5pPr marL="20574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GB" altLang="en-US" sz="1800" dirty="0">
                <a:solidFill>
                  <a:srgbClr val="0066FF"/>
                </a:solidFill>
                <a:latin typeface="Arial" charset="0"/>
              </a:rPr>
              <a:t>4.2um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021001" y="6061073"/>
            <a:ext cx="915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accent2"/>
                </a:solidFill>
                <a:latin typeface="Helvetica" pitchFamily="34" charset="0"/>
              </a:defRPr>
            </a:lvl1pPr>
            <a:lvl2pPr marL="742950" indent="-285750">
              <a:defRPr sz="2400" b="1">
                <a:solidFill>
                  <a:schemeClr val="accent2"/>
                </a:solidFill>
                <a:latin typeface="Helvetica" pitchFamily="34" charset="0"/>
              </a:defRPr>
            </a:lvl2pPr>
            <a:lvl3pPr marL="11430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3pPr>
            <a:lvl4pPr marL="16002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4pPr>
            <a:lvl5pPr marL="20574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GB" altLang="en-US" sz="1800" dirty="0">
                <a:solidFill>
                  <a:srgbClr val="0066FF"/>
                </a:solidFill>
                <a:latin typeface="Arial" charset="0"/>
              </a:rPr>
              <a:t>6.4 um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862696" y="6061074"/>
            <a:ext cx="915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accent2"/>
                </a:solidFill>
                <a:latin typeface="Helvetica" pitchFamily="34" charset="0"/>
              </a:defRPr>
            </a:lvl1pPr>
            <a:lvl2pPr marL="742950" indent="-285750">
              <a:defRPr sz="2400" b="1">
                <a:solidFill>
                  <a:schemeClr val="accent2"/>
                </a:solidFill>
                <a:latin typeface="Helvetica" pitchFamily="34" charset="0"/>
              </a:defRPr>
            </a:lvl2pPr>
            <a:lvl3pPr marL="11430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3pPr>
            <a:lvl4pPr marL="16002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4pPr>
            <a:lvl5pPr marL="20574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GB" altLang="en-US" sz="1800" dirty="0">
                <a:solidFill>
                  <a:srgbClr val="0066FF"/>
                </a:solidFill>
                <a:latin typeface="Arial" charset="0"/>
              </a:rPr>
              <a:t>3.7 um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1331640" y="4149080"/>
            <a:ext cx="50405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733154" y="2286000"/>
            <a:ext cx="168671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021001" y="2313709"/>
            <a:ext cx="168671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35696" y="3969006"/>
            <a:ext cx="654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0.4K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49340" y="1885890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1.0 K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37187" y="1885890"/>
            <a:ext cx="654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2.0K</a:t>
            </a:r>
          </a:p>
        </p:txBody>
      </p:sp>
    </p:spTree>
    <p:extLst>
      <p:ext uri="{BB962C8B-B14F-4D97-AF65-F5344CB8AC3E}">
        <p14:creationId xmlns:p14="http://schemas.microsoft.com/office/powerpoint/2010/main" val="2322465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260648"/>
            <a:ext cx="9036496" cy="648072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sz="5800" b="1" dirty="0"/>
              <a:t>Practical Session with 1DVAR …using AMSUA</a:t>
            </a:r>
          </a:p>
          <a:p>
            <a:pPr marL="0" indent="0">
              <a:buNone/>
            </a:pPr>
            <a:r>
              <a:rPr lang="en-GB" sz="3500" dirty="0"/>
              <a:t>1) Open a </a:t>
            </a:r>
            <a:r>
              <a:rPr lang="en-GB" sz="3500" dirty="0" err="1"/>
              <a:t>linux</a:t>
            </a:r>
            <a:r>
              <a:rPr lang="en-GB" sz="3500" dirty="0"/>
              <a:t> window on your machine:</a:t>
            </a:r>
          </a:p>
          <a:p>
            <a:pPr marL="742950" indent="-742950">
              <a:buFont typeface="+mj-lt"/>
              <a:buAutoNum type="arabicPeriod"/>
            </a:pPr>
            <a:endParaRPr lang="en-GB" sz="3500" b="1" dirty="0"/>
          </a:p>
          <a:p>
            <a:pPr marL="0" indent="0">
              <a:buNone/>
            </a:pPr>
            <a:r>
              <a:rPr lang="en-GB" sz="3500" dirty="0"/>
              <a:t>2) To run the RTTOV GUI type: </a:t>
            </a:r>
            <a:r>
              <a:rPr lang="en-GB" sz="3500" b="1" dirty="0" err="1"/>
              <a:t>rttovgui</a:t>
            </a:r>
            <a:endParaRPr lang="en-GB" sz="3500" b="1" dirty="0"/>
          </a:p>
          <a:p>
            <a:pPr marL="0" indent="0">
              <a:buNone/>
            </a:pPr>
            <a:endParaRPr lang="en-GB" sz="3500" dirty="0"/>
          </a:p>
          <a:p>
            <a:pPr marL="0" indent="0">
              <a:buNone/>
            </a:pPr>
            <a:r>
              <a:rPr lang="en-GB" sz="3500" dirty="0"/>
              <a:t>3) Select</a:t>
            </a:r>
            <a:r>
              <a:rPr lang="en-GB" sz="3500" b="1" dirty="0"/>
              <a:t> “Open profile</a:t>
            </a:r>
            <a:r>
              <a:rPr lang="en-GB" sz="3500" dirty="0"/>
              <a:t>” from </a:t>
            </a:r>
            <a:r>
              <a:rPr lang="en-GB" sz="3500" b="1" i="1" u="sng" dirty="0">
                <a:solidFill>
                  <a:srgbClr val="FF0000"/>
                </a:solidFill>
              </a:rPr>
              <a:t>File</a:t>
            </a:r>
            <a:r>
              <a:rPr lang="en-GB" sz="3500" b="1" dirty="0"/>
              <a:t> </a:t>
            </a:r>
            <a:r>
              <a:rPr lang="en-GB" sz="3500" dirty="0"/>
              <a:t>menu:  </a:t>
            </a:r>
            <a:r>
              <a:rPr lang="en-GB" sz="3500" b="1" dirty="0" err="1"/>
              <a:t>trxxxxx</a:t>
            </a:r>
            <a:r>
              <a:rPr lang="en-GB" sz="3500" b="1" dirty="0"/>
              <a:t>/RTTOV_GUI /background_profile.h5</a:t>
            </a:r>
          </a:p>
          <a:p>
            <a:pPr marL="0" indent="0">
              <a:buNone/>
            </a:pPr>
            <a:endParaRPr lang="en-GB" sz="3500" dirty="0"/>
          </a:p>
          <a:p>
            <a:pPr marL="0" indent="0">
              <a:buNone/>
            </a:pPr>
            <a:r>
              <a:rPr lang="en-GB" sz="3500" dirty="0"/>
              <a:t>4) Select “</a:t>
            </a:r>
            <a:r>
              <a:rPr lang="en-GB" sz="3500" b="1" dirty="0"/>
              <a:t>load</a:t>
            </a:r>
            <a:r>
              <a:rPr lang="en-GB" sz="3500" dirty="0"/>
              <a:t> </a:t>
            </a:r>
            <a:r>
              <a:rPr lang="en-GB" sz="3500" b="1" dirty="0"/>
              <a:t>coefficients”</a:t>
            </a:r>
            <a:r>
              <a:rPr lang="en-GB" sz="3500" dirty="0"/>
              <a:t>: (from </a:t>
            </a:r>
            <a:r>
              <a:rPr lang="en-GB" sz="3500" b="1" i="1" u="sng" dirty="0" err="1">
                <a:solidFill>
                  <a:srgbClr val="FF0000"/>
                </a:solidFill>
              </a:rPr>
              <a:t>Rttov</a:t>
            </a:r>
            <a:r>
              <a:rPr lang="en-GB" sz="3500" dirty="0"/>
              <a:t> drop down menu)</a:t>
            </a:r>
          </a:p>
          <a:p>
            <a:pPr marL="0" indent="0">
              <a:buNone/>
            </a:pPr>
            <a:r>
              <a:rPr lang="en-GB" sz="3500" dirty="0"/>
              <a:t>	</a:t>
            </a:r>
            <a:r>
              <a:rPr lang="en-GB" sz="3500" dirty="0" err="1"/>
              <a:t>trxxxxx</a:t>
            </a:r>
            <a:r>
              <a:rPr lang="en-GB" sz="3500" dirty="0"/>
              <a:t>/RTTOV_GUI/rtcoef_metop_1_</a:t>
            </a:r>
            <a:r>
              <a:rPr lang="en-GB" sz="3500" b="1" dirty="0"/>
              <a:t>amsua</a:t>
            </a:r>
            <a:r>
              <a:rPr lang="en-GB" sz="3500" dirty="0"/>
              <a:t>.dat</a:t>
            </a:r>
          </a:p>
          <a:p>
            <a:pPr marL="0" indent="0">
              <a:buNone/>
            </a:pPr>
            <a:endParaRPr lang="en-GB" sz="3500" dirty="0"/>
          </a:p>
          <a:p>
            <a:pPr marL="0" indent="0">
              <a:buNone/>
            </a:pPr>
            <a:r>
              <a:rPr lang="en-GB" sz="3500" dirty="0"/>
              <a:t>6)</a:t>
            </a:r>
            <a:r>
              <a:rPr lang="en-GB" sz="3500" b="1" dirty="0"/>
              <a:t> </a:t>
            </a:r>
            <a:r>
              <a:rPr lang="en-GB" sz="3500" dirty="0"/>
              <a:t>Select</a:t>
            </a:r>
            <a:r>
              <a:rPr lang="en-GB" sz="3500" b="1" dirty="0"/>
              <a:t> “configure 1Dvar” </a:t>
            </a:r>
            <a:r>
              <a:rPr lang="en-GB" sz="3500" dirty="0"/>
              <a:t>from the </a:t>
            </a:r>
            <a:r>
              <a:rPr lang="en-GB" sz="3500" b="1" i="1" u="sng" dirty="0">
                <a:solidFill>
                  <a:srgbClr val="FF0000"/>
                </a:solidFill>
              </a:rPr>
              <a:t>1Dvar</a:t>
            </a:r>
            <a:r>
              <a:rPr lang="en-GB" sz="3500" b="1" dirty="0"/>
              <a:t> </a:t>
            </a:r>
            <a:r>
              <a:rPr lang="en-GB" sz="3500" dirty="0"/>
              <a:t>drop down menu:</a:t>
            </a:r>
          </a:p>
          <a:p>
            <a:pPr marL="0" indent="0">
              <a:buNone/>
            </a:pPr>
            <a:r>
              <a:rPr lang="en-GB" sz="3500" dirty="0"/>
              <a:t>	</a:t>
            </a:r>
          </a:p>
          <a:p>
            <a:pPr marL="0" indent="0">
              <a:buNone/>
            </a:pPr>
            <a:r>
              <a:rPr lang="en-GB" sz="3500" dirty="0"/>
              <a:t>7)</a:t>
            </a:r>
            <a:r>
              <a:rPr lang="en-GB" sz="3500" b="1" dirty="0"/>
              <a:t> </a:t>
            </a:r>
            <a:r>
              <a:rPr lang="en-GB" sz="3500" dirty="0"/>
              <a:t>Select</a:t>
            </a:r>
            <a:r>
              <a:rPr lang="en-GB" sz="3500" b="1" dirty="0"/>
              <a:t> “Open a True Profile” : </a:t>
            </a:r>
            <a:r>
              <a:rPr lang="en-GB" sz="3300" b="1" dirty="0" err="1"/>
              <a:t>trxxxxx</a:t>
            </a:r>
            <a:r>
              <a:rPr lang="en-GB" sz="3300" b="1" dirty="0"/>
              <a:t>/RTTOV_GUI/true_profile_option4.h5</a:t>
            </a:r>
          </a:p>
          <a:p>
            <a:pPr marL="0" indent="0">
              <a:buNone/>
            </a:pPr>
            <a:endParaRPr lang="en-GB" sz="3300" dirty="0"/>
          </a:p>
          <a:p>
            <a:pPr marL="0" indent="0">
              <a:buNone/>
            </a:pPr>
            <a:r>
              <a:rPr lang="en-GB" sz="3300" dirty="0"/>
              <a:t>8) Select </a:t>
            </a:r>
            <a:r>
              <a:rPr lang="en-GB" sz="3300" b="1" dirty="0"/>
              <a:t>“RUN 1DVAR”  </a:t>
            </a:r>
            <a:r>
              <a:rPr lang="en-GB" sz="3300" dirty="0"/>
              <a:t>…what do we notice about radiance differences/adjustment ?</a:t>
            </a:r>
          </a:p>
          <a:p>
            <a:pPr marL="0" indent="0">
              <a:buNone/>
            </a:pPr>
            <a:endParaRPr lang="en-GB" sz="3300" dirty="0"/>
          </a:p>
          <a:p>
            <a:pPr marL="0" indent="0">
              <a:buNone/>
            </a:pPr>
            <a:r>
              <a:rPr lang="en-GB" sz="3300" dirty="0"/>
              <a:t>9) </a:t>
            </a:r>
            <a:r>
              <a:rPr lang="en-GB" dirty="0"/>
              <a:t>select “</a:t>
            </a:r>
            <a:r>
              <a:rPr lang="en-GB" b="1" dirty="0"/>
              <a:t>Run RTTOV K</a:t>
            </a:r>
            <a:r>
              <a:rPr lang="en-GB" dirty="0"/>
              <a:t>” from the </a:t>
            </a:r>
            <a:r>
              <a:rPr lang="en-GB" b="1" i="1" u="sng" dirty="0" err="1">
                <a:solidFill>
                  <a:srgbClr val="FF0000"/>
                </a:solidFill>
              </a:rPr>
              <a:t>Rttov</a:t>
            </a:r>
            <a:r>
              <a:rPr lang="en-GB" dirty="0"/>
              <a:t> drop down menu (for </a:t>
            </a:r>
            <a:r>
              <a:rPr lang="en-GB" b="1" dirty="0"/>
              <a:t>KP=6</a:t>
            </a:r>
            <a:r>
              <a:rPr lang="en-GB" dirty="0"/>
              <a:t> and </a:t>
            </a:r>
            <a:r>
              <a:rPr lang="en-GB" b="1" dirty="0"/>
              <a:t>KP=14</a:t>
            </a:r>
            <a:r>
              <a:rPr lang="en-GB" dirty="0"/>
              <a:t>)</a:t>
            </a:r>
          </a:p>
          <a:p>
            <a:pPr marL="0" indent="0">
              <a:buNone/>
            </a:pPr>
            <a:endParaRPr lang="en-GB" sz="3300" dirty="0"/>
          </a:p>
          <a:p>
            <a:pPr marL="0" indent="0">
              <a:buNone/>
            </a:pPr>
            <a:r>
              <a:rPr lang="en-GB" sz="5100" dirty="0"/>
              <a:t>So why is the profile adjustment so weak ?</a:t>
            </a:r>
          </a:p>
        </p:txBody>
      </p:sp>
    </p:spTree>
    <p:extLst>
      <p:ext uri="{BB962C8B-B14F-4D97-AF65-F5344CB8AC3E}">
        <p14:creationId xmlns:p14="http://schemas.microsoft.com/office/powerpoint/2010/main" val="150539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60648"/>
            <a:ext cx="8496944" cy="6480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Variations</a:t>
            </a:r>
            <a:r>
              <a:rPr lang="en-GB" sz="2400" b="1" dirty="0"/>
              <a:t>:</a:t>
            </a:r>
            <a:endParaRPr lang="en-GB" sz="2200" b="1" dirty="0"/>
          </a:p>
          <a:p>
            <a:pPr marL="0" indent="0">
              <a:buNone/>
            </a:pPr>
            <a:endParaRPr lang="en-GB" sz="2200" b="1" dirty="0"/>
          </a:p>
          <a:p>
            <a:pPr marL="0" indent="0">
              <a:buNone/>
            </a:pPr>
            <a:r>
              <a:rPr lang="en-GB" sz="2400" b="1" dirty="0"/>
              <a:t>V1) Increase the background errors:</a:t>
            </a:r>
          </a:p>
          <a:p>
            <a:pPr marL="0" indent="0">
              <a:buNone/>
            </a:pPr>
            <a:r>
              <a:rPr lang="en-GB" sz="2400" dirty="0"/>
              <a:t>Slide</a:t>
            </a:r>
            <a:r>
              <a:rPr lang="en-GB" sz="2400" b="1" dirty="0"/>
              <a:t> “Assumed Background Error Scaling” </a:t>
            </a:r>
            <a:r>
              <a:rPr lang="en-GB" sz="2400" dirty="0"/>
              <a:t>from </a:t>
            </a:r>
            <a:r>
              <a:rPr lang="en-GB" sz="2400" b="1" dirty="0"/>
              <a:t>10</a:t>
            </a:r>
            <a:r>
              <a:rPr lang="en-GB" sz="2400" dirty="0"/>
              <a:t> to </a:t>
            </a:r>
            <a:r>
              <a:rPr lang="en-GB" sz="2400" b="1" dirty="0"/>
              <a:t>100</a:t>
            </a:r>
          </a:p>
          <a:p>
            <a:pPr marL="0" indent="0">
              <a:buNone/>
            </a:pPr>
            <a:r>
              <a:rPr lang="en-GB" sz="2400" dirty="0"/>
              <a:t>Select </a:t>
            </a:r>
            <a:r>
              <a:rPr lang="en-GB" sz="2400" b="1" dirty="0"/>
              <a:t>“RUN 1DVAR”  </a:t>
            </a:r>
            <a:r>
              <a:rPr lang="en-GB" sz="2400" dirty="0"/>
              <a:t>…what do we notice about the adjustment ?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b="1" dirty="0"/>
              <a:t>V2) Decrease the observation errors:</a:t>
            </a:r>
          </a:p>
          <a:p>
            <a:pPr marL="0" indent="0">
              <a:buNone/>
            </a:pPr>
            <a:r>
              <a:rPr lang="en-GB" sz="2400" dirty="0"/>
              <a:t>Slide</a:t>
            </a:r>
            <a:r>
              <a:rPr lang="en-GB" sz="2400" b="1" dirty="0"/>
              <a:t> “Assumed Observation Error Scaling” </a:t>
            </a:r>
            <a:r>
              <a:rPr lang="en-GB" sz="2400" dirty="0"/>
              <a:t>from </a:t>
            </a:r>
            <a:r>
              <a:rPr lang="en-GB" sz="2400" b="1" dirty="0"/>
              <a:t>10</a:t>
            </a:r>
            <a:r>
              <a:rPr lang="en-GB" sz="2400" dirty="0"/>
              <a:t> to </a:t>
            </a:r>
            <a:r>
              <a:rPr lang="en-GB" sz="2400" b="1" dirty="0"/>
              <a:t>1</a:t>
            </a:r>
          </a:p>
          <a:p>
            <a:pPr marL="0" indent="0">
              <a:buNone/>
            </a:pPr>
            <a:r>
              <a:rPr lang="en-GB" sz="2400" dirty="0"/>
              <a:t>Select </a:t>
            </a:r>
            <a:r>
              <a:rPr lang="en-GB" sz="2400" b="1" dirty="0"/>
              <a:t>“RUN 1DVAR”  </a:t>
            </a:r>
            <a:r>
              <a:rPr lang="en-GB" sz="2400" dirty="0"/>
              <a:t>…what do we notice about the adjustment ?</a:t>
            </a:r>
          </a:p>
          <a:p>
            <a:pPr marL="0" indent="0">
              <a:buNone/>
            </a:pPr>
            <a:endParaRPr lang="en-GB" sz="2400" dirty="0"/>
          </a:p>
          <a:p>
            <a:pPr marL="0" lvl="0" indent="0">
              <a:buNone/>
            </a:pPr>
            <a:r>
              <a:rPr lang="en-GB" sz="2800" dirty="0">
                <a:solidFill>
                  <a:prstClr val="black"/>
                </a:solidFill>
              </a:rPr>
              <a:t>Why can we not correct the feature in the troposphere ?</a:t>
            </a:r>
            <a:endParaRPr lang="en-GB" sz="2200" dirty="0"/>
          </a:p>
          <a:p>
            <a:pPr marL="0" indent="0">
              <a:buNone/>
            </a:pPr>
            <a:endParaRPr lang="en-GB" sz="2200" dirty="0"/>
          </a:p>
          <a:p>
            <a:pPr marL="0" indent="0" algn="ctr">
              <a:buNone/>
            </a:pPr>
            <a:r>
              <a:rPr lang="en-GB" sz="3600" dirty="0"/>
              <a:t>…What about using IASI ?</a:t>
            </a:r>
          </a:p>
          <a:p>
            <a:pPr marL="0" indent="0">
              <a:buNone/>
            </a:pPr>
            <a:endParaRPr lang="en-GB" sz="2600" dirty="0"/>
          </a:p>
          <a:p>
            <a:pPr marL="0" indent="0">
              <a:buNone/>
            </a:pPr>
            <a:endParaRPr lang="en-GB" sz="2600" dirty="0"/>
          </a:p>
          <a:p>
            <a:pPr marL="0" indent="0">
              <a:buNone/>
            </a:pPr>
            <a:endParaRPr lang="en-GB" sz="2900" dirty="0"/>
          </a:p>
          <a:p>
            <a:pPr marL="0" indent="0">
              <a:buNone/>
            </a:pPr>
            <a:endParaRPr lang="en-GB" sz="2900" dirty="0"/>
          </a:p>
          <a:p>
            <a:pPr marL="0" indent="0">
              <a:buNone/>
            </a:pPr>
            <a:endParaRPr lang="en-GB" sz="5100" dirty="0"/>
          </a:p>
        </p:txBody>
      </p:sp>
    </p:spTree>
    <p:extLst>
      <p:ext uri="{BB962C8B-B14F-4D97-AF65-F5344CB8AC3E}">
        <p14:creationId xmlns:p14="http://schemas.microsoft.com/office/powerpoint/2010/main" val="193736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620F8-41DA-4C42-8093-0F77FFA23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6369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Quit </a:t>
            </a:r>
            <a:r>
              <a:rPr lang="en-GB" dirty="0" err="1"/>
              <a:t>rttovgui</a:t>
            </a:r>
            <a:r>
              <a:rPr lang="en-GB" dirty="0"/>
              <a:t>:</a:t>
            </a:r>
            <a:br>
              <a:rPr lang="en-GB" dirty="0"/>
            </a:br>
            <a:br>
              <a:rPr lang="en-GB" b="1" dirty="0"/>
            </a:br>
            <a:r>
              <a:rPr lang="en-GB" dirty="0"/>
              <a:t>Select</a:t>
            </a:r>
            <a:r>
              <a:rPr lang="en-GB" b="1" dirty="0"/>
              <a:t> quit </a:t>
            </a:r>
            <a:r>
              <a:rPr lang="en-GB" dirty="0"/>
              <a:t>from </a:t>
            </a:r>
            <a:r>
              <a:rPr lang="en-GB" b="1" i="1" u="sng" dirty="0">
                <a:solidFill>
                  <a:srgbClr val="FF0000"/>
                </a:solidFill>
              </a:rPr>
              <a:t>File</a:t>
            </a:r>
            <a:r>
              <a:rPr lang="en-GB" b="1" dirty="0"/>
              <a:t> </a:t>
            </a:r>
            <a:r>
              <a:rPr lang="en-GB" dirty="0"/>
              <a:t>drop down menu</a:t>
            </a:r>
          </a:p>
        </p:txBody>
      </p:sp>
    </p:spTree>
    <p:extLst>
      <p:ext uri="{BB962C8B-B14F-4D97-AF65-F5344CB8AC3E}">
        <p14:creationId xmlns:p14="http://schemas.microsoft.com/office/powerpoint/2010/main" val="1235201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260648"/>
            <a:ext cx="9036496" cy="648072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sz="8000" b="1" dirty="0"/>
              <a:t>Practical Session with 1DVAR …using IASI</a:t>
            </a:r>
          </a:p>
          <a:p>
            <a:pPr marL="0" indent="0">
              <a:buNone/>
            </a:pPr>
            <a:endParaRPr lang="en-GB" sz="4200" dirty="0"/>
          </a:p>
          <a:p>
            <a:pPr marL="0" indent="0">
              <a:buNone/>
            </a:pPr>
            <a:r>
              <a:rPr lang="en-GB" sz="4200" dirty="0"/>
              <a:t>1) Open a </a:t>
            </a:r>
            <a:r>
              <a:rPr lang="en-GB" sz="4200" dirty="0" err="1"/>
              <a:t>linux</a:t>
            </a:r>
            <a:r>
              <a:rPr lang="en-GB" sz="4200" dirty="0"/>
              <a:t> window on your machine:</a:t>
            </a:r>
          </a:p>
          <a:p>
            <a:pPr marL="742950" indent="-742950">
              <a:buFont typeface="+mj-lt"/>
              <a:buAutoNum type="arabicPeriod"/>
            </a:pPr>
            <a:endParaRPr lang="en-GB" sz="4200" b="1" dirty="0"/>
          </a:p>
          <a:p>
            <a:pPr marL="0" indent="0">
              <a:buNone/>
            </a:pPr>
            <a:r>
              <a:rPr lang="en-GB" sz="4200" dirty="0"/>
              <a:t>2) To run the RTTOV GUI type: </a:t>
            </a:r>
            <a:r>
              <a:rPr lang="en-GB" sz="4200" b="1" dirty="0" err="1"/>
              <a:t>rttovgui</a:t>
            </a:r>
            <a:endParaRPr lang="en-GB" sz="4200" b="1" dirty="0"/>
          </a:p>
          <a:p>
            <a:pPr marL="0" indent="0">
              <a:buNone/>
            </a:pPr>
            <a:endParaRPr lang="en-GB" sz="4200" dirty="0"/>
          </a:p>
          <a:p>
            <a:pPr marL="0" indent="0">
              <a:buNone/>
            </a:pPr>
            <a:r>
              <a:rPr lang="en-GB" sz="4200" dirty="0"/>
              <a:t>3) Select</a:t>
            </a:r>
            <a:r>
              <a:rPr lang="en-GB" sz="4200" b="1" dirty="0"/>
              <a:t> “Open profile</a:t>
            </a:r>
            <a:r>
              <a:rPr lang="en-GB" sz="4200" dirty="0"/>
              <a:t>” from </a:t>
            </a:r>
            <a:r>
              <a:rPr lang="en-GB" sz="4200" b="1" i="1" u="sng" dirty="0">
                <a:solidFill>
                  <a:srgbClr val="FF0000"/>
                </a:solidFill>
              </a:rPr>
              <a:t>File</a:t>
            </a:r>
            <a:r>
              <a:rPr lang="en-GB" sz="4200" b="1" dirty="0"/>
              <a:t> </a:t>
            </a:r>
            <a:r>
              <a:rPr lang="en-GB" sz="4200" dirty="0"/>
              <a:t>menu:  </a:t>
            </a:r>
            <a:r>
              <a:rPr lang="en-GB" sz="4200" b="1" dirty="0" err="1"/>
              <a:t>trxxxxx</a:t>
            </a:r>
            <a:r>
              <a:rPr lang="en-GB" sz="4200" b="1" dirty="0"/>
              <a:t>/RTTOV_GUI /background_profile.h5</a:t>
            </a:r>
          </a:p>
          <a:p>
            <a:pPr marL="0" indent="0">
              <a:buNone/>
            </a:pPr>
            <a:endParaRPr lang="en-GB" sz="4200" dirty="0"/>
          </a:p>
          <a:p>
            <a:pPr marL="0" indent="0">
              <a:buNone/>
            </a:pPr>
            <a:r>
              <a:rPr lang="en-GB" sz="4200" dirty="0"/>
              <a:t>4) Select “</a:t>
            </a:r>
            <a:r>
              <a:rPr lang="en-GB" sz="4200" b="1" dirty="0"/>
              <a:t>load</a:t>
            </a:r>
            <a:r>
              <a:rPr lang="en-GB" sz="4200" dirty="0"/>
              <a:t> </a:t>
            </a:r>
            <a:r>
              <a:rPr lang="en-GB" sz="4200" b="1" dirty="0"/>
              <a:t>coefficients”</a:t>
            </a:r>
            <a:r>
              <a:rPr lang="en-GB" sz="4200" dirty="0"/>
              <a:t>: (from </a:t>
            </a:r>
            <a:r>
              <a:rPr lang="en-GB" sz="4200" b="1" i="1" u="sng" dirty="0" err="1">
                <a:solidFill>
                  <a:srgbClr val="FF0000"/>
                </a:solidFill>
              </a:rPr>
              <a:t>Rttov</a:t>
            </a:r>
            <a:r>
              <a:rPr lang="en-GB" sz="4200" dirty="0"/>
              <a:t> drop down menu)</a:t>
            </a:r>
          </a:p>
          <a:p>
            <a:pPr marL="0" indent="0">
              <a:buNone/>
            </a:pPr>
            <a:r>
              <a:rPr lang="en-GB" sz="4200" dirty="0"/>
              <a:t>	</a:t>
            </a:r>
            <a:r>
              <a:rPr lang="en-GB" sz="4200" dirty="0" err="1"/>
              <a:t>trxxxxx</a:t>
            </a:r>
            <a:r>
              <a:rPr lang="en-GB" sz="4200" dirty="0"/>
              <a:t>/RTTOV_GUI/rtcoef_metop_1_</a:t>
            </a:r>
            <a:r>
              <a:rPr lang="en-GB" sz="4200" b="1" dirty="0"/>
              <a:t>iasi</a:t>
            </a:r>
            <a:r>
              <a:rPr lang="en-GB" sz="4200" dirty="0"/>
              <a:t>.dat</a:t>
            </a:r>
          </a:p>
          <a:p>
            <a:pPr marL="0" indent="0">
              <a:buNone/>
            </a:pPr>
            <a:endParaRPr lang="en-GB" sz="4200" dirty="0"/>
          </a:p>
          <a:p>
            <a:pPr marL="0" indent="0">
              <a:buNone/>
            </a:pPr>
            <a:r>
              <a:rPr lang="en-GB" sz="4200" dirty="0"/>
              <a:t>5) select “</a:t>
            </a:r>
            <a:r>
              <a:rPr lang="en-GB" sz="4200" b="1" dirty="0"/>
              <a:t>Select Channels</a:t>
            </a:r>
            <a:r>
              <a:rPr lang="en-GB" sz="4200" dirty="0"/>
              <a:t>” from the </a:t>
            </a:r>
            <a:r>
              <a:rPr lang="en-GB" sz="4200" b="1" i="1" u="sng" dirty="0" err="1">
                <a:solidFill>
                  <a:srgbClr val="FF0000"/>
                </a:solidFill>
              </a:rPr>
              <a:t>Rttov</a:t>
            </a:r>
            <a:r>
              <a:rPr lang="en-GB" sz="4200" dirty="0"/>
              <a:t> drop down menu (slide </a:t>
            </a:r>
            <a:r>
              <a:rPr lang="en-GB" sz="4200" b="1" dirty="0"/>
              <a:t>thinning factor = 10</a:t>
            </a:r>
            <a:r>
              <a:rPr lang="en-GB" sz="4200" dirty="0"/>
              <a:t>)</a:t>
            </a:r>
          </a:p>
          <a:p>
            <a:pPr marL="0" indent="0">
              <a:buNone/>
            </a:pPr>
            <a:endParaRPr lang="en-GB" sz="4200" dirty="0"/>
          </a:p>
          <a:p>
            <a:pPr marL="0" indent="0">
              <a:buNone/>
            </a:pPr>
            <a:r>
              <a:rPr lang="en-GB" sz="4200" dirty="0"/>
              <a:t>6)</a:t>
            </a:r>
            <a:r>
              <a:rPr lang="en-GB" sz="4200" b="1" dirty="0"/>
              <a:t> </a:t>
            </a:r>
            <a:r>
              <a:rPr lang="en-GB" sz="4200" dirty="0"/>
              <a:t>Select</a:t>
            </a:r>
            <a:r>
              <a:rPr lang="en-GB" sz="4200" b="1" dirty="0"/>
              <a:t> “configure 1Dvar” </a:t>
            </a:r>
            <a:r>
              <a:rPr lang="en-GB" sz="4200" dirty="0"/>
              <a:t>from the </a:t>
            </a:r>
            <a:r>
              <a:rPr lang="en-GB" sz="4200" b="1" i="1" u="sng" dirty="0">
                <a:solidFill>
                  <a:srgbClr val="FF0000"/>
                </a:solidFill>
              </a:rPr>
              <a:t>1Dvar</a:t>
            </a:r>
            <a:r>
              <a:rPr lang="en-GB" sz="4200" b="1" dirty="0"/>
              <a:t> </a:t>
            </a:r>
            <a:r>
              <a:rPr lang="en-GB" sz="4200" dirty="0"/>
              <a:t>drop down menu:</a:t>
            </a:r>
          </a:p>
          <a:p>
            <a:pPr marL="0" indent="0">
              <a:buNone/>
            </a:pPr>
            <a:r>
              <a:rPr lang="en-GB" sz="4200" dirty="0"/>
              <a:t>	</a:t>
            </a:r>
          </a:p>
          <a:p>
            <a:pPr marL="0" indent="0">
              <a:buNone/>
            </a:pPr>
            <a:r>
              <a:rPr lang="en-GB" sz="4200" dirty="0"/>
              <a:t>7)</a:t>
            </a:r>
            <a:r>
              <a:rPr lang="en-GB" sz="4200" b="1" dirty="0"/>
              <a:t> </a:t>
            </a:r>
            <a:r>
              <a:rPr lang="en-GB" sz="4200" dirty="0"/>
              <a:t>Select</a:t>
            </a:r>
            <a:r>
              <a:rPr lang="en-GB" sz="4200" b="1" dirty="0"/>
              <a:t> “Open a True Profile” : </a:t>
            </a:r>
            <a:r>
              <a:rPr lang="en-GB" sz="4200" b="1" dirty="0" err="1"/>
              <a:t>trxxxxx</a:t>
            </a:r>
            <a:r>
              <a:rPr lang="en-GB" sz="4200" b="1" dirty="0"/>
              <a:t>/RTTOV_GUI/true_profile_option4.h5</a:t>
            </a:r>
          </a:p>
          <a:p>
            <a:pPr marL="0" indent="0">
              <a:buNone/>
            </a:pPr>
            <a:endParaRPr lang="en-GB" sz="4200" dirty="0"/>
          </a:p>
          <a:p>
            <a:pPr marL="0" indent="0">
              <a:buNone/>
            </a:pPr>
            <a:r>
              <a:rPr lang="en-GB" sz="4200" dirty="0"/>
              <a:t>8) Select </a:t>
            </a:r>
            <a:r>
              <a:rPr lang="en-GB" sz="4200" b="1" dirty="0"/>
              <a:t>“RUN 1DVAR”  </a:t>
            </a:r>
            <a:r>
              <a:rPr lang="en-GB" sz="4200" dirty="0"/>
              <a:t>…what do we notice about radiance differences/adjustment ?</a:t>
            </a:r>
          </a:p>
          <a:p>
            <a:pPr marL="0" indent="0">
              <a:buNone/>
            </a:pPr>
            <a:endParaRPr lang="en-GB" sz="3300" dirty="0"/>
          </a:p>
          <a:p>
            <a:pPr marL="0" indent="0">
              <a:buNone/>
            </a:pPr>
            <a:endParaRPr lang="en-GB" sz="3300" dirty="0"/>
          </a:p>
        </p:txBody>
      </p:sp>
    </p:spTree>
    <p:extLst>
      <p:ext uri="{BB962C8B-B14F-4D97-AF65-F5344CB8AC3E}">
        <p14:creationId xmlns:p14="http://schemas.microsoft.com/office/powerpoint/2010/main" val="1532137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60648"/>
            <a:ext cx="8496944" cy="6480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Variations</a:t>
            </a:r>
            <a:r>
              <a:rPr lang="en-GB" sz="2400" b="1" dirty="0"/>
              <a:t>:</a:t>
            </a:r>
            <a:endParaRPr lang="en-GB" sz="2200" b="1" dirty="0"/>
          </a:p>
          <a:p>
            <a:pPr marL="0" indent="0">
              <a:buNone/>
            </a:pPr>
            <a:endParaRPr lang="en-GB" sz="2200" b="1" dirty="0"/>
          </a:p>
          <a:p>
            <a:pPr marL="0" indent="0">
              <a:buNone/>
            </a:pPr>
            <a:r>
              <a:rPr lang="en-GB" sz="2400" b="1" dirty="0"/>
              <a:t>V1) Increase the background errors:</a:t>
            </a:r>
          </a:p>
          <a:p>
            <a:pPr marL="0" indent="0">
              <a:buNone/>
            </a:pPr>
            <a:r>
              <a:rPr lang="en-GB" sz="2400" dirty="0"/>
              <a:t>Slide</a:t>
            </a:r>
            <a:r>
              <a:rPr lang="en-GB" sz="2400" b="1" dirty="0"/>
              <a:t> “Assumed Background Error Scaling” </a:t>
            </a:r>
            <a:r>
              <a:rPr lang="en-GB" sz="2400" dirty="0"/>
              <a:t>from </a:t>
            </a:r>
            <a:r>
              <a:rPr lang="en-GB" sz="2400" b="1" dirty="0"/>
              <a:t>10</a:t>
            </a:r>
            <a:r>
              <a:rPr lang="en-GB" sz="2400" dirty="0"/>
              <a:t> to </a:t>
            </a:r>
            <a:r>
              <a:rPr lang="en-GB" sz="2400" b="1" dirty="0"/>
              <a:t>100</a:t>
            </a:r>
          </a:p>
          <a:p>
            <a:pPr marL="0" indent="0">
              <a:buNone/>
            </a:pPr>
            <a:r>
              <a:rPr lang="en-GB" sz="2400" dirty="0"/>
              <a:t>Select </a:t>
            </a:r>
            <a:r>
              <a:rPr lang="en-GB" sz="2400" b="1" dirty="0"/>
              <a:t>“RUN 1DVAR”  </a:t>
            </a:r>
            <a:r>
              <a:rPr lang="en-GB" sz="2400" dirty="0"/>
              <a:t>…what do we notice about the adjustment ?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b="1" dirty="0"/>
              <a:t>V2) Decrease the observation errors:</a:t>
            </a:r>
          </a:p>
          <a:p>
            <a:pPr marL="0" indent="0">
              <a:buNone/>
            </a:pPr>
            <a:r>
              <a:rPr lang="en-GB" sz="2400" dirty="0"/>
              <a:t>Slide</a:t>
            </a:r>
            <a:r>
              <a:rPr lang="en-GB" sz="2400" b="1" dirty="0"/>
              <a:t> “Assumed Observation Error Scaling” </a:t>
            </a:r>
            <a:r>
              <a:rPr lang="en-GB" sz="2400" dirty="0"/>
              <a:t>from </a:t>
            </a:r>
            <a:r>
              <a:rPr lang="en-GB" sz="2400" b="1" dirty="0"/>
              <a:t>10</a:t>
            </a:r>
            <a:r>
              <a:rPr lang="en-GB" sz="2400" dirty="0"/>
              <a:t> to </a:t>
            </a:r>
            <a:r>
              <a:rPr lang="en-GB" sz="2400" b="1" dirty="0"/>
              <a:t>1</a:t>
            </a:r>
          </a:p>
          <a:p>
            <a:pPr marL="0" indent="0">
              <a:buNone/>
            </a:pPr>
            <a:r>
              <a:rPr lang="en-GB" sz="2400" dirty="0"/>
              <a:t>Select </a:t>
            </a:r>
            <a:r>
              <a:rPr lang="en-GB" sz="2400" b="1" dirty="0"/>
              <a:t>“RUN 1DVAR”  </a:t>
            </a:r>
            <a:r>
              <a:rPr lang="en-GB" sz="2400" dirty="0"/>
              <a:t>…what do we notice about the adjustment ?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endParaRPr lang="en-GB" sz="2600" dirty="0"/>
          </a:p>
          <a:p>
            <a:pPr marL="0" indent="0">
              <a:buNone/>
            </a:pPr>
            <a:endParaRPr lang="en-GB" sz="2600" dirty="0"/>
          </a:p>
          <a:p>
            <a:pPr marL="0" indent="0">
              <a:buNone/>
            </a:pPr>
            <a:endParaRPr lang="en-GB" sz="2900" dirty="0"/>
          </a:p>
          <a:p>
            <a:pPr marL="0" indent="0">
              <a:buNone/>
            </a:pPr>
            <a:endParaRPr lang="en-GB" sz="2900" dirty="0"/>
          </a:p>
          <a:p>
            <a:pPr marL="0" indent="0">
              <a:buNone/>
            </a:pPr>
            <a:endParaRPr lang="en-GB" sz="5100" dirty="0"/>
          </a:p>
        </p:txBody>
      </p:sp>
    </p:spTree>
    <p:extLst>
      <p:ext uri="{BB962C8B-B14F-4D97-AF65-F5344CB8AC3E}">
        <p14:creationId xmlns:p14="http://schemas.microsoft.com/office/powerpoint/2010/main" val="2160020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Practical Exercises with RTTOV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1237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60648"/>
            <a:ext cx="8676456" cy="648072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sz="5800" b="1" dirty="0"/>
              <a:t>Practical Session with RTTOV….Getting started….</a:t>
            </a:r>
          </a:p>
          <a:p>
            <a:pPr marL="0" indent="0">
              <a:buNone/>
            </a:pPr>
            <a:endParaRPr lang="en-GB" sz="5800" b="1" u="sng" dirty="0"/>
          </a:p>
          <a:p>
            <a:pPr marL="0" indent="0">
              <a:buNone/>
            </a:pPr>
            <a:r>
              <a:rPr lang="en-GB" sz="3500" dirty="0"/>
              <a:t>1) Open a </a:t>
            </a:r>
            <a:r>
              <a:rPr lang="en-GB" sz="3500" dirty="0" err="1"/>
              <a:t>linux</a:t>
            </a:r>
            <a:r>
              <a:rPr lang="en-GB" sz="3500" dirty="0"/>
              <a:t> window on your machine:</a:t>
            </a:r>
          </a:p>
          <a:p>
            <a:pPr marL="742950" indent="-742950">
              <a:buFont typeface="+mj-lt"/>
              <a:buAutoNum type="arabicPeriod"/>
            </a:pPr>
            <a:endParaRPr lang="en-GB" sz="3500" b="1" dirty="0"/>
          </a:p>
          <a:p>
            <a:pPr marL="0" indent="0">
              <a:buNone/>
            </a:pPr>
            <a:r>
              <a:rPr lang="en-GB" sz="3500" dirty="0"/>
              <a:t>2) To run the RTTOV GUI type:</a:t>
            </a:r>
          </a:p>
          <a:p>
            <a:pPr marL="0" indent="0">
              <a:buNone/>
            </a:pPr>
            <a:r>
              <a:rPr lang="en-GB" sz="3500" dirty="0"/>
              <a:t>	</a:t>
            </a:r>
            <a:r>
              <a:rPr lang="en-GB" sz="3500" b="1" dirty="0" err="1"/>
              <a:t>rttovgui</a:t>
            </a:r>
            <a:endParaRPr lang="en-GB" sz="3500" b="1" dirty="0"/>
          </a:p>
          <a:p>
            <a:pPr marL="0" indent="0">
              <a:buNone/>
            </a:pPr>
            <a:endParaRPr lang="en-GB" sz="3500" dirty="0"/>
          </a:p>
          <a:p>
            <a:pPr marL="0" indent="0">
              <a:buNone/>
            </a:pPr>
            <a:r>
              <a:rPr lang="en-GB" sz="3500" b="1" dirty="0"/>
              <a:t>3) </a:t>
            </a:r>
            <a:r>
              <a:rPr lang="en-GB" sz="3500" dirty="0"/>
              <a:t>Select</a:t>
            </a:r>
            <a:r>
              <a:rPr lang="en-GB" sz="3500" b="1" dirty="0"/>
              <a:t> “Open profile</a:t>
            </a:r>
            <a:r>
              <a:rPr lang="en-GB" sz="3500" dirty="0"/>
              <a:t>” from </a:t>
            </a:r>
            <a:r>
              <a:rPr lang="en-GB" sz="3500" b="1" i="1" u="sng" dirty="0">
                <a:solidFill>
                  <a:srgbClr val="FF0000"/>
                </a:solidFill>
              </a:rPr>
              <a:t>File</a:t>
            </a:r>
            <a:r>
              <a:rPr lang="en-GB" sz="3500" b="1" dirty="0"/>
              <a:t> </a:t>
            </a:r>
            <a:r>
              <a:rPr lang="en-GB" sz="3500" dirty="0"/>
              <a:t>menu</a:t>
            </a:r>
          </a:p>
          <a:p>
            <a:pPr marL="0" indent="0">
              <a:buNone/>
            </a:pPr>
            <a:r>
              <a:rPr lang="en-GB" sz="3500" dirty="0"/>
              <a:t>	 </a:t>
            </a:r>
            <a:r>
              <a:rPr lang="en-GB" sz="3500" dirty="0" err="1"/>
              <a:t>trxxxxx</a:t>
            </a:r>
            <a:r>
              <a:rPr lang="en-GB" sz="3500" dirty="0"/>
              <a:t>/RTTOV_GUI /background_profile.h5</a:t>
            </a:r>
          </a:p>
          <a:p>
            <a:pPr marL="0" indent="0">
              <a:buNone/>
            </a:pPr>
            <a:endParaRPr lang="en-GB" sz="3500" dirty="0"/>
          </a:p>
          <a:p>
            <a:pPr marL="0" indent="0">
              <a:buNone/>
            </a:pPr>
            <a:r>
              <a:rPr lang="en-GB" sz="3500" dirty="0"/>
              <a:t>4) View the profile you have selected:</a:t>
            </a:r>
          </a:p>
          <a:p>
            <a:pPr marL="0" indent="0">
              <a:buNone/>
            </a:pPr>
            <a:r>
              <a:rPr lang="en-GB" sz="3500" dirty="0"/>
              <a:t>	Select “</a:t>
            </a:r>
            <a:r>
              <a:rPr lang="en-GB" sz="3500" b="1" dirty="0"/>
              <a:t>profile editor window</a:t>
            </a:r>
            <a:r>
              <a:rPr lang="en-GB" sz="3500" dirty="0"/>
              <a:t>” from the </a:t>
            </a:r>
            <a:r>
              <a:rPr lang="en-GB" sz="3500" b="1" i="1" u="sng" dirty="0">
                <a:solidFill>
                  <a:srgbClr val="FF0000"/>
                </a:solidFill>
              </a:rPr>
              <a:t>Windows</a:t>
            </a:r>
            <a:r>
              <a:rPr lang="en-GB" sz="3500" dirty="0"/>
              <a:t> drop down menu:</a:t>
            </a:r>
          </a:p>
          <a:p>
            <a:pPr marL="0" indent="0">
              <a:buNone/>
            </a:pPr>
            <a:endParaRPr lang="en-GB" sz="3500" dirty="0"/>
          </a:p>
          <a:p>
            <a:pPr marL="0" indent="0">
              <a:buNone/>
            </a:pPr>
            <a:r>
              <a:rPr lang="en-GB" sz="3500" dirty="0"/>
              <a:t>5) Select “</a:t>
            </a:r>
            <a:r>
              <a:rPr lang="en-GB" sz="3500" b="1" dirty="0"/>
              <a:t>load</a:t>
            </a:r>
            <a:r>
              <a:rPr lang="en-GB" sz="3500" dirty="0"/>
              <a:t> </a:t>
            </a:r>
            <a:r>
              <a:rPr lang="en-GB" sz="3500" b="1" dirty="0"/>
              <a:t>coefficients”</a:t>
            </a:r>
            <a:r>
              <a:rPr lang="en-GB" sz="3500" dirty="0"/>
              <a:t>: (from </a:t>
            </a:r>
            <a:r>
              <a:rPr lang="en-GB" sz="3500" b="1" i="1" u="sng" dirty="0" err="1">
                <a:solidFill>
                  <a:srgbClr val="FF0000"/>
                </a:solidFill>
              </a:rPr>
              <a:t>Rttov</a:t>
            </a:r>
            <a:r>
              <a:rPr lang="en-GB" sz="3500" dirty="0"/>
              <a:t> drop down menu)</a:t>
            </a:r>
          </a:p>
          <a:p>
            <a:pPr marL="0" indent="0">
              <a:buNone/>
            </a:pPr>
            <a:r>
              <a:rPr lang="en-GB" sz="3500" dirty="0"/>
              <a:t>	</a:t>
            </a:r>
            <a:r>
              <a:rPr lang="en-GB" sz="3500" dirty="0" err="1"/>
              <a:t>trxxxxx</a:t>
            </a:r>
            <a:r>
              <a:rPr lang="en-GB" sz="3500" dirty="0"/>
              <a:t>/RTTOV_GUI/rtcoef_metop_1_</a:t>
            </a:r>
            <a:r>
              <a:rPr lang="en-GB" sz="3500" b="1" dirty="0"/>
              <a:t>amsua</a:t>
            </a:r>
            <a:r>
              <a:rPr lang="en-GB" sz="3500" dirty="0"/>
              <a:t>.dat</a:t>
            </a:r>
          </a:p>
          <a:p>
            <a:pPr marL="0" indent="0">
              <a:buNone/>
            </a:pPr>
            <a:r>
              <a:rPr lang="en-GB" sz="3500" dirty="0"/>
              <a:t>	</a:t>
            </a:r>
            <a:r>
              <a:rPr lang="en-GB" sz="3500" dirty="0" err="1"/>
              <a:t>trxxxxx</a:t>
            </a:r>
            <a:r>
              <a:rPr lang="en-GB" sz="3500" dirty="0"/>
              <a:t>/RTTOV_GUI/rtcoef_metop_1_</a:t>
            </a:r>
            <a:r>
              <a:rPr lang="en-GB" sz="3500" b="1" dirty="0"/>
              <a:t>iasi</a:t>
            </a:r>
            <a:r>
              <a:rPr lang="en-GB" sz="3500" dirty="0"/>
              <a:t>.dat</a:t>
            </a:r>
          </a:p>
          <a:p>
            <a:pPr marL="0" indent="0">
              <a:buNone/>
            </a:pPr>
            <a:endParaRPr lang="en-GB" sz="3500" dirty="0"/>
          </a:p>
          <a:p>
            <a:pPr marL="0" indent="0">
              <a:buNone/>
            </a:pPr>
            <a:r>
              <a:rPr lang="en-GB" sz="3500" b="1" dirty="0"/>
              <a:t>6) </a:t>
            </a:r>
            <a:r>
              <a:rPr lang="en-GB" sz="3500" dirty="0"/>
              <a:t>Select</a:t>
            </a:r>
            <a:r>
              <a:rPr lang="en-GB" sz="3500" b="1" dirty="0"/>
              <a:t> “options editor window” </a:t>
            </a:r>
            <a:r>
              <a:rPr lang="en-GB" sz="3500" dirty="0"/>
              <a:t>from the </a:t>
            </a:r>
            <a:r>
              <a:rPr lang="en-GB" sz="3500" b="1" i="1" u="sng" dirty="0">
                <a:solidFill>
                  <a:srgbClr val="FF0000"/>
                </a:solidFill>
              </a:rPr>
              <a:t>Windows</a:t>
            </a:r>
            <a:r>
              <a:rPr lang="en-GB" sz="3500" b="1" dirty="0"/>
              <a:t> </a:t>
            </a:r>
            <a:r>
              <a:rPr lang="en-GB" sz="3500" dirty="0"/>
              <a:t>drop down menu:</a:t>
            </a:r>
          </a:p>
          <a:p>
            <a:pPr marL="0" indent="0">
              <a:buNone/>
            </a:pPr>
            <a:r>
              <a:rPr lang="en-GB" sz="3500" dirty="0"/>
              <a:t>	Activate all trace gasses and ozone (hit </a:t>
            </a:r>
            <a:r>
              <a:rPr lang="en-GB" sz="3500" b="1" dirty="0"/>
              <a:t>APPLY</a:t>
            </a:r>
            <a:r>
              <a:rPr lang="en-GB" sz="3500" dirty="0"/>
              <a:t>)</a:t>
            </a:r>
          </a:p>
          <a:p>
            <a:pPr marL="0" indent="0">
              <a:buNone/>
            </a:pPr>
            <a:endParaRPr lang="en-GB" sz="3500" dirty="0"/>
          </a:p>
          <a:p>
            <a:pPr marL="0" indent="0">
              <a:buNone/>
            </a:pPr>
            <a:r>
              <a:rPr lang="en-GB" sz="3500" b="1" dirty="0"/>
              <a:t>7) Run the RTTOV!</a:t>
            </a:r>
            <a:r>
              <a:rPr lang="en-GB" sz="3500" dirty="0"/>
              <a:t> </a:t>
            </a:r>
          </a:p>
          <a:p>
            <a:pPr marL="0" indent="0">
              <a:buNone/>
            </a:pPr>
            <a:r>
              <a:rPr lang="en-GB" sz="3500" dirty="0"/>
              <a:t>	select “</a:t>
            </a:r>
            <a:r>
              <a:rPr lang="en-GB" sz="3500" b="1" dirty="0"/>
              <a:t>Run RTTOV Direct</a:t>
            </a:r>
            <a:r>
              <a:rPr lang="en-GB" sz="3500" dirty="0"/>
              <a:t>” from the </a:t>
            </a:r>
            <a:r>
              <a:rPr lang="en-GB" sz="3500" b="1" i="1" u="sng" dirty="0" err="1">
                <a:solidFill>
                  <a:srgbClr val="FF0000"/>
                </a:solidFill>
              </a:rPr>
              <a:t>Rttov</a:t>
            </a:r>
            <a:r>
              <a:rPr lang="en-GB" sz="3500" dirty="0"/>
              <a:t> drop down menu</a:t>
            </a:r>
          </a:p>
          <a:p>
            <a:pPr marL="0" indent="0">
              <a:buNone/>
            </a:pPr>
            <a:endParaRPr lang="en-GB" sz="5100" dirty="0"/>
          </a:p>
        </p:txBody>
      </p:sp>
    </p:spTree>
    <p:extLst>
      <p:ext uri="{BB962C8B-B14F-4D97-AF65-F5344CB8AC3E}">
        <p14:creationId xmlns:p14="http://schemas.microsoft.com/office/powerpoint/2010/main" val="1257089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60648"/>
            <a:ext cx="8496944" cy="64807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b="1" dirty="0"/>
              <a:t>Variations: (editing the input profile…)</a:t>
            </a:r>
          </a:p>
          <a:p>
            <a:pPr marL="0" indent="0">
              <a:buNone/>
            </a:pPr>
            <a:endParaRPr lang="en-GB" sz="2200" b="1" dirty="0"/>
          </a:p>
          <a:p>
            <a:pPr marL="0" indent="0">
              <a:buNone/>
            </a:pPr>
            <a:r>
              <a:rPr lang="en-GB" sz="2200" b="1" dirty="0"/>
              <a:t>1) </a:t>
            </a:r>
            <a:r>
              <a:rPr lang="en-GB" sz="2200" dirty="0"/>
              <a:t>Select</a:t>
            </a:r>
            <a:r>
              <a:rPr lang="en-GB" sz="2200" b="1" dirty="0"/>
              <a:t> “profile editor window” </a:t>
            </a:r>
            <a:r>
              <a:rPr lang="en-GB" sz="2200" dirty="0"/>
              <a:t>from the </a:t>
            </a:r>
            <a:r>
              <a:rPr lang="en-GB" sz="2200" b="1" i="1" u="sng" dirty="0">
                <a:solidFill>
                  <a:srgbClr val="FF0000"/>
                </a:solidFill>
              </a:rPr>
              <a:t>Windows</a:t>
            </a:r>
            <a:r>
              <a:rPr lang="en-GB" sz="2200" b="1" dirty="0"/>
              <a:t> </a:t>
            </a:r>
            <a:r>
              <a:rPr lang="en-GB" sz="2200" dirty="0"/>
              <a:t>drop down menu: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2200" b="1" dirty="0"/>
              <a:t>2) </a:t>
            </a:r>
            <a:r>
              <a:rPr lang="en-GB" sz="2200" dirty="0"/>
              <a:t>Select the variable you wish to change</a:t>
            </a:r>
          </a:p>
          <a:p>
            <a:pPr marL="0" indent="0">
              <a:buNone/>
            </a:pPr>
            <a:r>
              <a:rPr lang="en-GB" sz="2200" dirty="0"/>
              <a:t>	Use the </a:t>
            </a:r>
            <a:r>
              <a:rPr lang="en-GB" sz="2200" b="1" dirty="0"/>
              <a:t>Tabs</a:t>
            </a:r>
            <a:r>
              <a:rPr lang="en-GB" sz="2200" dirty="0"/>
              <a:t> on the upper right panel (T,Q,O3 etc..)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2200" b="1" dirty="0"/>
              <a:t>3) </a:t>
            </a:r>
            <a:r>
              <a:rPr lang="en-GB" sz="2200" dirty="0"/>
              <a:t>Select</a:t>
            </a:r>
            <a:r>
              <a:rPr lang="en-GB" sz="2200" b="1" dirty="0"/>
              <a:t> “change profile values” </a:t>
            </a:r>
            <a:r>
              <a:rPr lang="en-GB" sz="2200" dirty="0"/>
              <a:t>from</a:t>
            </a:r>
            <a:r>
              <a:rPr lang="en-GB" sz="2200" b="1" dirty="0"/>
              <a:t> </a:t>
            </a:r>
            <a:r>
              <a:rPr lang="en-GB" sz="2200" b="1" i="1" u="sng" dirty="0">
                <a:solidFill>
                  <a:srgbClr val="FF0000"/>
                </a:solidFill>
              </a:rPr>
              <a:t>Edit</a:t>
            </a:r>
            <a:r>
              <a:rPr lang="en-GB" sz="2200" b="1" dirty="0"/>
              <a:t> </a:t>
            </a:r>
            <a:r>
              <a:rPr lang="en-GB" sz="2200" dirty="0"/>
              <a:t>drop down menu</a:t>
            </a:r>
          </a:p>
          <a:p>
            <a:pPr marL="0" indent="0">
              <a:buNone/>
            </a:pPr>
            <a:r>
              <a:rPr lang="en-GB" sz="2200" dirty="0"/>
              <a:t>	Scale the variable or apply an offset 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2200" b="1" dirty="0"/>
              <a:t>4) </a:t>
            </a:r>
            <a:r>
              <a:rPr lang="en-GB" sz="2200" dirty="0"/>
              <a:t>Select</a:t>
            </a:r>
            <a:r>
              <a:rPr lang="en-GB" sz="2200" b="1" dirty="0"/>
              <a:t> “Apply change” </a:t>
            </a:r>
            <a:r>
              <a:rPr lang="en-GB" sz="2200" dirty="0"/>
              <a:t>from the </a:t>
            </a:r>
            <a:r>
              <a:rPr lang="en-GB" sz="2200" b="1" i="1" u="sng" dirty="0">
                <a:solidFill>
                  <a:srgbClr val="FF0000"/>
                </a:solidFill>
              </a:rPr>
              <a:t>File</a:t>
            </a:r>
            <a:r>
              <a:rPr lang="en-GB" sz="2200" b="1" dirty="0"/>
              <a:t> </a:t>
            </a:r>
            <a:r>
              <a:rPr lang="en-GB" sz="2200" dirty="0"/>
              <a:t>drop down menu</a:t>
            </a:r>
            <a:r>
              <a:rPr lang="en-GB" sz="2200" b="1" dirty="0"/>
              <a:t>:</a:t>
            </a:r>
            <a:endParaRPr lang="en-GB" sz="2200" dirty="0"/>
          </a:p>
          <a:p>
            <a:pPr marL="0" indent="0">
              <a:buNone/>
            </a:pPr>
            <a:r>
              <a:rPr lang="en-GB" sz="2200" dirty="0"/>
              <a:t>	Otherwise your change will not be saved! 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2200" dirty="0"/>
              <a:t>5) Select</a:t>
            </a:r>
            <a:r>
              <a:rPr lang="en-GB" sz="2200" b="1" dirty="0"/>
              <a:t> “Run RTTOV direct” </a:t>
            </a:r>
            <a:r>
              <a:rPr lang="en-GB" sz="2200" dirty="0"/>
              <a:t>from</a:t>
            </a:r>
            <a:r>
              <a:rPr lang="en-GB" sz="2200" b="1" dirty="0"/>
              <a:t> </a:t>
            </a:r>
            <a:r>
              <a:rPr lang="en-GB" sz="2200" b="1" i="1" u="sng" dirty="0" err="1">
                <a:solidFill>
                  <a:srgbClr val="FF0000"/>
                </a:solidFill>
              </a:rPr>
              <a:t>Rttov</a:t>
            </a:r>
            <a:r>
              <a:rPr lang="en-GB" sz="2200" b="1" dirty="0"/>
              <a:t> </a:t>
            </a:r>
            <a:r>
              <a:rPr lang="en-GB" sz="2200" dirty="0"/>
              <a:t>drop down menu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2200" dirty="0"/>
              <a:t>6) Select</a:t>
            </a:r>
            <a:r>
              <a:rPr lang="en-GB" sz="2200" b="1" dirty="0"/>
              <a:t> “</a:t>
            </a:r>
            <a:r>
              <a:rPr lang="en-GB" sz="2200" dirty="0"/>
              <a:t>run_02 minus run_01</a:t>
            </a:r>
            <a:r>
              <a:rPr lang="en-GB" sz="2200" b="1" dirty="0"/>
              <a:t>” </a:t>
            </a:r>
            <a:r>
              <a:rPr lang="en-GB" sz="2200" dirty="0"/>
              <a:t>from</a:t>
            </a:r>
            <a:r>
              <a:rPr lang="en-GB" sz="2200" b="1" dirty="0"/>
              <a:t> “Pseudo run” </a:t>
            </a:r>
            <a:r>
              <a:rPr lang="en-GB" sz="2200" dirty="0"/>
              <a:t>tab of radiance viewer window</a:t>
            </a:r>
          </a:p>
          <a:p>
            <a:pPr marL="0" indent="0">
              <a:buNone/>
            </a:pPr>
            <a:endParaRPr lang="en-GB" sz="2600" dirty="0"/>
          </a:p>
          <a:p>
            <a:pPr marL="0" indent="0">
              <a:buNone/>
            </a:pPr>
            <a:endParaRPr lang="en-GB" sz="2600" dirty="0"/>
          </a:p>
          <a:p>
            <a:pPr marL="0" indent="0">
              <a:buNone/>
            </a:pPr>
            <a:endParaRPr lang="en-GB" sz="2900" dirty="0"/>
          </a:p>
          <a:p>
            <a:pPr marL="0" indent="0">
              <a:buNone/>
            </a:pPr>
            <a:endParaRPr lang="en-GB" sz="2900" dirty="0"/>
          </a:p>
          <a:p>
            <a:pPr marL="0" indent="0">
              <a:buNone/>
            </a:pPr>
            <a:endParaRPr lang="en-GB" sz="5100" dirty="0"/>
          </a:p>
        </p:txBody>
      </p:sp>
    </p:spTree>
    <p:extLst>
      <p:ext uri="{BB962C8B-B14F-4D97-AF65-F5344CB8AC3E}">
        <p14:creationId xmlns:p14="http://schemas.microsoft.com/office/powerpoint/2010/main" val="3364853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Practical Exercises with 1DVAR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5724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How does the 1DVAR simulator work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807" y="1279376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Define a background profile </a:t>
            </a:r>
            <a:r>
              <a:rPr lang="en-GB" i="1" dirty="0" err="1"/>
              <a:t>X</a:t>
            </a:r>
            <a:r>
              <a:rPr lang="en-GB" sz="1800" i="1" dirty="0" err="1"/>
              <a:t>b</a:t>
            </a:r>
            <a:r>
              <a:rPr lang="en-GB" sz="1800" b="1" i="1" dirty="0"/>
              <a:t>   </a:t>
            </a:r>
          </a:p>
          <a:p>
            <a:r>
              <a:rPr lang="en-GB" dirty="0"/>
              <a:t>Define a background error covariance </a:t>
            </a:r>
            <a:r>
              <a:rPr lang="en-GB" b="1" dirty="0"/>
              <a:t>B</a:t>
            </a:r>
          </a:p>
          <a:p>
            <a:r>
              <a:rPr lang="en-GB" dirty="0"/>
              <a:t>Define a set of observations (instrument/channels) </a:t>
            </a:r>
            <a:r>
              <a:rPr lang="en-GB" b="1" dirty="0"/>
              <a:t>Y</a:t>
            </a:r>
            <a:r>
              <a:rPr lang="en-GB" dirty="0"/>
              <a:t> </a:t>
            </a:r>
          </a:p>
          <a:p>
            <a:r>
              <a:rPr lang="en-GB" dirty="0"/>
              <a:t>Define an observation error covariance </a:t>
            </a:r>
            <a:r>
              <a:rPr lang="en-GB" b="1" dirty="0"/>
              <a:t>R</a:t>
            </a:r>
            <a:r>
              <a:rPr lang="en-GB" dirty="0"/>
              <a:t> </a:t>
            </a:r>
          </a:p>
          <a:p>
            <a:r>
              <a:rPr lang="en-GB" dirty="0"/>
              <a:t>Define a true profile </a:t>
            </a:r>
            <a:r>
              <a:rPr lang="en-GB" b="1" i="1" dirty="0" err="1"/>
              <a:t>X</a:t>
            </a:r>
            <a:r>
              <a:rPr lang="en-GB" sz="1800" b="1" i="1" dirty="0" err="1"/>
              <a:t>t</a:t>
            </a:r>
            <a:endParaRPr lang="en-GB" sz="1800" b="1" i="1" dirty="0"/>
          </a:p>
          <a:p>
            <a:r>
              <a:rPr lang="en-GB" dirty="0"/>
              <a:t>Simulate observed radiances </a:t>
            </a:r>
            <a:r>
              <a:rPr lang="en-GB" b="1" i="1" dirty="0"/>
              <a:t>Y</a:t>
            </a:r>
            <a:r>
              <a:rPr lang="en-GB" dirty="0"/>
              <a:t> from </a:t>
            </a:r>
            <a:r>
              <a:rPr lang="en-GB" b="1" i="1" dirty="0" err="1"/>
              <a:t>X</a:t>
            </a:r>
            <a:r>
              <a:rPr lang="en-GB" sz="1800" b="1" i="1" dirty="0" err="1"/>
              <a:t>t</a:t>
            </a:r>
            <a:r>
              <a:rPr lang="en-GB" sz="1800" b="1" i="1" dirty="0"/>
              <a:t> </a:t>
            </a:r>
            <a:r>
              <a:rPr lang="en-GB" dirty="0"/>
              <a:t>(adding noise consistent with assumed </a:t>
            </a:r>
            <a:r>
              <a:rPr lang="en-GB" b="1" dirty="0"/>
              <a:t>R</a:t>
            </a:r>
            <a:r>
              <a:rPr lang="en-GB" dirty="0"/>
              <a:t>) </a:t>
            </a:r>
          </a:p>
          <a:p>
            <a:r>
              <a:rPr lang="en-GB" dirty="0"/>
              <a:t>Compute </a:t>
            </a:r>
            <a:r>
              <a:rPr lang="en-GB" b="1" dirty="0"/>
              <a:t>H</a:t>
            </a:r>
            <a:r>
              <a:rPr lang="en-GB" dirty="0"/>
              <a:t> (RT model) applied to </a:t>
            </a:r>
            <a:r>
              <a:rPr lang="en-GB" b="1" i="1" dirty="0" err="1"/>
              <a:t>X</a:t>
            </a:r>
            <a:r>
              <a:rPr lang="en-GB" sz="1900" b="1" i="1" dirty="0" err="1"/>
              <a:t>b</a:t>
            </a:r>
            <a:endParaRPr lang="en-GB" sz="1900" b="1" i="1" dirty="0"/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     </a:t>
            </a:r>
          </a:p>
        </p:txBody>
      </p:sp>
      <p:graphicFrame>
        <p:nvGraphicFramePr>
          <p:cNvPr id="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3379979"/>
              </p:ext>
            </p:extLst>
          </p:nvPr>
        </p:nvGraphicFramePr>
        <p:xfrm>
          <a:off x="1392238" y="5568950"/>
          <a:ext cx="6169025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" name="Equation" r:id="rId3" imgW="2501640" imgH="228600" progId="Equation.DSMT4">
                  <p:embed/>
                </p:oleObj>
              </mc:Choice>
              <mc:Fallback>
                <p:oleObj name="Equation" r:id="rId3" imgW="2501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2238" y="5568950"/>
                        <a:ext cx="6169025" cy="541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638280" y="5229200"/>
            <a:ext cx="7704137" cy="12223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12777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/>
              <a:t>The </a:t>
            </a:r>
            <a:r>
              <a:rPr lang="en-GB" i="1" u="sng" dirty="0">
                <a:solidFill>
                  <a:srgbClr val="FF0000"/>
                </a:solidFill>
              </a:rPr>
              <a:t>Background</a:t>
            </a:r>
            <a:r>
              <a:rPr lang="en-GB" dirty="0"/>
              <a:t> and </a:t>
            </a:r>
            <a:r>
              <a:rPr lang="en-GB" b="1" i="1" u="sng" dirty="0"/>
              <a:t>True</a:t>
            </a:r>
            <a:r>
              <a:rPr lang="en-GB" dirty="0"/>
              <a:t> profile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442" y="980728"/>
            <a:ext cx="4349115" cy="466344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92633" y="571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Can we push the background profile towards the truth using radiances ?</a:t>
            </a:r>
          </a:p>
        </p:txBody>
      </p:sp>
      <p:sp>
        <p:nvSpPr>
          <p:cNvPr id="4" name="Oval 3"/>
          <p:cNvSpPr/>
          <p:nvPr/>
        </p:nvSpPr>
        <p:spPr>
          <a:xfrm>
            <a:off x="4427984" y="2420888"/>
            <a:ext cx="1512168" cy="1152128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3995936" y="4523839"/>
            <a:ext cx="1440160" cy="654130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443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" t="11847" r="7595"/>
          <a:stretch/>
        </p:blipFill>
        <p:spPr>
          <a:xfrm>
            <a:off x="323528" y="1021228"/>
            <a:ext cx="8333773" cy="58367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Assumed Background Errors (T)</a:t>
            </a:r>
          </a:p>
        </p:txBody>
      </p:sp>
    </p:spTree>
    <p:extLst>
      <p:ext uri="{BB962C8B-B14F-4D97-AF65-F5344CB8AC3E}">
        <p14:creationId xmlns:p14="http://schemas.microsoft.com/office/powerpoint/2010/main" val="605361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3" name="Picture 15" descr="amsu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3"/>
          <a:stretch>
            <a:fillRect/>
          </a:stretch>
        </p:blipFill>
        <p:spPr bwMode="auto">
          <a:xfrm>
            <a:off x="215061" y="2221640"/>
            <a:ext cx="4326182" cy="407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9" name="Text Box 23"/>
          <p:cNvSpPr txBox="1">
            <a:spLocks noChangeArrowheads="1"/>
          </p:cNvSpPr>
          <p:nvPr/>
        </p:nvSpPr>
        <p:spPr bwMode="auto">
          <a:xfrm>
            <a:off x="6732588" y="46529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solidFill>
                <a:schemeClr val="accent2"/>
              </a:solidFill>
              <a:latin typeface="Helvetica" panose="020B0604020202020204" pitchFamily="34" charset="0"/>
            </a:endParaRPr>
          </a:p>
        </p:txBody>
      </p:sp>
      <p:pic>
        <p:nvPicPr>
          <p:cNvPr id="66570" name="Picture 25" descr="airsj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58"/>
          <a:stretch>
            <a:fillRect/>
          </a:stretch>
        </p:blipFill>
        <p:spPr bwMode="auto">
          <a:xfrm>
            <a:off x="4427984" y="2221640"/>
            <a:ext cx="4415273" cy="407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Weighting functions for AMSUA and IASI channels</a:t>
            </a:r>
          </a:p>
        </p:txBody>
      </p:sp>
    </p:spTree>
    <p:extLst>
      <p:ext uri="{BB962C8B-B14F-4D97-AF65-F5344CB8AC3E}">
        <p14:creationId xmlns:p14="http://schemas.microsoft.com/office/powerpoint/2010/main" val="1847941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17052</TotalTime>
  <Words>473</Words>
  <Application>Microsoft Office PowerPoint</Application>
  <PresentationFormat>On-screen Show (4:3)</PresentationFormat>
  <Paragraphs>138</Paragraphs>
  <Slides>16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Helvetica</vt:lpstr>
      <vt:lpstr>Times New Roman</vt:lpstr>
      <vt:lpstr>Office Theme</vt:lpstr>
      <vt:lpstr>Equation</vt:lpstr>
      <vt:lpstr>ECMWF/EUMETSAT NWP-SAF Satellite data assimilation Training Course</vt:lpstr>
      <vt:lpstr>Practical Exercises with RTTOV</vt:lpstr>
      <vt:lpstr>PowerPoint Presentation</vt:lpstr>
      <vt:lpstr>PowerPoint Presentation</vt:lpstr>
      <vt:lpstr>Practical Exercises with 1DVAR</vt:lpstr>
      <vt:lpstr>How does the 1DVAR simulator work ?</vt:lpstr>
      <vt:lpstr>The Background and True profile</vt:lpstr>
      <vt:lpstr>Assumed Background Errors (T)</vt:lpstr>
      <vt:lpstr>PowerPoint Presentation</vt:lpstr>
      <vt:lpstr>Assumed Observation error for AMSUA channels</vt:lpstr>
      <vt:lpstr>Assumed Observation error for IASI</vt:lpstr>
      <vt:lpstr>PowerPoint Presentation</vt:lpstr>
      <vt:lpstr>PowerPoint Presentation</vt:lpstr>
      <vt:lpstr>Quit rttovgui:  Select quit from File drop down menu</vt:lpstr>
      <vt:lpstr>PowerPoint Presentation</vt:lpstr>
      <vt:lpstr>PowerPoint Presentation</vt:lpstr>
    </vt:vector>
  </TitlesOfParts>
  <Company>ECMWF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Exercises with 1DVAR</dc:title>
  <dc:creator>Tony McNally</dc:creator>
  <cp:lastModifiedBy>Tony McNally</cp:lastModifiedBy>
  <cp:revision>98</cp:revision>
  <cp:lastPrinted>2019-03-19T15:55:22Z</cp:lastPrinted>
  <dcterms:created xsi:type="dcterms:W3CDTF">2015-03-10T12:02:14Z</dcterms:created>
  <dcterms:modified xsi:type="dcterms:W3CDTF">2019-03-20T13:27:01Z</dcterms:modified>
</cp:coreProperties>
</file>