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</p:sldMasterIdLst>
  <p:notesMasterIdLst>
    <p:notesMasterId r:id="rId65"/>
  </p:notesMasterIdLst>
  <p:handoutMasterIdLst>
    <p:handoutMasterId r:id="rId66"/>
  </p:handoutMasterIdLst>
  <p:sldIdLst>
    <p:sldId id="297" r:id="rId10"/>
    <p:sldId id="298" r:id="rId11"/>
    <p:sldId id="299" r:id="rId12"/>
    <p:sldId id="256" r:id="rId13"/>
    <p:sldId id="257" r:id="rId14"/>
    <p:sldId id="261" r:id="rId15"/>
    <p:sldId id="327" r:id="rId16"/>
    <p:sldId id="344" r:id="rId17"/>
    <p:sldId id="264" r:id="rId18"/>
    <p:sldId id="324" r:id="rId19"/>
    <p:sldId id="300" r:id="rId20"/>
    <p:sldId id="325" r:id="rId21"/>
    <p:sldId id="345" r:id="rId22"/>
    <p:sldId id="343" r:id="rId23"/>
    <p:sldId id="339" r:id="rId24"/>
    <p:sldId id="326" r:id="rId25"/>
    <p:sldId id="328" r:id="rId26"/>
    <p:sldId id="268" r:id="rId27"/>
    <p:sldId id="271" r:id="rId28"/>
    <p:sldId id="269" r:id="rId29"/>
    <p:sldId id="270" r:id="rId30"/>
    <p:sldId id="286" r:id="rId31"/>
    <p:sldId id="289" r:id="rId32"/>
    <p:sldId id="288" r:id="rId33"/>
    <p:sldId id="290" r:id="rId34"/>
    <p:sldId id="291" r:id="rId35"/>
    <p:sldId id="311" r:id="rId36"/>
    <p:sldId id="312" r:id="rId37"/>
    <p:sldId id="340" r:id="rId38"/>
    <p:sldId id="301" r:id="rId39"/>
    <p:sldId id="260" r:id="rId40"/>
    <p:sldId id="313" r:id="rId41"/>
    <p:sldId id="320" r:id="rId42"/>
    <p:sldId id="295" r:id="rId43"/>
    <p:sldId id="272" r:id="rId44"/>
    <p:sldId id="273" r:id="rId45"/>
    <p:sldId id="282" r:id="rId46"/>
    <p:sldId id="319" r:id="rId47"/>
    <p:sldId id="292" r:id="rId48"/>
    <p:sldId id="275" r:id="rId49"/>
    <p:sldId id="293" r:id="rId50"/>
    <p:sldId id="303" r:id="rId51"/>
    <p:sldId id="262" r:id="rId52"/>
    <p:sldId id="281" r:id="rId53"/>
    <p:sldId id="337" r:id="rId54"/>
    <p:sldId id="329" r:id="rId55"/>
    <p:sldId id="341" r:id="rId56"/>
    <p:sldId id="276" r:id="rId57"/>
    <p:sldId id="342" r:id="rId58"/>
    <p:sldId id="306" r:id="rId59"/>
    <p:sldId id="332" r:id="rId60"/>
    <p:sldId id="302" r:id="rId61"/>
    <p:sldId id="284" r:id="rId62"/>
    <p:sldId id="296" r:id="rId63"/>
    <p:sldId id="334" r:id="rId64"/>
  </p:sldIdLst>
  <p:sldSz cx="9144000" cy="6858000" type="screen4x3"/>
  <p:notesSz cx="6805613" cy="9944100"/>
  <p:defaultTextStyle>
    <a:defPPr>
      <a:defRPr lang="en-GB"/>
    </a:defPPr>
    <a:lvl1pPr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2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00FFFF"/>
    <a:srgbClr val="CC00FF"/>
    <a:srgbClr val="FF0101"/>
    <a:srgbClr val="FF33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02"/>
        <p:guide pos="218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presProps" Target="presProps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algn="r"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algn="r"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1BB849F-BCF1-4A24-9C78-7F8632434E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584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AutoShape 8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AutoShape 9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10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>
            <a:lvl1pPr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/>
          </p:nvPr>
        </p:nvSpPr>
        <p:spPr bwMode="auto">
          <a:xfrm>
            <a:off x="3854450" y="0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>
            <a:lvl1pPr algn="r"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10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46125"/>
            <a:ext cx="4951412" cy="37131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62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24400"/>
            <a:ext cx="54292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/>
          </p:nvPr>
        </p:nvSpPr>
        <p:spPr bwMode="auto">
          <a:xfrm>
            <a:off x="0" y="9445625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b" anchorCtr="0" compatLnSpc="1">
            <a:prstTxWarp prst="textNoShape">
              <a:avLst/>
            </a:prstTxWarp>
          </a:bodyPr>
          <a:lstStyle>
            <a:lvl1pPr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54450" y="9445625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b" anchorCtr="0" compatLnSpc="1">
            <a:prstTxWarp prst="textNoShape">
              <a:avLst/>
            </a:prstTxWarp>
          </a:bodyPr>
          <a:lstStyle>
            <a:lvl1pPr algn="r"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C2A5083-30F3-462E-AC40-0C702129ED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53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650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151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38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58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095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01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22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298450"/>
            <a:ext cx="2033587" cy="5835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5948363" cy="5835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478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318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855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282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39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NWP SAF training course 2019: Observation errors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7CDFB-7E6C-433F-8922-87AC9E0697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65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868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680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59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85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83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1925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1525" y="1219200"/>
            <a:ext cx="3971925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65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3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00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73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93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30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30E95C5-73BD-4994-B3AE-DAE96C0A502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FD2EA264-9F66-4BAD-9306-03206ABA5357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71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93336F99-E8AE-4BCA-990E-2C738B97925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10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AF6AC3D4-3452-45EC-9C30-344E8B35A9B8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  <a:ea typeface="ＭＳ Ｐゴシック" charset="0"/>
              </a:rPr>
              <a:t>Slide </a:t>
            </a:r>
            <a:fld id="{3F651032-993E-FE49-9A12-90B34976B25D}" type="slidenum">
              <a:rPr lang="en-GB" sz="1200" b="1">
                <a:solidFill>
                  <a:srgbClr val="FFFFFF"/>
                </a:solidFill>
                <a:ea typeface="ＭＳ Ｐゴシック" charset="0"/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  <a:ea typeface="ＭＳ Ｐゴシック" charset="0"/>
            </a:endParaRP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FC0128"/>
        </a:buClr>
        <a:buSzPct val="100000"/>
        <a:buFont typeface="Wingdings" charset="0"/>
        <a:buChar char=""/>
        <a:defRPr sz="2200" b="1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50888" indent="-282575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  <a:ea typeface="ＭＳ Ｐゴシック" charset="0"/>
        </a:defRPr>
      </a:lvl2pPr>
      <a:lvl3pPr marL="1284288" indent="-327025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"/>
        <a:defRPr b="1">
          <a:solidFill>
            <a:srgbClr val="000000"/>
          </a:solidFill>
          <a:latin typeface="+mn-lt"/>
          <a:ea typeface="ＭＳ Ｐゴシック" charset="0"/>
        </a:defRPr>
      </a:lvl3pPr>
      <a:lvl4pPr marL="1703388" indent="-228600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"/>
        <a:defRPr sz="1600" b="1">
          <a:solidFill>
            <a:srgbClr val="000000"/>
          </a:solidFill>
          <a:latin typeface="+mn-lt"/>
          <a:ea typeface="ＭＳ Ｐゴシック" charset="0"/>
        </a:defRPr>
      </a:lvl4pPr>
      <a:lvl5pPr marL="2122488" indent="-228600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"/>
        <a:defRPr sz="1600" b="1">
          <a:solidFill>
            <a:srgbClr val="000000"/>
          </a:solidFill>
          <a:latin typeface="+mn-lt"/>
          <a:ea typeface="ＭＳ Ｐゴシック" charset="0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>
                <a:solidFill>
                  <a:srgbClr val="000000"/>
                </a:solidFill>
              </a:rPr>
              <a:t>NWP SAF training course 2019: Observation errors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BF72383C-4A6F-4F15-AEBA-C92BCFC79C9B}" type="slidenum">
              <a:rPr lang="en-US">
                <a:solidFill>
                  <a:srgbClr val="000000"/>
                </a:solidFill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DCEAF52-D434-4A5C-BA38-BCDFF95787F7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27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30E95C5-73BD-4994-B3AE-DAE96C0A502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16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14500" y="349250"/>
            <a:ext cx="69723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14500" y="1774825"/>
            <a:ext cx="6972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23850" y="6551613"/>
            <a:ext cx="2894013" cy="230187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1000">
                <a:solidFill>
                  <a:schemeClr val="tx2"/>
                </a:solidFill>
              </a:defRPr>
            </a:lvl1pPr>
          </a:lstStyle>
          <a:p>
            <a:pPr defTabSz="914400" eaLnBrk="1" hangingPunct="1">
              <a:buClrTx/>
              <a:buSzTx/>
              <a:buFont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© Crown copyright   Met Office</a:t>
            </a:r>
          </a:p>
        </p:txBody>
      </p:sp>
    </p:spTree>
    <p:extLst>
      <p:ext uri="{BB962C8B-B14F-4D97-AF65-F5344CB8AC3E}">
        <p14:creationId xmlns:p14="http://schemas.microsoft.com/office/powerpoint/2010/main" val="161426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8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wmf"/><Relationship Id="rId9" Type="http://schemas.openxmlformats.org/officeDocument/2006/relationships/image" Target="../media/image31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Observation errors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Niels Bormann</a:t>
            </a:r>
          </a:p>
          <a:p>
            <a:r>
              <a:rPr lang="en-GB" dirty="0"/>
              <a:t>(n.bormann@ecmwf.int)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741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Current observation error specification for satellite data in the ECMWF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79296" cy="49149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Globally constant, dependent on channel only: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ATMS, AIRS, MWHS</a:t>
            </a:r>
          </a:p>
          <a:p>
            <a:pPr>
              <a:spcAft>
                <a:spcPts val="600"/>
              </a:spcAft>
            </a:pPr>
            <a:r>
              <a:rPr lang="en-GB" dirty="0"/>
              <a:t>Globally constant, error correlations are taken into account: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IASI, </a:t>
            </a:r>
            <a:r>
              <a:rPr lang="en-GB" dirty="0" err="1">
                <a:solidFill>
                  <a:srgbClr val="0070C0"/>
                </a:solidFill>
              </a:rPr>
              <a:t>CrIS</a:t>
            </a:r>
            <a:endParaRPr lang="en-GB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Globally constant fraction, dependent on impact parameter: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GPS-RO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Situation dependent: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AMSU-A: dependent on satellite, channel, and RT-model contribution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MW imagers, MW humidity sounders in all-sky: dependent on channel and cloud amount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AMVs: dependent on level and shear (and satellite, channel, height assignment method)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679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3573016"/>
            <a:ext cx="5688632" cy="144016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84040" y="2621855"/>
            <a:ext cx="5688632" cy="55350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20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398767" cy="706438"/>
          </a:xfrm>
        </p:spPr>
        <p:txBody>
          <a:bodyPr/>
          <a:lstStyle/>
          <a:p>
            <a:r>
              <a:rPr lang="en-GB" dirty="0"/>
              <a:t>How can we estimate observation errors?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Several methods exist, broadly categorised as: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Error inventory: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Based on considering all contributions to the error/uncertainty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Diagnostics with collocated observations, e.g.: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Hollingsworth/</a:t>
            </a:r>
            <a:r>
              <a:rPr lang="en-GB" dirty="0" err="1">
                <a:solidFill>
                  <a:srgbClr val="0070C0"/>
                </a:solidFill>
              </a:rPr>
              <a:t>Lönnberg</a:t>
            </a:r>
            <a:r>
              <a:rPr lang="en-GB" dirty="0">
                <a:solidFill>
                  <a:srgbClr val="0070C0"/>
                </a:solidFill>
              </a:rPr>
              <a:t> on collocated observations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Triple-collocations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Diagnostics based on output from DA systems, e.g.: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O-b statistics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Hollingsworth/</a:t>
            </a:r>
            <a:r>
              <a:rPr lang="en-GB" dirty="0" err="1">
                <a:solidFill>
                  <a:srgbClr val="0070C0"/>
                </a:solidFill>
              </a:rPr>
              <a:t>Lönnberg</a:t>
            </a:r>
            <a:endParaRPr lang="en-GB" dirty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err="1">
                <a:solidFill>
                  <a:srgbClr val="0070C0"/>
                </a:solidFill>
              </a:rPr>
              <a:t>Desroziers</a:t>
            </a:r>
            <a:r>
              <a:rPr lang="en-GB" dirty="0">
                <a:solidFill>
                  <a:srgbClr val="0070C0"/>
                </a:solidFill>
              </a:rPr>
              <a:t> et al 2005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Methods that rely on an explicit estimate of B</a:t>
            </a:r>
          </a:p>
          <a:p>
            <a:pPr lvl="1">
              <a:spcAft>
                <a:spcPts val="600"/>
              </a:spcAft>
            </a:pPr>
            <a:r>
              <a:rPr lang="en-GB" u="sng" dirty="0" err="1"/>
              <a:t>Adjoint</a:t>
            </a:r>
            <a:r>
              <a:rPr lang="en-GB" u="sng" dirty="0"/>
              <a:t>-based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27584" y="1700808"/>
            <a:ext cx="7704856" cy="1080120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8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Error inventory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21829"/>
            <a:ext cx="8096250" cy="4914900"/>
          </a:xfrm>
        </p:spPr>
        <p:txBody>
          <a:bodyPr/>
          <a:lstStyle/>
          <a:p>
            <a:pPr>
              <a:lnSpc>
                <a:spcPts val="1500"/>
              </a:lnSpc>
            </a:pPr>
            <a:r>
              <a:rPr lang="en-GB" sz="1800" dirty="0"/>
              <a:t>Estimate the error from </a:t>
            </a:r>
            <a:r>
              <a:rPr lang="en-GB" sz="1800" i="1" u="sng" dirty="0"/>
              <a:t>all</a:t>
            </a:r>
            <a:r>
              <a:rPr lang="en-GB" sz="1800" dirty="0"/>
              <a:t> uncertainty contributions.</a:t>
            </a:r>
          </a:p>
          <a:p>
            <a:pPr>
              <a:lnSpc>
                <a:spcPts val="1500"/>
              </a:lnSpc>
              <a:spcAft>
                <a:spcPts val="800"/>
              </a:spcAft>
            </a:pPr>
            <a:r>
              <a:rPr lang="en-GB" sz="1800" dirty="0"/>
              <a:t>Example: error inventory for IASI</a:t>
            </a:r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NWP SAF training course 2019: Observation errors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68699"/>
            <a:ext cx="4505572" cy="340451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639F16-57DF-45EE-9C46-A6F210905401}"/>
              </a:ext>
            </a:extLst>
          </p:cNvPr>
          <p:cNvCxnSpPr/>
          <p:nvPr/>
        </p:nvCxnSpPr>
        <p:spPr bwMode="auto">
          <a:xfrm>
            <a:off x="5004048" y="2017415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37F319-AB99-429E-8172-EDEA53412CDD}"/>
              </a:ext>
            </a:extLst>
          </p:cNvPr>
          <p:cNvCxnSpPr/>
          <p:nvPr/>
        </p:nvCxnSpPr>
        <p:spPr bwMode="auto">
          <a:xfrm>
            <a:off x="5004048" y="2521471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CC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AE53CF2-33E9-431D-B1EC-26EF869B36D6}"/>
              </a:ext>
            </a:extLst>
          </p:cNvPr>
          <p:cNvSpPr txBox="1"/>
          <p:nvPr/>
        </p:nvSpPr>
        <p:spPr>
          <a:xfrm>
            <a:off x="5436096" y="1772816"/>
            <a:ext cx="3667992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Instrument noise (from data providers)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58181E-D18E-4C14-ADE0-CC6D614B9584}"/>
              </a:ext>
            </a:extLst>
          </p:cNvPr>
          <p:cNvSpPr txBox="1"/>
          <p:nvPr/>
        </p:nvSpPr>
        <p:spPr>
          <a:xfrm>
            <a:off x="5436097" y="2340069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Radiative transfer error (difficult…)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7A345B-E5FA-4FB1-8C68-2FD38A5669B6}"/>
              </a:ext>
            </a:extLst>
          </p:cNvPr>
          <p:cNvCxnSpPr/>
          <p:nvPr/>
        </p:nvCxnSpPr>
        <p:spPr bwMode="auto">
          <a:xfrm>
            <a:off x="5004048" y="3025527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C402B37-E2FB-4211-A1F8-F1066D5F1986}"/>
              </a:ext>
            </a:extLst>
          </p:cNvPr>
          <p:cNvSpPr txBox="1"/>
          <p:nvPr/>
        </p:nvSpPr>
        <p:spPr>
          <a:xfrm>
            <a:off x="5436096" y="2853750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Spatial representativeness error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25A784-61CF-461A-B706-E72F8A7203C1}"/>
              </a:ext>
            </a:extLst>
          </p:cNvPr>
          <p:cNvCxnSpPr/>
          <p:nvPr/>
        </p:nvCxnSpPr>
        <p:spPr bwMode="auto">
          <a:xfrm>
            <a:off x="5004048" y="3553966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7FFA08-1474-44BF-A91D-DB225D8D5429}"/>
              </a:ext>
            </a:extLst>
          </p:cNvPr>
          <p:cNvSpPr txBox="1"/>
          <p:nvPr/>
        </p:nvSpPr>
        <p:spPr>
          <a:xfrm>
            <a:off x="5436096" y="3376856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Cloud detection error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C9C2D2-8517-4135-AEFF-0834B0FA1948}"/>
              </a:ext>
            </a:extLst>
          </p:cNvPr>
          <p:cNvCxnSpPr/>
          <p:nvPr/>
        </p:nvCxnSpPr>
        <p:spPr bwMode="auto">
          <a:xfrm>
            <a:off x="5004048" y="4374629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F9F93DB-8644-48F6-93B1-C29CA685E3F3}"/>
              </a:ext>
            </a:extLst>
          </p:cNvPr>
          <p:cNvSpPr txBox="1"/>
          <p:nvPr/>
        </p:nvSpPr>
        <p:spPr>
          <a:xfrm>
            <a:off x="5436096" y="4199141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Total error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D9E037-3125-45FD-91CD-EE1D14468C92}"/>
              </a:ext>
            </a:extLst>
          </p:cNvPr>
          <p:cNvSpPr txBox="1"/>
          <p:nvPr/>
        </p:nvSpPr>
        <p:spPr>
          <a:xfrm>
            <a:off x="4932040" y="4762917"/>
            <a:ext cx="3088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(Courtesy </a:t>
            </a:r>
            <a:r>
              <a:rPr lang="en-GB" sz="1600" dirty="0" err="1">
                <a:solidFill>
                  <a:schemeClr val="tx1"/>
                </a:solidFill>
              </a:rPr>
              <a:t>Hyoung-Wook</a:t>
            </a:r>
            <a:r>
              <a:rPr lang="en-GB" sz="1600" dirty="0">
                <a:solidFill>
                  <a:schemeClr val="tx1"/>
                </a:solidFill>
              </a:rPr>
              <a:t> Chun, </a:t>
            </a:r>
          </a:p>
          <a:p>
            <a:pPr>
              <a:lnSpc>
                <a:spcPct val="100000"/>
              </a:lnSpc>
            </a:pPr>
            <a:r>
              <a:rPr lang="en-GB" sz="1600" dirty="0" err="1">
                <a:solidFill>
                  <a:schemeClr val="tx1"/>
                </a:solidFill>
              </a:rPr>
              <a:t>Reima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Eresmaa</a:t>
            </a:r>
            <a:r>
              <a:rPr lang="en-GB" sz="16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9C85D2-0AED-4E84-A8C7-A514A1A8AF6E}"/>
              </a:ext>
            </a:extLst>
          </p:cNvPr>
          <p:cNvSpPr/>
          <p:nvPr/>
        </p:nvSpPr>
        <p:spPr bwMode="auto">
          <a:xfrm>
            <a:off x="1475656" y="2015167"/>
            <a:ext cx="2736304" cy="10004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76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Error inventory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21829"/>
            <a:ext cx="8096250" cy="4914900"/>
          </a:xfrm>
        </p:spPr>
        <p:txBody>
          <a:bodyPr/>
          <a:lstStyle/>
          <a:p>
            <a:pPr>
              <a:lnSpc>
                <a:spcPts val="1500"/>
              </a:lnSpc>
            </a:pPr>
            <a:r>
              <a:rPr lang="en-GB" sz="1800" dirty="0"/>
              <a:t>Estimate the error from </a:t>
            </a:r>
            <a:r>
              <a:rPr lang="en-GB" sz="1800" i="1" u="sng" dirty="0"/>
              <a:t>all</a:t>
            </a:r>
            <a:r>
              <a:rPr lang="en-GB" sz="1800" dirty="0"/>
              <a:t> uncertainty contributions.</a:t>
            </a:r>
          </a:p>
          <a:p>
            <a:pPr>
              <a:lnSpc>
                <a:spcPts val="1500"/>
              </a:lnSpc>
              <a:spcAft>
                <a:spcPts val="800"/>
              </a:spcAft>
            </a:pPr>
            <a:r>
              <a:rPr lang="en-GB" sz="1800" dirty="0"/>
              <a:t>Example: error inventory for IASI</a:t>
            </a:r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lnSpc>
                <a:spcPts val="1500"/>
              </a:lnSpc>
            </a:pPr>
            <a:r>
              <a:rPr lang="en-GB" sz="1800" dirty="0"/>
              <a:t>Very useful to understand error contributions. </a:t>
            </a:r>
          </a:p>
          <a:p>
            <a:pPr>
              <a:lnSpc>
                <a:spcPts val="1500"/>
              </a:lnSpc>
            </a:pPr>
            <a:r>
              <a:rPr lang="en-GB" sz="1800" dirty="0"/>
              <a:t>How realistic is each estimate?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NWP SAF training course 2019: Observation errors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68699"/>
            <a:ext cx="4505572" cy="3404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3" r="10298" b="3629"/>
          <a:stretch/>
        </p:blipFill>
        <p:spPr>
          <a:xfrm>
            <a:off x="5148064" y="1816298"/>
            <a:ext cx="3600400" cy="329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2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398767" cy="706438"/>
          </a:xfrm>
        </p:spPr>
        <p:txBody>
          <a:bodyPr/>
          <a:lstStyle/>
          <a:p>
            <a:r>
              <a:rPr lang="en-GB" dirty="0"/>
              <a:t>How can we estimate observation errors?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Several methods exist, broadly categorised as: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Error inventory: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Based on considering all contributions to the error/uncertainty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Diagnostics with collocated observations, e.g.: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Hollingsworth/</a:t>
            </a:r>
            <a:r>
              <a:rPr lang="en-GB" dirty="0" err="1">
                <a:solidFill>
                  <a:srgbClr val="0070C0"/>
                </a:solidFill>
              </a:rPr>
              <a:t>Lönnberg</a:t>
            </a:r>
            <a:r>
              <a:rPr lang="en-GB" dirty="0">
                <a:solidFill>
                  <a:srgbClr val="0070C0"/>
                </a:solidFill>
              </a:rPr>
              <a:t> on collocated observations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Triple-collocations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Diagnostics based on output from DA systems, e.g.: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O-b statistics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Hollingsworth/</a:t>
            </a:r>
            <a:r>
              <a:rPr lang="en-GB" dirty="0" err="1">
                <a:solidFill>
                  <a:srgbClr val="0070C0"/>
                </a:solidFill>
              </a:rPr>
              <a:t>Lönnberg</a:t>
            </a:r>
            <a:endParaRPr lang="en-GB" dirty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err="1">
                <a:solidFill>
                  <a:srgbClr val="0070C0"/>
                </a:solidFill>
              </a:rPr>
              <a:t>Desroziers</a:t>
            </a:r>
            <a:r>
              <a:rPr lang="en-GB" dirty="0">
                <a:solidFill>
                  <a:srgbClr val="0070C0"/>
                </a:solidFill>
              </a:rPr>
              <a:t> et al 2005</a:t>
            </a:r>
          </a:p>
          <a:p>
            <a:pPr lvl="2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</a:rPr>
              <a:t>Methods that rely on an explicit estimate of B</a:t>
            </a:r>
          </a:p>
          <a:p>
            <a:pPr lvl="1">
              <a:spcAft>
                <a:spcPts val="600"/>
              </a:spcAft>
            </a:pPr>
            <a:r>
              <a:rPr lang="en-GB" u="sng" dirty="0" err="1"/>
              <a:t>Adjoint</a:t>
            </a:r>
            <a:r>
              <a:rPr lang="en-GB" u="sng" dirty="0"/>
              <a:t>-based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27584" y="4020510"/>
            <a:ext cx="7704856" cy="1728192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68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601075" cy="49149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/>
              <a:t>If observation errors and background errors are </a:t>
            </a:r>
            <a:r>
              <a:rPr lang="en-GB" sz="1800" u="sng" dirty="0">
                <a:solidFill>
                  <a:srgbClr val="FF0000"/>
                </a:solidFill>
              </a:rPr>
              <a:t>uncorrelated</a:t>
            </a:r>
            <a:r>
              <a:rPr lang="en-GB" sz="1800" dirty="0"/>
              <a:t> then:</a:t>
            </a:r>
          </a:p>
          <a:p>
            <a:pPr marL="0" indent="0">
              <a:lnSpc>
                <a:spcPct val="110000"/>
              </a:lnSpc>
              <a:spcAft>
                <a:spcPts val="300"/>
              </a:spcAft>
              <a:buNone/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/>
              <a:t>In this case, statistics of background departures give an upper bound for the </a:t>
            </a:r>
            <a:r>
              <a:rPr lang="en-GB" sz="1800" i="1" u="sng" dirty="0">
                <a:solidFill>
                  <a:srgbClr val="FF0000"/>
                </a:solidFill>
              </a:rPr>
              <a:t>true</a:t>
            </a:r>
            <a:r>
              <a:rPr lang="en-GB" sz="1800" i="1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FF0000"/>
                </a:solidFill>
              </a:rPr>
              <a:t>observation error </a:t>
            </a:r>
            <a:r>
              <a:rPr lang="en-GB" sz="1800" dirty="0"/>
              <a:t>characteristics.</a:t>
            </a:r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endParaRPr lang="en-GB" sz="1800" dirty="0"/>
          </a:p>
          <a:p>
            <a:pPr marL="0" indent="0">
              <a:lnSpc>
                <a:spcPct val="110000"/>
              </a:lnSpc>
              <a:spcAft>
                <a:spcPts val="300"/>
              </a:spcAft>
              <a:buNone/>
              <a:defRPr/>
            </a:pPr>
            <a:endParaRPr lang="en-GB" sz="18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/>
              <a:t>Used as basis for observation error modelling for humidity/cloud-sensitive MW radiances in all-sky system at ECMWF.</a:t>
            </a:r>
          </a:p>
          <a:p>
            <a:pPr>
              <a:lnSpc>
                <a:spcPct val="110000"/>
              </a:lnSpc>
              <a:defRPr/>
            </a:pPr>
            <a:endParaRPr lang="en-GB" sz="1800" dirty="0"/>
          </a:p>
          <a:p>
            <a:pPr marL="0" indent="273050">
              <a:lnSpc>
                <a:spcPct val="110000"/>
              </a:lnSpc>
              <a:buFont typeface="Wingdings" pitchFamily="2" charset="2"/>
              <a:buNone/>
              <a:defRPr/>
            </a:pP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880" y="1844824"/>
            <a:ext cx="4666120" cy="3888432"/>
          </a:xfrm>
          <a:prstGeom prst="rect">
            <a:avLst/>
          </a:prstGeom>
        </p:spPr>
      </p:pic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Basic departure-based diagnostics</a:t>
            </a:r>
          </a:p>
        </p:txBody>
      </p:sp>
      <p:sp>
        <p:nvSpPr>
          <p:cNvPr id="92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92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46721"/>
              </p:ext>
            </p:extLst>
          </p:nvPr>
        </p:nvGraphicFramePr>
        <p:xfrm>
          <a:off x="1734021" y="1484313"/>
          <a:ext cx="55022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9" name="Equation" r:id="rId5" imgW="3187440" imgH="241200" progId="Equation.3">
                  <p:embed/>
                </p:oleObj>
              </mc:Choice>
              <mc:Fallback>
                <p:oleObj name="Equation" r:id="rId5" imgW="318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4021" y="1484313"/>
                        <a:ext cx="5502275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278997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E.g., temperature-sounder AMSU-A in the ECMWF system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932040" y="4635030"/>
            <a:ext cx="2592288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Departure-based 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Standard deviations of o-b give information on observation </a:t>
            </a:r>
            <a:r>
              <a:rPr lang="en-GB" i="1" u="sng" dirty="0"/>
              <a:t>and</a:t>
            </a:r>
            <a:r>
              <a:rPr lang="en-GB" dirty="0"/>
              <a:t> background error combined.</a:t>
            </a:r>
          </a:p>
          <a:p>
            <a:r>
              <a:rPr lang="en-GB" dirty="0"/>
              <a:t>Departure-based diagnostics try to separate contributions from background and observation errors by making assumptions (which may or may not be true). Such as: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>
                <a:solidFill>
                  <a:srgbClr val="0070C0"/>
                </a:solidFill>
              </a:rPr>
              <a:t>Assume we know the background error characteristics → remove B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>
                <a:solidFill>
                  <a:srgbClr val="0070C0"/>
                </a:solidFill>
              </a:rPr>
              <a:t>Assume a certain structure of the errors → Hollingsworth/</a:t>
            </a:r>
            <a:r>
              <a:rPr lang="en-GB" sz="1600" dirty="0" err="1">
                <a:solidFill>
                  <a:srgbClr val="0070C0"/>
                </a:solidFill>
              </a:rPr>
              <a:t>Lönnberg</a:t>
            </a:r>
            <a:endParaRPr lang="en-GB" sz="16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>
                <a:solidFill>
                  <a:srgbClr val="0070C0"/>
                </a:solidFill>
              </a:rPr>
              <a:t>Assume weights used in the assimilation system are accurate → </a:t>
            </a:r>
            <a:r>
              <a:rPr lang="en-GB" sz="1600" dirty="0" err="1">
                <a:solidFill>
                  <a:srgbClr val="0070C0"/>
                </a:solidFill>
              </a:rPr>
              <a:t>Desroziers</a:t>
            </a:r>
            <a:r>
              <a:rPr lang="en-GB" sz="1600" dirty="0">
                <a:solidFill>
                  <a:srgbClr val="0070C0"/>
                </a:solidFill>
              </a:rPr>
              <a:t> diagnostic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endParaRPr lang="en-GB" sz="16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i="1" dirty="0">
                <a:solidFill>
                  <a:schemeClr val="tx1"/>
                </a:solidFill>
              </a:rPr>
              <a:t>All diagnostics </a:t>
            </a:r>
            <a:r>
              <a:rPr lang="en-GB" sz="1600" i="1" dirty="0">
                <a:solidFill>
                  <a:srgbClr val="FF0000"/>
                </a:solidFill>
              </a:rPr>
              <a:t>assume</a:t>
            </a:r>
            <a:r>
              <a:rPr lang="en-GB" sz="1600" i="1" dirty="0">
                <a:solidFill>
                  <a:schemeClr val="tx1"/>
                </a:solidFill>
              </a:rPr>
              <a:t> that the </a:t>
            </a:r>
            <a:r>
              <a:rPr lang="en-GB" sz="1600" i="1" dirty="0">
                <a:solidFill>
                  <a:srgbClr val="FF0000"/>
                </a:solidFill>
              </a:rPr>
              <a:t>error in the observations and background are uncorrelated</a:t>
            </a:r>
            <a:r>
              <a:rPr lang="en-GB" sz="1600" i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61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Observation error diagnostics:</a:t>
            </a:r>
            <a:br>
              <a:rPr lang="en-GB" dirty="0"/>
            </a:br>
            <a:r>
              <a:rPr lang="en-GB" dirty="0"/>
              <a:t>Hollingsworth/</a:t>
            </a:r>
            <a:r>
              <a:rPr lang="en-GB" dirty="0" err="1"/>
              <a:t>Loennberg</a:t>
            </a:r>
            <a:r>
              <a:rPr lang="en-GB" dirty="0"/>
              <a:t> method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/>
              <a:t>Based on a large database of pairs of departures.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/>
              <a:t>Basic assumption: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/>
              <a:t>Background errors are spatially correlated, whereas observation errors are not.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/>
              <a:t>This allows to separate the two contributions to the variances of background departures: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5" name="Picture 4" descr="HL_expl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43" y="3501008"/>
            <a:ext cx="3743325" cy="266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2009032" y="3624365"/>
            <a:ext cx="5875338" cy="1747838"/>
            <a:chOff x="2009032" y="3624365"/>
            <a:chExt cx="5875338" cy="1747838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009032" y="4849915"/>
              <a:ext cx="2709863" cy="347663"/>
            </a:xfrm>
            <a:custGeom>
              <a:avLst/>
              <a:gdLst>
                <a:gd name="T0" fmla="*/ 1707 w 1707"/>
                <a:gd name="T1" fmla="*/ 219 h 219"/>
                <a:gd name="T2" fmla="*/ 1278 w 1707"/>
                <a:gd name="T3" fmla="*/ 192 h 219"/>
                <a:gd name="T4" fmla="*/ 888 w 1707"/>
                <a:gd name="T5" fmla="*/ 156 h 219"/>
                <a:gd name="T6" fmla="*/ 570 w 1707"/>
                <a:gd name="T7" fmla="*/ 123 h 219"/>
                <a:gd name="T8" fmla="*/ 393 w 1707"/>
                <a:gd name="T9" fmla="*/ 96 h 219"/>
                <a:gd name="T10" fmla="*/ 249 w 1707"/>
                <a:gd name="T11" fmla="*/ 63 h 219"/>
                <a:gd name="T12" fmla="*/ 138 w 1707"/>
                <a:gd name="T13" fmla="*/ 15 h 219"/>
                <a:gd name="T14" fmla="*/ 66 w 1707"/>
                <a:gd name="T15" fmla="*/ 3 h 219"/>
                <a:gd name="T16" fmla="*/ 0 w 1707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7" h="219">
                  <a:moveTo>
                    <a:pt x="1707" y="219"/>
                  </a:moveTo>
                  <a:cubicBezTo>
                    <a:pt x="1560" y="210"/>
                    <a:pt x="1414" y="202"/>
                    <a:pt x="1278" y="192"/>
                  </a:cubicBezTo>
                  <a:cubicBezTo>
                    <a:pt x="1142" y="182"/>
                    <a:pt x="1006" y="167"/>
                    <a:pt x="888" y="156"/>
                  </a:cubicBezTo>
                  <a:cubicBezTo>
                    <a:pt x="770" y="145"/>
                    <a:pt x="652" y="133"/>
                    <a:pt x="570" y="123"/>
                  </a:cubicBezTo>
                  <a:cubicBezTo>
                    <a:pt x="488" y="113"/>
                    <a:pt x="446" y="106"/>
                    <a:pt x="393" y="96"/>
                  </a:cubicBezTo>
                  <a:cubicBezTo>
                    <a:pt x="340" y="86"/>
                    <a:pt x="291" y="77"/>
                    <a:pt x="249" y="63"/>
                  </a:cubicBezTo>
                  <a:cubicBezTo>
                    <a:pt x="207" y="49"/>
                    <a:pt x="169" y="25"/>
                    <a:pt x="138" y="15"/>
                  </a:cubicBezTo>
                  <a:cubicBezTo>
                    <a:pt x="107" y="5"/>
                    <a:pt x="89" y="5"/>
                    <a:pt x="66" y="3"/>
                  </a:cubicBezTo>
                  <a:cubicBezTo>
                    <a:pt x="43" y="1"/>
                    <a:pt x="21" y="0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flipV="1">
              <a:off x="2018557" y="4851503"/>
              <a:ext cx="0" cy="5207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013795" y="3624365"/>
              <a:ext cx="4763" cy="122872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4868120" y="3875190"/>
              <a:ext cx="3016250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743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3200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657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4114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Spatially uncorrelated variance </a:t>
              </a:r>
            </a:p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→ Observation error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876057" y="4789590"/>
              <a:ext cx="2790825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743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3200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657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4114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Spatially correlated variance </a:t>
              </a:r>
            </a:p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→ </a:t>
              </a:r>
              <a:r>
                <a:rPr lang="en-GB" sz="1600" dirty="0">
                  <a:solidFill>
                    <a:srgbClr val="008000"/>
                  </a:solidFill>
                  <a:latin typeface="Arial" charset="0"/>
                </a:rPr>
                <a:t>Background</a:t>
              </a: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 error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294392" y="4219693"/>
            <a:ext cx="15071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Covariance of </a:t>
            </a:r>
          </a:p>
          <a:p>
            <a:pPr algn="ctr"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O—B [K</a:t>
            </a:r>
            <a:r>
              <a:rPr lang="en-GB" sz="1600" baseline="30000" dirty="0">
                <a:solidFill>
                  <a:schemeClr val="tx1"/>
                </a:solidFill>
              </a:rPr>
              <a:t>2</a:t>
            </a:r>
            <a:r>
              <a:rPr lang="en-GB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4756" y="5757006"/>
            <a:ext cx="219322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Distance between </a:t>
            </a:r>
          </a:p>
          <a:p>
            <a:pPr algn="ctr"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observation pairs [km]</a:t>
            </a:r>
          </a:p>
        </p:txBody>
      </p:sp>
    </p:spTree>
    <p:extLst>
      <p:ext uri="{BB962C8B-B14F-4D97-AF65-F5344CB8AC3E}">
        <p14:creationId xmlns:p14="http://schemas.microsoft.com/office/powerpoint/2010/main" val="111146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Observation error diagnostics:</a:t>
            </a:r>
            <a:br>
              <a:rPr lang="en-GB" dirty="0"/>
            </a:br>
            <a:r>
              <a:rPr lang="en-GB" dirty="0"/>
              <a:t>Hollingsworth/</a:t>
            </a:r>
            <a:r>
              <a:rPr lang="en-GB" dirty="0" err="1"/>
              <a:t>Loennberg</a:t>
            </a:r>
            <a:r>
              <a:rPr lang="en-GB" dirty="0"/>
              <a:t> method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/>
              <a:t>Drawback: Not reliable when observation errors are spatially correlated.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8576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5536" y="1916832"/>
            <a:ext cx="4896544" cy="3888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GB" kern="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kern="0" dirty="0"/>
              <a:t>Similar methods have been used with differences between two sets of </a:t>
            </a:r>
            <a:r>
              <a:rPr lang="en-GB" kern="0" dirty="0">
                <a:solidFill>
                  <a:srgbClr val="FF0000"/>
                </a:solidFill>
              </a:rPr>
              <a:t>collocated observations</a:t>
            </a:r>
            <a:r>
              <a:rPr lang="en-GB" kern="0" dirty="0"/>
              <a:t>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kern="0" dirty="0"/>
              <a:t>Example: AMVs collocated with </a:t>
            </a:r>
            <a:r>
              <a:rPr lang="en-GB" kern="0" dirty="0" err="1"/>
              <a:t>radiosondes</a:t>
            </a:r>
            <a:r>
              <a:rPr lang="en-GB" kern="0" dirty="0"/>
              <a:t> (Bormann et al 2003).</a:t>
            </a:r>
          </a:p>
          <a:p>
            <a:pPr lvl="2">
              <a:lnSpc>
                <a:spcPct val="110000"/>
              </a:lnSpc>
              <a:spcAft>
                <a:spcPts val="600"/>
              </a:spcAft>
            </a:pPr>
            <a:r>
              <a:rPr lang="en-GB" kern="0" dirty="0" err="1"/>
              <a:t>Radiosonde</a:t>
            </a:r>
            <a:r>
              <a:rPr lang="en-GB" kern="0" dirty="0"/>
              <a:t> error assumed spatially uncorrelated.</a:t>
            </a:r>
          </a:p>
        </p:txBody>
      </p:sp>
    </p:spTree>
    <p:extLst>
      <p:ext uri="{BB962C8B-B14F-4D97-AF65-F5344CB8AC3E}">
        <p14:creationId xmlns:p14="http://schemas.microsoft.com/office/powerpoint/2010/main" val="2788670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63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Observation error diagnostics:</a:t>
            </a:r>
            <a:br>
              <a:rPr lang="en-GB" dirty="0"/>
            </a:br>
            <a:r>
              <a:rPr lang="en-GB" dirty="0" err="1"/>
              <a:t>Desroziers</a:t>
            </a:r>
            <a:r>
              <a:rPr lang="en-GB" dirty="0"/>
              <a:t> diagnostic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Basic assumptions: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Assimilation process can be adequately described through linear estimation theory.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Weights used in the assimilation system are consistent with true observation and background errors.</a:t>
            </a:r>
          </a:p>
          <a:p>
            <a:pPr>
              <a:lnSpc>
                <a:spcPct val="110000"/>
              </a:lnSpc>
            </a:pPr>
            <a:r>
              <a:rPr lang="en-GB" dirty="0"/>
              <a:t>Then the following relationship can be derived: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 marL="0" indent="273050">
              <a:lnSpc>
                <a:spcPct val="110000"/>
              </a:lnSpc>
              <a:buNone/>
            </a:pPr>
            <a:r>
              <a:rPr lang="en-GB" dirty="0"/>
              <a:t>with                                     (analysis departure)</a:t>
            </a:r>
          </a:p>
          <a:p>
            <a:pPr marL="0" indent="273050">
              <a:lnSpc>
                <a:spcPct val="110000"/>
              </a:lnSpc>
              <a:buNone/>
            </a:pPr>
            <a:r>
              <a:rPr lang="en-GB" dirty="0"/>
              <a:t>                                            (background departure)</a:t>
            </a:r>
          </a:p>
          <a:p>
            <a:pPr marL="0" indent="273050">
              <a:lnSpc>
                <a:spcPct val="110000"/>
              </a:lnSpc>
              <a:buNone/>
            </a:pPr>
            <a:r>
              <a:rPr lang="en-GB" dirty="0"/>
              <a:t>(see </a:t>
            </a:r>
            <a:r>
              <a:rPr lang="en-GB" dirty="0" err="1"/>
              <a:t>Desroziers</a:t>
            </a:r>
            <a:r>
              <a:rPr lang="en-GB" dirty="0"/>
              <a:t> et al. 2005, QJRMS)</a:t>
            </a:r>
          </a:p>
          <a:p>
            <a:pPr>
              <a:lnSpc>
                <a:spcPct val="110000"/>
              </a:lnSpc>
            </a:pPr>
            <a:r>
              <a:rPr lang="en-GB" dirty="0"/>
              <a:t>Consistency diagnostic for the specification of 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172541"/>
              </p:ext>
            </p:extLst>
          </p:nvPr>
        </p:nvGraphicFramePr>
        <p:xfrm>
          <a:off x="2855913" y="3557588"/>
          <a:ext cx="302736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0" name="Equation" r:id="rId3" imgW="1244520" imgH="253800" progId="Equation.3">
                  <p:embed/>
                </p:oleObj>
              </mc:Choice>
              <mc:Fallback>
                <p:oleObj name="Equation" r:id="rId3" imgW="124452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3557588"/>
                        <a:ext cx="3027362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210717"/>
              </p:ext>
            </p:extLst>
          </p:nvPr>
        </p:nvGraphicFramePr>
        <p:xfrm>
          <a:off x="1506538" y="4097338"/>
          <a:ext cx="2532062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1" name="Equation" r:id="rId5" imgW="1041120" imgH="228600" progId="Equation.3">
                  <p:embed/>
                </p:oleObj>
              </mc:Choice>
              <mc:Fallback>
                <p:oleObj name="Equation" r:id="rId5" imgW="10411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4097338"/>
                        <a:ext cx="2532062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561088"/>
              </p:ext>
            </p:extLst>
          </p:nvPr>
        </p:nvGraphicFramePr>
        <p:xfrm>
          <a:off x="1533525" y="4614863"/>
          <a:ext cx="25019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2" name="Equation" r:id="rId7" imgW="1028520" imgH="228600" progId="Equation.3">
                  <p:embed/>
                </p:oleObj>
              </mc:Choice>
              <mc:Fallback>
                <p:oleObj name="Equation" r:id="rId7" imgW="10285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525" y="4614863"/>
                        <a:ext cx="25019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7502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Observation error diagnostics:</a:t>
            </a:r>
            <a:br>
              <a:rPr lang="en-GB" dirty="0"/>
            </a:br>
            <a:r>
              <a:rPr lang="en-GB" dirty="0" err="1"/>
              <a:t>Desroziers</a:t>
            </a:r>
            <a:r>
              <a:rPr lang="en-GB" dirty="0"/>
              <a:t> diagnostic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Very easy to use.</a:t>
            </a:r>
          </a:p>
          <a:p>
            <a:pPr>
              <a:lnSpc>
                <a:spcPct val="110000"/>
              </a:lnSpc>
            </a:pPr>
            <a:r>
              <a:rPr lang="en-GB" dirty="0"/>
              <a:t>Can be applied iteratively.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Will give the wrong answer if its assumptions are violated (as with any method!).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For real assimilation systems, the applicability of the diagnostic for estimating observation errors is still subject of research.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627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 of observation error diagnostics: AMSU-A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7"/>
            <a:ext cx="4320480" cy="37009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29" y="1987809"/>
            <a:ext cx="4281218" cy="37730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1291752"/>
            <a:ext cx="533992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Spatial </a:t>
            </a:r>
            <a:r>
              <a:rPr lang="en-GB" b="1" dirty="0" err="1">
                <a:solidFill>
                  <a:schemeClr val="tx1"/>
                </a:solidFill>
              </a:rPr>
              <a:t>covariances</a:t>
            </a:r>
            <a:r>
              <a:rPr lang="en-GB" b="1" dirty="0">
                <a:solidFill>
                  <a:schemeClr val="tx1"/>
                </a:solidFill>
              </a:rPr>
              <a:t> of background departures: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5805264"/>
            <a:ext cx="3942105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(See also Bormann and Bauer 2010)</a:t>
            </a:r>
          </a:p>
        </p:txBody>
      </p:sp>
    </p:spTree>
    <p:extLst>
      <p:ext uri="{BB962C8B-B14F-4D97-AF65-F5344CB8AC3E}">
        <p14:creationId xmlns:p14="http://schemas.microsoft.com/office/powerpoint/2010/main" val="640980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 of observation error diagnostics: AMSU-A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26"/>
          <a:stretch/>
        </p:blipFill>
        <p:spPr>
          <a:xfrm>
            <a:off x="1405825" y="1640981"/>
            <a:ext cx="6071300" cy="4524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2" t="21211" b="17066"/>
          <a:stretch/>
        </p:blipFill>
        <p:spPr>
          <a:xfrm>
            <a:off x="4646185" y="2599733"/>
            <a:ext cx="3238183" cy="27925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00" t="2594" b="17686"/>
          <a:stretch/>
        </p:blipFill>
        <p:spPr>
          <a:xfrm>
            <a:off x="7163556" y="1756925"/>
            <a:ext cx="720812" cy="36067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467544" y="1196752"/>
            <a:ext cx="220765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Diagnostics for </a:t>
            </a:r>
            <a:r>
              <a:rPr lang="el-GR" b="1" dirty="0">
                <a:solidFill>
                  <a:schemeClr val="tx1"/>
                </a:solidFill>
              </a:rPr>
              <a:t>σ</a:t>
            </a:r>
            <a:r>
              <a:rPr lang="en-GB" b="1" baseline="-25000" dirty="0">
                <a:solidFill>
                  <a:schemeClr val="tx1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8972824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 of observation error diagnostics: AMSU-A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196752"/>
            <a:ext cx="3698448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Inter-channel error correlations: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687" y="2420888"/>
            <a:ext cx="4244777" cy="34493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9" y="1897493"/>
            <a:ext cx="4481129" cy="41364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8642" y="2060848"/>
            <a:ext cx="2621230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Hollingworth</a:t>
            </a:r>
            <a:r>
              <a:rPr lang="en-GB" dirty="0">
                <a:solidFill>
                  <a:schemeClr val="tx1"/>
                </a:solidFill>
              </a:rPr>
              <a:t>/</a:t>
            </a:r>
            <a:r>
              <a:rPr lang="en-GB" dirty="0" err="1">
                <a:solidFill>
                  <a:schemeClr val="tx1"/>
                </a:solidFill>
              </a:rPr>
              <a:t>Loennberg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0652" y="2060848"/>
            <a:ext cx="1287532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Desroziers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71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 of observation error diagnostics: AMSU-A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02565"/>
            <a:ext cx="4320480" cy="3617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28" y="2481542"/>
            <a:ext cx="4149836" cy="32203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1291752"/>
            <a:ext cx="3005951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Spatial error correlations: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1236236" cy="458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Channel 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72200" y="1988840"/>
            <a:ext cx="1236236" cy="458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Channel 7</a:t>
            </a:r>
          </a:p>
        </p:txBody>
      </p:sp>
    </p:spTree>
    <p:extLst>
      <p:ext uri="{BB962C8B-B14F-4D97-AF65-F5344CB8AC3E}">
        <p14:creationId xmlns:p14="http://schemas.microsoft.com/office/powerpoint/2010/main" val="955930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5"/>
          <a:stretch/>
        </p:blipFill>
        <p:spPr>
          <a:xfrm>
            <a:off x="755576" y="1422430"/>
            <a:ext cx="7956376" cy="3302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1"/>
          <a:stretch/>
        </p:blipFill>
        <p:spPr>
          <a:xfrm>
            <a:off x="755576" y="2349796"/>
            <a:ext cx="7956376" cy="35274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17970" r="57083" b="58375"/>
          <a:stretch/>
        </p:blipFill>
        <p:spPr>
          <a:xfrm>
            <a:off x="1691680" y="2339243"/>
            <a:ext cx="2517569" cy="12706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467544" y="1098140"/>
            <a:ext cx="220765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Diagnostics for </a:t>
            </a:r>
            <a:r>
              <a:rPr lang="el-GR" b="1" dirty="0">
                <a:solidFill>
                  <a:schemeClr val="tx1"/>
                </a:solidFill>
              </a:rPr>
              <a:t>σ</a:t>
            </a:r>
            <a:r>
              <a:rPr lang="en-GB" b="1" baseline="-25000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 of observation error diagnostics: IASI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110731" y="5768881"/>
            <a:ext cx="1965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400" b="0" dirty="0">
                <a:latin typeface="Arial" charset="0"/>
              </a:rPr>
              <a:t>Temperature sounding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786308" y="5840889"/>
            <a:ext cx="8226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400" b="0" dirty="0">
                <a:solidFill>
                  <a:srgbClr val="008000"/>
                </a:solidFill>
                <a:latin typeface="Arial" charset="0"/>
              </a:rPr>
              <a:t>LW</a:t>
            </a:r>
          </a:p>
          <a:p>
            <a:pPr algn="ctr">
              <a:lnSpc>
                <a:spcPct val="100000"/>
              </a:lnSpc>
            </a:pPr>
            <a:r>
              <a:rPr lang="en-GB" sz="1400" b="0" dirty="0">
                <a:solidFill>
                  <a:srgbClr val="008000"/>
                </a:solidFill>
                <a:latin typeface="Arial" charset="0"/>
              </a:rPr>
              <a:t>Window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740352" y="5736684"/>
            <a:ext cx="471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400" b="0" dirty="0">
                <a:solidFill>
                  <a:srgbClr val="0000CC"/>
                </a:solidFill>
                <a:latin typeface="Arial" charset="0"/>
              </a:rPr>
              <a:t>WV</a:t>
            </a:r>
          </a:p>
        </p:txBody>
      </p:sp>
      <p:sp>
        <p:nvSpPr>
          <p:cNvPr id="20" name="Right Brace 19"/>
          <p:cNvSpPr/>
          <p:nvPr/>
        </p:nvSpPr>
        <p:spPr bwMode="auto">
          <a:xfrm>
            <a:off x="7882086" y="5550191"/>
            <a:ext cx="146298" cy="362706"/>
          </a:xfrm>
          <a:prstGeom prst="rightBrac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ight Brace 20"/>
          <p:cNvSpPr/>
          <p:nvPr/>
        </p:nvSpPr>
        <p:spPr bwMode="auto">
          <a:xfrm>
            <a:off x="7092280" y="5156434"/>
            <a:ext cx="146298" cy="1152128"/>
          </a:xfrm>
          <a:prstGeom prst="rightBrac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Right Brace 21"/>
          <p:cNvSpPr/>
          <p:nvPr/>
        </p:nvSpPr>
        <p:spPr bwMode="auto">
          <a:xfrm>
            <a:off x="4065587" y="3308734"/>
            <a:ext cx="143662" cy="4841941"/>
          </a:xfrm>
          <a:prstGeom prst="rightBrac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5308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298450"/>
            <a:ext cx="2520950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Examples:</a:t>
            </a:r>
            <a:br>
              <a:rPr lang="en-GB" dirty="0"/>
            </a:br>
            <a:r>
              <a:rPr lang="en-GB" dirty="0"/>
              <a:t>IASI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9220" name="Picture 3" descr="oerr_iasi_38r1_HLMergedRecon_AllWoPolar_interch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>
            <a:fillRect/>
          </a:stretch>
        </p:blipFill>
        <p:spPr bwMode="auto">
          <a:xfrm>
            <a:off x="2652713" y="17463"/>
            <a:ext cx="6503987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51520" y="1310706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tx1"/>
                </a:solidFill>
              </a:rPr>
              <a:t>Inter-channel error correlations: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298450"/>
            <a:ext cx="2520950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Examples:</a:t>
            </a:r>
            <a:br>
              <a:rPr lang="en-GB" dirty="0"/>
            </a:br>
            <a:r>
              <a:rPr lang="en-GB" dirty="0"/>
              <a:t>IASI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9220" name="Picture 3" descr="oerr_iasi_38r1_HLMergedRecon_AllWoPolar_interch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>
            <a:fillRect/>
          </a:stretch>
        </p:blipFill>
        <p:spPr bwMode="auto">
          <a:xfrm>
            <a:off x="2652713" y="17463"/>
            <a:ext cx="6503987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948488" y="836613"/>
            <a:ext cx="1439862" cy="1354137"/>
          </a:xfrm>
          <a:prstGeom prst="rect">
            <a:avLst/>
          </a:prstGeom>
          <a:noFill/>
          <a:ln w="476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3324225" y="836613"/>
            <a:ext cx="5064125" cy="4824412"/>
            <a:chOff x="3323480" y="836712"/>
            <a:chExt cx="5064944" cy="4824536"/>
          </a:xfrm>
        </p:grpSpPr>
        <p:grpSp>
          <p:nvGrpSpPr>
            <p:cNvPr id="9226" name="Group 14"/>
            <p:cNvGrpSpPr>
              <a:grpSpLocks/>
            </p:cNvGrpSpPr>
            <p:nvPr/>
          </p:nvGrpSpPr>
          <p:grpSpPr bwMode="auto">
            <a:xfrm>
              <a:off x="3323480" y="1427542"/>
              <a:ext cx="3312795" cy="4233706"/>
              <a:chOff x="3419445" y="1268760"/>
              <a:chExt cx="3312795" cy="4233706"/>
            </a:xfrm>
          </p:grpSpPr>
          <p:sp>
            <p:nvSpPr>
              <p:cNvPr id="9229" name="Rectangle 13"/>
              <p:cNvSpPr>
                <a:spLocks noChangeArrowheads="1"/>
              </p:cNvSpPr>
              <p:nvPr/>
            </p:nvSpPr>
            <p:spPr bwMode="auto">
              <a:xfrm>
                <a:off x="3419445" y="1268760"/>
                <a:ext cx="3312795" cy="42337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30" name="Group 5"/>
              <p:cNvGrpSpPr>
                <a:grpSpLocks/>
              </p:cNvGrpSpPr>
              <p:nvPr/>
            </p:nvGrpSpPr>
            <p:grpSpPr bwMode="auto">
              <a:xfrm>
                <a:off x="3419445" y="1268760"/>
                <a:ext cx="3312795" cy="4233706"/>
                <a:chOff x="3203171" y="419430"/>
                <a:chExt cx="3312795" cy="4233706"/>
              </a:xfrm>
            </p:grpSpPr>
            <p:pic>
              <p:nvPicPr>
                <p:cNvPr id="9231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419430"/>
                  <a:ext cx="2578608" cy="34515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32" name="Picture 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3905519"/>
                  <a:ext cx="2592038" cy="7476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33" name="Picture 4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03171" y="1340768"/>
                  <a:ext cx="720757" cy="2542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cxnSp>
          <p:nvCxnSpPr>
            <p:cNvPr id="9227" name="Straight Connector 8"/>
            <p:cNvCxnSpPr>
              <a:cxnSpLocks noChangeShapeType="1"/>
            </p:cNvCxnSpPr>
            <p:nvPr/>
          </p:nvCxnSpPr>
          <p:spPr bwMode="auto">
            <a:xfrm flipV="1">
              <a:off x="4044237" y="836712"/>
              <a:ext cx="2904027" cy="158417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Straight Connector 10"/>
            <p:cNvCxnSpPr>
              <a:cxnSpLocks noChangeShapeType="1"/>
            </p:cNvCxnSpPr>
            <p:nvPr/>
          </p:nvCxnSpPr>
          <p:spPr bwMode="auto">
            <a:xfrm flipH="1">
              <a:off x="6516216" y="2190098"/>
              <a:ext cx="1872208" cy="2723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024563" y="2420938"/>
            <a:ext cx="503237" cy="503237"/>
          </a:xfrm>
          <a:prstGeom prst="rect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316538" y="2901950"/>
            <a:ext cx="720725" cy="742950"/>
          </a:xfrm>
          <a:prstGeom prst="rect">
            <a:avLst/>
          </a:prstGeom>
          <a:noFill/>
          <a:ln w="38100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1310706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tx1"/>
                </a:solidFill>
              </a:rPr>
              <a:t>Inter-channel error correlations: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55229"/>
            <a:ext cx="117211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Humidity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520" y="3042356"/>
            <a:ext cx="889987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101"/>
                </a:solidFill>
              </a:rPr>
              <a:t>Ozone</a:t>
            </a:r>
          </a:p>
        </p:txBody>
      </p:sp>
    </p:spTree>
    <p:extLst>
      <p:ext uri="{BB962C8B-B14F-4D97-AF65-F5344CB8AC3E}">
        <p14:creationId xmlns:p14="http://schemas.microsoft.com/office/powerpoint/2010/main" val="200783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  <p:bldP spid="20" grpId="1" animBg="1"/>
      <p:bldP spid="24" grpId="0" animBg="1"/>
      <p:bldP spid="2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Pitfalls of observation error diagnostics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Observation error diagnostics give useful estimates, but beware of </a:t>
            </a:r>
            <a:r>
              <a:rPr lang="en-GB" dirty="0" err="1"/>
              <a:t>mis</a:t>
            </a:r>
            <a:r>
              <a:rPr lang="en-GB" dirty="0"/>
              <a:t>-leading results when assumptions are violated: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Observation and background errors </a:t>
            </a:r>
            <a:r>
              <a:rPr lang="en-GB" u="sng" dirty="0">
                <a:solidFill>
                  <a:srgbClr val="0070C0"/>
                </a:solidFill>
              </a:rPr>
              <a:t>may not</a:t>
            </a:r>
            <a:r>
              <a:rPr lang="en-GB" dirty="0">
                <a:solidFill>
                  <a:srgbClr val="0070C0"/>
                </a:solidFill>
              </a:rPr>
              <a:t> be uncorrelated.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E.g., quality control can introduce such error correlations.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endParaRPr lang="en-GB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Assumed background error characteristics or weights used in the assimilation system </a:t>
            </a:r>
            <a:r>
              <a:rPr lang="en-GB" u="sng" dirty="0">
                <a:solidFill>
                  <a:srgbClr val="0070C0"/>
                </a:solidFill>
              </a:rPr>
              <a:t>may not</a:t>
            </a:r>
            <a:r>
              <a:rPr lang="en-GB" dirty="0">
                <a:solidFill>
                  <a:srgbClr val="0070C0"/>
                </a:solidFill>
              </a:rPr>
              <a:t> be correct.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chemeClr val="tx1"/>
                </a:solidFill>
              </a:rPr>
              <a:t>Diagnostics do not tell you where the error comes from.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Additional physical understanding of the error sources may be beneficial  → error inventory.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GB" dirty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574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3140968"/>
            <a:ext cx="5688632" cy="180020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58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4005064"/>
            <a:ext cx="5688632" cy="100811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84040" y="2621855"/>
            <a:ext cx="5688632" cy="102316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835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How to specify observation errors in practice?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Observation error diagnostics can provide guidance for observation error specification in DA, including: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Relative </a:t>
            </a:r>
            <a:r>
              <a:rPr lang="en-GB" dirty="0">
                <a:solidFill>
                  <a:srgbClr val="FF0101"/>
                </a:solidFill>
              </a:rPr>
              <a:t>size of observation and background errors</a:t>
            </a:r>
            <a:r>
              <a:rPr lang="en-GB" dirty="0"/>
              <a:t>: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Presence of observation </a:t>
            </a:r>
            <a:r>
              <a:rPr lang="en-GB" dirty="0">
                <a:solidFill>
                  <a:srgbClr val="FF0101"/>
                </a:solidFill>
              </a:rPr>
              <a:t>error correlations</a:t>
            </a:r>
            <a:r>
              <a:rPr lang="en-GB" dirty="0"/>
              <a:t>.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r>
              <a:rPr lang="en-GB" u="sng" dirty="0">
                <a:solidFill>
                  <a:srgbClr val="FF0000"/>
                </a:solidFill>
              </a:rPr>
              <a:t>But:</a:t>
            </a:r>
            <a:r>
              <a:rPr lang="en-GB" dirty="0"/>
              <a:t> Observation errors specified in assimilation systems are often </a:t>
            </a:r>
            <a:r>
              <a:rPr lang="en-GB" dirty="0">
                <a:solidFill>
                  <a:srgbClr val="FF0000"/>
                </a:solidFill>
              </a:rPr>
              <a:t>simplified</a:t>
            </a:r>
            <a:r>
              <a:rPr lang="en-GB" dirty="0"/>
              <a:t>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/>
              <a:t>Observation error covariance is often </a:t>
            </a:r>
            <a:r>
              <a:rPr lang="en-GB" dirty="0">
                <a:solidFill>
                  <a:srgbClr val="FF0000"/>
                </a:solidFill>
              </a:rPr>
              <a:t>assumed to be diagonal or globally constant</a:t>
            </a:r>
            <a:r>
              <a:rPr lang="en-GB" dirty="0"/>
              <a:t>.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i="1" u="sng" dirty="0">
                <a:solidFill>
                  <a:srgbClr val="FF0000"/>
                </a:solidFill>
              </a:rPr>
              <a:t>Assumed</a:t>
            </a:r>
            <a:r>
              <a:rPr lang="en-GB" dirty="0">
                <a:solidFill>
                  <a:srgbClr val="FF0000"/>
                </a:solidFill>
              </a:rPr>
              <a:t> observation errors may need adjustments compared to estimated ones</a:t>
            </a:r>
            <a:r>
              <a:rPr lang="en-GB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8268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01676"/>
            <a:ext cx="4303838" cy="1263228"/>
          </a:xfrm>
        </p:spPr>
        <p:txBody>
          <a:bodyPr/>
          <a:lstStyle/>
          <a:p>
            <a:r>
              <a:rPr lang="en-GB" dirty="0"/>
              <a:t>Consider linear combination of two estimates </a:t>
            </a:r>
            <a:r>
              <a:rPr lang="en-GB" b="0" i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b="0" i="1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/>
              <a:t> and </a:t>
            </a:r>
            <a:r>
              <a:rPr lang="en-GB" b="0" i="1" dirty="0">
                <a:latin typeface="Times New Roman" pitchFamily="18" charset="0"/>
                <a:cs typeface="Times New Roman" pitchFamily="18" charset="0"/>
              </a:rPr>
              <a:t>y:</a:t>
            </a:r>
          </a:p>
          <a:p>
            <a:endParaRPr lang="en-GB" b="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b="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/>
              <a:t>The error variance of the linear combination is: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210442"/>
              </p:ext>
            </p:extLst>
          </p:nvPr>
        </p:nvGraphicFramePr>
        <p:xfrm>
          <a:off x="1232793" y="3645024"/>
          <a:ext cx="30511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5" name="Equation" r:id="rId3" imgW="1473120" imgH="241200" progId="Equation.3">
                  <p:embed/>
                </p:oleObj>
              </mc:Choice>
              <mc:Fallback>
                <p:oleObj name="Equation" r:id="rId3" imgW="1473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793" y="3645024"/>
                        <a:ext cx="3051175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172482"/>
              </p:ext>
            </p:extLst>
          </p:nvPr>
        </p:nvGraphicFramePr>
        <p:xfrm>
          <a:off x="1300163" y="4584228"/>
          <a:ext cx="1684337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6" name="Equation" r:id="rId5" imgW="812520" imgH="457200" progId="Equation.3">
                  <p:embed/>
                </p:oleObj>
              </mc:Choice>
              <mc:Fallback>
                <p:oleObj name="Equation" r:id="rId5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4584228"/>
                        <a:ext cx="1684337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Too large assumed observation errors tend to be safer than too small ones.</a:t>
            </a:r>
            <a:br>
              <a:rPr lang="en-GB" dirty="0"/>
            </a:br>
            <a:r>
              <a:rPr lang="en-GB" dirty="0"/>
              <a:t>Why?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 t="12331" r="6478" b="10783"/>
          <a:stretch/>
        </p:blipFill>
        <p:spPr>
          <a:xfrm>
            <a:off x="5148064" y="986462"/>
            <a:ext cx="3600400" cy="4324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6804248" y="5013176"/>
            <a:ext cx="37382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α</a:t>
            </a:r>
            <a:endParaRPr lang="en-GB" sz="2800" i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563888" y="2903760"/>
            <a:ext cx="3212739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n-GB" dirty="0">
                <a:solidFill>
                  <a:srgbClr val="000000"/>
                </a:solidFill>
                <a:latin typeface="Arial"/>
                <a:ea typeface="ＭＳ Ｐゴシック" charset="0"/>
                <a:cs typeface="Times New Roman" pitchFamily="18" charset="0"/>
              </a:rPr>
              <a:t>Error variance of estimate</a:t>
            </a:r>
            <a:r>
              <a:rPr lang="en-GB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l-GR" sz="22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2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a</a:t>
            </a:r>
            <a:r>
              <a:rPr lang="en-GB" sz="2200" i="1" baseline="3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4932040" y="908720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o</a:t>
            </a:r>
            <a:r>
              <a:rPr lang="en-GB" sz="2800" i="1" baseline="3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8532440" y="2482428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b</a:t>
            </a:r>
            <a:r>
              <a:rPr lang="en-GB" sz="2800" i="1" baseline="3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298353"/>
              </p:ext>
            </p:extLst>
          </p:nvPr>
        </p:nvGraphicFramePr>
        <p:xfrm>
          <a:off x="1565275" y="2132137"/>
          <a:ext cx="2471738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7" name="Equation" r:id="rId8" imgW="1193760" imgH="228600" progId="Equation.3">
                  <p:embed/>
                </p:oleObj>
              </mc:Choice>
              <mc:Fallback>
                <p:oleObj name="Equation" r:id="rId8" imgW="119376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2132137"/>
                        <a:ext cx="2471738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5533487" y="1174690"/>
            <a:ext cx="838713" cy="3622462"/>
          </a:xfrm>
          <a:prstGeom prst="rect">
            <a:avLst/>
          </a:prstGeom>
          <a:solidFill>
            <a:srgbClr val="FF33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>
            <a:off x="5533487" y="2748398"/>
            <a:ext cx="2926945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 bwMode="auto">
          <a:xfrm>
            <a:off x="2339752" y="5417928"/>
            <a:ext cx="6804248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b="1" dirty="0">
                <a:solidFill>
                  <a:srgbClr val="FF0101"/>
                </a:solidFill>
              </a:rPr>
              <a:t>Danger zone: </a:t>
            </a:r>
            <a:r>
              <a:rPr lang="en-GB" sz="1800" b="0" dirty="0">
                <a:solidFill>
                  <a:schemeClr val="tx1"/>
                </a:solidFill>
              </a:rPr>
              <a:t>Too small </a:t>
            </a:r>
            <a:r>
              <a:rPr lang="en-GB" sz="1800" b="0" i="1" dirty="0">
                <a:solidFill>
                  <a:schemeClr val="tx1"/>
                </a:solidFill>
              </a:rPr>
              <a:t>assumed</a:t>
            </a:r>
            <a:r>
              <a:rPr lang="en-GB" sz="1800" b="0" dirty="0">
                <a:solidFill>
                  <a:schemeClr val="tx1"/>
                </a:solidFill>
              </a:rPr>
              <a:t> </a:t>
            </a:r>
            <a:r>
              <a:rPr lang="el-GR" sz="18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dirty="0">
                <a:solidFill>
                  <a:schemeClr val="tx1"/>
                </a:solidFill>
              </a:rPr>
              <a:t> will lead to an analysis worse than the background when the (true) 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σ</a:t>
            </a:r>
            <a:r>
              <a:rPr lang="en-GB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GB" b="1" dirty="0">
                <a:solidFill>
                  <a:srgbClr val="FF0101"/>
                </a:solidFill>
              </a:rPr>
              <a:t>Assuming an inflated</a:t>
            </a:r>
            <a:r>
              <a:rPr lang="en-GB" sz="1800" b="1" dirty="0">
                <a:solidFill>
                  <a:srgbClr val="FF0101"/>
                </a:solidFill>
              </a:rPr>
              <a:t> </a:t>
            </a:r>
            <a:r>
              <a:rPr lang="el-GR" b="1" i="1" dirty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b="1" i="1" baseline="-25000" dirty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b="1" i="1" dirty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>
                <a:solidFill>
                  <a:srgbClr val="FF0101"/>
                </a:solidFill>
                <a:latin typeface="+mn-lt"/>
                <a:cs typeface="Times New Roman" pitchFamily="18" charset="0"/>
              </a:rPr>
              <a:t>will never result in deterioration.</a:t>
            </a:r>
            <a:r>
              <a:rPr lang="en-GB" b="1" baseline="-25000" dirty="0">
                <a:solidFill>
                  <a:srgbClr val="FF0101"/>
                </a:solidFill>
                <a:latin typeface="+mn-lt"/>
                <a:cs typeface="Times New Roman" pitchFamily="18" charset="0"/>
              </a:rPr>
              <a:t> </a:t>
            </a:r>
            <a:endParaRPr lang="en-GB" sz="1800" b="1" dirty="0">
              <a:solidFill>
                <a:srgbClr val="FF0101"/>
              </a:solidFill>
              <a:latin typeface="+mn-lt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563888" y="4509124"/>
            <a:ext cx="2160240" cy="908804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467544" y="3861048"/>
            <a:ext cx="4303838" cy="126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Pct val="100000"/>
              <a:buFont typeface="Wingdings" charset="0"/>
              <a:buChar char=""/>
              <a:defRPr sz="2200" b="1">
                <a:solidFill>
                  <a:srgbClr val="000000"/>
                </a:solidFill>
                <a:latin typeface="+mn-lt"/>
                <a:ea typeface="ＭＳ Ｐゴシック" charset="0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  <a:ea typeface="ＭＳ Ｐゴシック" charset="0"/>
              </a:defRPr>
            </a:lvl2pPr>
            <a:lvl3pPr marL="1284288" indent="-327025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"/>
              <a:defRPr b="1">
                <a:solidFill>
                  <a:srgbClr val="000000"/>
                </a:solidFill>
                <a:latin typeface="+mn-lt"/>
                <a:ea typeface="ＭＳ Ｐゴシック" charset="0"/>
              </a:defRPr>
            </a:lvl3pPr>
            <a:lvl4pPr marL="1703388" indent="-228600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"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4pPr>
            <a:lvl5pPr marL="2122488" indent="-228600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"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kern="0" dirty="0"/>
          </a:p>
          <a:p>
            <a:r>
              <a:rPr lang="en-GB" kern="0" dirty="0"/>
              <a:t>Optimal weighting:</a:t>
            </a:r>
          </a:p>
          <a:p>
            <a:endParaRPr lang="en-GB" kern="0" dirty="0"/>
          </a:p>
          <a:p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70169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3"/>
          <p:cNvSpPr txBox="1">
            <a:spLocks noChangeArrowheads="1"/>
          </p:cNvSpPr>
          <p:nvPr/>
        </p:nvSpPr>
        <p:spPr bwMode="auto">
          <a:xfrm>
            <a:off x="323850" y="269875"/>
            <a:ext cx="8650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3200" b="1">
                <a:solidFill>
                  <a:srgbClr val="3333CC"/>
                </a:solidFill>
              </a:rPr>
              <a:t>Observation errors:</a:t>
            </a:r>
          </a:p>
        </p:txBody>
      </p:sp>
      <p:sp>
        <p:nvSpPr>
          <p:cNvPr id="66563" name="TextBox 4"/>
          <p:cNvSpPr txBox="1">
            <a:spLocks noChangeArrowheads="1"/>
          </p:cNvSpPr>
          <p:nvPr/>
        </p:nvSpPr>
        <p:spPr bwMode="auto">
          <a:xfrm>
            <a:off x="534988" y="1125538"/>
            <a:ext cx="8358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Specifying an optimised observation error produces an optimal analysis with minimum error.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449388" y="2212975"/>
            <a:ext cx="0" cy="331311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411288" y="5526088"/>
            <a:ext cx="6329362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Arc 9"/>
          <p:cNvSpPr/>
          <p:nvPr/>
        </p:nvSpPr>
        <p:spPr bwMode="auto">
          <a:xfrm rot="10800000">
            <a:off x="1908175" y="400050"/>
            <a:ext cx="3535363" cy="4537075"/>
          </a:xfrm>
          <a:prstGeom prst="arc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5400000">
            <a:off x="1828007" y="905669"/>
            <a:ext cx="3536950" cy="4535487"/>
          </a:xfrm>
          <a:prstGeom prst="arc">
            <a:avLst>
              <a:gd name="adj1" fmla="val 19397529"/>
              <a:gd name="adj2" fmla="val 0"/>
            </a:avLst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5792369">
            <a:off x="4976019" y="2534444"/>
            <a:ext cx="3063875" cy="6602413"/>
          </a:xfrm>
          <a:prstGeom prst="arc">
            <a:avLst>
              <a:gd name="adj1" fmla="val 18572850"/>
              <a:gd name="adj2" fmla="val 1885810"/>
            </a:avLst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1449388" y="4076700"/>
            <a:ext cx="6146800" cy="730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570" name="Straight Arrow Connector 15"/>
          <p:cNvCxnSpPr>
            <a:cxnSpLocks noChangeShapeType="1"/>
          </p:cNvCxnSpPr>
          <p:nvPr/>
        </p:nvCxnSpPr>
        <p:spPr bwMode="auto">
          <a:xfrm>
            <a:off x="3595688" y="4941888"/>
            <a:ext cx="0" cy="5842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6571" name="Straight Arrow Connector 17"/>
          <p:cNvCxnSpPr>
            <a:cxnSpLocks noChangeShapeType="1"/>
          </p:cNvCxnSpPr>
          <p:nvPr/>
        </p:nvCxnSpPr>
        <p:spPr bwMode="auto">
          <a:xfrm flipH="1">
            <a:off x="1411288" y="4941888"/>
            <a:ext cx="2130425" cy="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6572" name="Oval 16"/>
          <p:cNvSpPr>
            <a:spLocks noChangeArrowheads="1"/>
          </p:cNvSpPr>
          <p:nvPr/>
        </p:nvSpPr>
        <p:spPr bwMode="auto">
          <a:xfrm>
            <a:off x="3492500" y="4865688"/>
            <a:ext cx="182563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83275" y="3754438"/>
            <a:ext cx="195103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background  error</a:t>
            </a:r>
          </a:p>
        </p:txBody>
      </p:sp>
      <p:sp>
        <p:nvSpPr>
          <p:cNvPr id="66574" name="TextBox 22"/>
          <p:cNvSpPr txBox="1">
            <a:spLocks noChangeArrowheads="1"/>
          </p:cNvSpPr>
          <p:nvPr/>
        </p:nvSpPr>
        <p:spPr bwMode="auto">
          <a:xfrm>
            <a:off x="2683955" y="5675313"/>
            <a:ext cx="17139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optimised OBS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error</a:t>
            </a:r>
          </a:p>
        </p:txBody>
      </p:sp>
      <p:sp>
        <p:nvSpPr>
          <p:cNvPr id="66575" name="TextBox 23"/>
          <p:cNvSpPr txBox="1">
            <a:spLocks noChangeArrowheads="1"/>
          </p:cNvSpPr>
          <p:nvPr/>
        </p:nvSpPr>
        <p:spPr bwMode="auto">
          <a:xfrm>
            <a:off x="352425" y="4660900"/>
            <a:ext cx="995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optimal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analysis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99275" y="5681663"/>
            <a:ext cx="163353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specified OBS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error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825" y="2084388"/>
            <a:ext cx="10525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analysis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error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5C0201-9D9B-4D47-913A-C603DF4F4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NWP SAF training course 2019: Observation errors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What to do when there are error correlations?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Thinning</a:t>
            </a:r>
          </a:p>
          <a:p>
            <a:pPr lvl="1"/>
            <a:r>
              <a:rPr lang="en-GB" dirty="0" err="1"/>
              <a:t>Ie</a:t>
            </a:r>
            <a:r>
              <a:rPr lang="en-GB" dirty="0"/>
              <a:t>, reduce observation density so that error correlations are not relevant.</a:t>
            </a:r>
          </a:p>
          <a:p>
            <a:r>
              <a:rPr lang="en-GB" dirty="0"/>
              <a:t>Error inflation</a:t>
            </a:r>
          </a:p>
          <a:p>
            <a:pPr lvl="1"/>
            <a:r>
              <a:rPr lang="en-GB" dirty="0" err="1"/>
              <a:t>Ie</a:t>
            </a:r>
            <a:r>
              <a:rPr lang="en-GB" dirty="0"/>
              <a:t>, use diagonal R with larger </a:t>
            </a:r>
            <a:r>
              <a:rPr lang="el-GR" dirty="0"/>
              <a:t>σ</a:t>
            </a:r>
            <a:r>
              <a:rPr lang="en-GB" baseline="-25000" dirty="0"/>
              <a:t>O</a:t>
            </a:r>
            <a:r>
              <a:rPr lang="en-GB" dirty="0"/>
              <a:t> than diagnostics suggest.</a:t>
            </a:r>
          </a:p>
          <a:p>
            <a:r>
              <a:rPr lang="en-GB" dirty="0"/>
              <a:t>Take error correlations into account in the assimilation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9434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Spatial error correlations and thinning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If the observations have </a:t>
            </a:r>
            <a:r>
              <a:rPr lang="en-GB" sz="2000" dirty="0">
                <a:solidFill>
                  <a:srgbClr val="FF0000"/>
                </a:solidFill>
              </a:rPr>
              <a:t>spatial error correlations, but these are neglected </a:t>
            </a:r>
            <a:r>
              <a:rPr lang="en-GB" sz="2000" dirty="0"/>
              <a:t>in the assimilation system, assimilating these observations too densely can have a negative effect.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56793"/>
            <a:ext cx="5660916" cy="509482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5536" y="2420888"/>
            <a:ext cx="316835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1800" dirty="0"/>
              <a:t>Practical solution: </a:t>
            </a:r>
            <a:r>
              <a:rPr lang="en-GB" sz="1800" u="sng" dirty="0">
                <a:solidFill>
                  <a:srgbClr val="FF0000"/>
                </a:solidFill>
              </a:rPr>
              <a:t>Thinning</a:t>
            </a:r>
            <a:r>
              <a:rPr lang="en-GB" sz="1800" dirty="0">
                <a:solidFill>
                  <a:srgbClr val="FF0000"/>
                </a:solidFill>
              </a:rPr>
              <a:t>,</a:t>
            </a:r>
            <a:r>
              <a:rPr lang="en-GB" sz="1800" dirty="0"/>
              <a:t> </a:t>
            </a:r>
            <a:r>
              <a:rPr lang="en-GB" sz="1800" dirty="0" err="1"/>
              <a:t>ie</a:t>
            </a:r>
            <a:r>
              <a:rPr lang="en-GB" sz="1800" dirty="0"/>
              <a:t> select one observation within a “thinning box”.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Using </a:t>
            </a:r>
            <a:r>
              <a:rPr lang="en-GB" sz="1800" dirty="0">
                <a:solidFill>
                  <a:srgbClr val="FF0000"/>
                </a:solidFill>
              </a:rPr>
              <a:t>fewer</a:t>
            </a:r>
            <a:r>
              <a:rPr lang="en-GB" sz="1800" dirty="0"/>
              <a:t> observations gives </a:t>
            </a:r>
            <a:r>
              <a:rPr lang="en-GB" sz="1800" dirty="0">
                <a:solidFill>
                  <a:srgbClr val="FF0000"/>
                </a:solidFill>
              </a:rPr>
              <a:t>better</a:t>
            </a:r>
            <a:r>
              <a:rPr lang="en-GB" sz="1800" dirty="0"/>
              <a:t> results!</a:t>
            </a:r>
          </a:p>
          <a:p>
            <a:r>
              <a:rPr lang="en-GB" sz="1800" dirty="0"/>
              <a:t>See Liu and </a:t>
            </a:r>
            <a:r>
              <a:rPr lang="en-GB" sz="1800" dirty="0" err="1"/>
              <a:t>Rabier</a:t>
            </a:r>
            <a:r>
              <a:rPr lang="en-GB" sz="1800" dirty="0"/>
              <a:t> (2003), QJRMS: “Optimal” thinning when r ≈ 0.15-0.2</a:t>
            </a:r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0843" y="3861048"/>
            <a:ext cx="0" cy="180020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0554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AMSU-A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After thinning to 120 km, error diagnostics suggest little correlations… </a:t>
            </a:r>
          </a:p>
          <a:p>
            <a:pPr marL="0" indent="0">
              <a:buNone/>
            </a:pPr>
            <a:r>
              <a:rPr lang="en-GB" dirty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720176"/>
            <a:ext cx="3604336" cy="2797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471" y="2016224"/>
            <a:ext cx="5283033" cy="42930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0976" y="1628800"/>
            <a:ext cx="340349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Inter-channel error correlations: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5713" y="2132856"/>
            <a:ext cx="2698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Spatial error correlations for channel 7: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73" y="2852936"/>
            <a:ext cx="2304256" cy="41045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1331640" y="2779187"/>
            <a:ext cx="0" cy="2017965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27569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AMSU-A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4914900"/>
          </a:xfrm>
        </p:spPr>
        <p:txBody>
          <a:bodyPr/>
          <a:lstStyle/>
          <a:p>
            <a:r>
              <a:rPr lang="en-GB" dirty="0"/>
              <a:t>… diagonal R a good approximation.</a:t>
            </a:r>
          </a:p>
          <a:p>
            <a:pPr marL="0" indent="0">
              <a:buNone/>
            </a:pPr>
            <a:r>
              <a:rPr lang="en-GB" dirty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3" descr="NL128-Bormann-Figure-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409" y="1441524"/>
            <a:ext cx="4206063" cy="486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r="5486"/>
          <a:stretch/>
        </p:blipFill>
        <p:spPr>
          <a:xfrm>
            <a:off x="251520" y="1628800"/>
            <a:ext cx="4232057" cy="473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08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AMSU-A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4914900"/>
          </a:xfrm>
        </p:spPr>
        <p:txBody>
          <a:bodyPr/>
          <a:lstStyle/>
          <a:p>
            <a:r>
              <a:rPr lang="en-GB" dirty="0"/>
              <a:t>… diagonal R a good approximation.</a:t>
            </a:r>
          </a:p>
          <a:p>
            <a:pPr marL="0" indent="0">
              <a:buNone/>
            </a:pPr>
            <a:r>
              <a:rPr lang="en-GB" dirty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r="5486"/>
          <a:stretch/>
        </p:blipFill>
        <p:spPr>
          <a:xfrm>
            <a:off x="251520" y="1628800"/>
            <a:ext cx="4232057" cy="4731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 t="12331" r="6478" b="10783"/>
          <a:stretch/>
        </p:blipFill>
        <p:spPr>
          <a:xfrm>
            <a:off x="5148064" y="1572281"/>
            <a:ext cx="3600400" cy="43245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6804248" y="5598995"/>
            <a:ext cx="37382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α</a:t>
            </a:r>
            <a:endParaRPr lang="en-GB" sz="2800" i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932040" y="1494539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o</a:t>
            </a:r>
            <a:r>
              <a:rPr lang="en-GB" sz="2800" i="1" baseline="3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8532440" y="3068247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b</a:t>
            </a:r>
            <a:r>
              <a:rPr lang="en-GB" sz="2800" i="1" baseline="3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3563888" y="3540321"/>
            <a:ext cx="3212739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n-GB" dirty="0">
                <a:solidFill>
                  <a:srgbClr val="000000"/>
                </a:solidFill>
                <a:latin typeface="Arial"/>
                <a:ea typeface="ＭＳ Ｐゴシック" charset="0"/>
                <a:cs typeface="Times New Roman" pitchFamily="18" charset="0"/>
              </a:rPr>
              <a:t>Error variance of estimate</a:t>
            </a:r>
            <a:r>
              <a:rPr lang="en-GB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l-GR" sz="2200" i="1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2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a</a:t>
            </a:r>
            <a:r>
              <a:rPr lang="en-GB" sz="2200" i="1" baseline="30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7668344" y="3334217"/>
            <a:ext cx="432048" cy="40031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49241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43497"/>
            <a:ext cx="5657713" cy="52292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Examples of observation error diagnostics: IASI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1196752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tx1"/>
                </a:solidFill>
              </a:rPr>
              <a:t>Inter-channel error correlations:</a:t>
            </a:r>
          </a:p>
        </p:txBody>
      </p:sp>
    </p:spTree>
    <p:extLst>
      <p:ext uri="{BB962C8B-B14F-4D97-AF65-F5344CB8AC3E}">
        <p14:creationId xmlns:p14="http://schemas.microsoft.com/office/powerpoint/2010/main" val="115068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error and the cost function</a:t>
            </a:r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09600" y="1371600"/>
            <a:ext cx="8507288" cy="30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GB" kern="0" dirty="0"/>
              <a:t>Every observation has an error vs the truth:</a:t>
            </a:r>
          </a:p>
          <a:p>
            <a:pPr lvl="1"/>
            <a:r>
              <a:rPr lang="en-GB" kern="0" dirty="0"/>
              <a:t>Systematic error </a:t>
            </a:r>
          </a:p>
          <a:p>
            <a:pPr lvl="2"/>
            <a:r>
              <a:rPr lang="en-GB" kern="0" dirty="0"/>
              <a:t>Needs to be removed through bias correction (see separate lecture)</a:t>
            </a:r>
          </a:p>
          <a:p>
            <a:pPr lvl="1"/>
            <a:r>
              <a:rPr lang="en-GB" kern="0" dirty="0"/>
              <a:t>Random error </a:t>
            </a:r>
          </a:p>
          <a:p>
            <a:pPr lvl="2"/>
            <a:r>
              <a:rPr lang="en-GB" kern="0" dirty="0"/>
              <a:t>Mostly assumed Gaussian; described by observation error covariance “R” in the observation cost function.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827584" y="3140968"/>
            <a:ext cx="7992888" cy="1440160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634129"/>
              </p:ext>
            </p:extLst>
          </p:nvPr>
        </p:nvGraphicFramePr>
        <p:xfrm>
          <a:off x="1619672" y="5148688"/>
          <a:ext cx="6129998" cy="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Equation" r:id="rId3" imgW="3619440" imgH="253800" progId="Equation.3">
                  <p:embed/>
                </p:oleObj>
              </mc:Choice>
              <mc:Fallback>
                <p:oleObj name="Equation" r:id="rId3" imgW="36194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148688"/>
                        <a:ext cx="6129998" cy="490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/>
          <p:cNvSpPr/>
          <p:nvPr/>
        </p:nvSpPr>
        <p:spPr bwMode="auto">
          <a:xfrm>
            <a:off x="6182810" y="5097148"/>
            <a:ext cx="504056" cy="581856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IASI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2902299" cy="4914900"/>
          </a:xfrm>
        </p:spPr>
        <p:txBody>
          <a:bodyPr/>
          <a:lstStyle/>
          <a:p>
            <a:r>
              <a:rPr lang="en-GB" sz="2000" u="sng" dirty="0"/>
              <a:t>Very common approach</a:t>
            </a:r>
            <a:r>
              <a:rPr lang="en-GB" sz="2000" dirty="0"/>
              <a:t>: Assume diagonal R, but with larger </a:t>
            </a:r>
            <a:r>
              <a:rPr lang="el-GR" sz="2000" dirty="0"/>
              <a:t>σ</a:t>
            </a:r>
            <a:r>
              <a:rPr lang="en-GB" sz="2000" baseline="-25000" dirty="0"/>
              <a:t>O</a:t>
            </a:r>
            <a:r>
              <a:rPr lang="en-GB" sz="2000" dirty="0"/>
              <a:t> than diagnostics suggest (“</a:t>
            </a:r>
            <a:r>
              <a:rPr lang="en-GB" sz="2000" dirty="0">
                <a:solidFill>
                  <a:srgbClr val="FF0000"/>
                </a:solidFill>
              </a:rPr>
              <a:t>Error inflation</a:t>
            </a:r>
            <a:r>
              <a:rPr lang="en-GB" sz="2000" dirty="0"/>
              <a:t>”).</a:t>
            </a:r>
          </a:p>
          <a:p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Neglecting error correlation with no inflation </a:t>
            </a:r>
            <a:r>
              <a:rPr lang="en-GB" sz="2000" dirty="0"/>
              <a:t>can result in an analysis that is </a:t>
            </a:r>
            <a:r>
              <a:rPr lang="en-GB" sz="2000" i="1" u="sng" dirty="0">
                <a:solidFill>
                  <a:srgbClr val="FF0000"/>
                </a:solidFill>
              </a:rPr>
              <a:t>worse</a:t>
            </a:r>
            <a:r>
              <a:rPr lang="en-GB" sz="2000" dirty="0"/>
              <a:t> than the background!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06" y="908720"/>
            <a:ext cx="4104456" cy="49460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380312" y="980728"/>
            <a:ext cx="0" cy="2401033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380312" y="3284984"/>
            <a:ext cx="0" cy="176536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52320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5976" y="5446965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8927" y="2815795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Normalised </a:t>
            </a:r>
            <a:r>
              <a:rPr lang="en-GB" dirty="0" err="1">
                <a:solidFill>
                  <a:schemeClr val="tx1"/>
                </a:solidFill>
              </a:rPr>
              <a:t>stdev</a:t>
            </a:r>
            <a:r>
              <a:rPr lang="en-GB" dirty="0">
                <a:solidFill>
                  <a:schemeClr val="tx1"/>
                </a:solidFill>
              </a:rPr>
              <a:t>(o-b) for MHS </a:t>
            </a:r>
            <a:r>
              <a:rPr lang="en-GB" dirty="0" err="1">
                <a:solidFill>
                  <a:schemeClr val="tx1"/>
                </a:solidFill>
              </a:rPr>
              <a:t>ch</a:t>
            </a:r>
            <a:r>
              <a:rPr lang="en-GB" dirty="0">
                <a:solidFill>
                  <a:schemeClr val="tx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80662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IASI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2902299" cy="4914900"/>
          </a:xfrm>
        </p:spPr>
        <p:txBody>
          <a:bodyPr/>
          <a:lstStyle/>
          <a:p>
            <a:r>
              <a:rPr lang="en-GB" sz="2000" dirty="0"/>
              <a:t>Background departure statistics for other observations are a useful indicator to tune observation errors.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06" y="908720"/>
            <a:ext cx="4104456" cy="49460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380312" y="980728"/>
            <a:ext cx="0" cy="2401033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380312" y="3284984"/>
            <a:ext cx="0" cy="176536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52320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5976" y="5446965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8927" y="2815795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Normalised </a:t>
            </a:r>
            <a:r>
              <a:rPr lang="en-GB" dirty="0" err="1">
                <a:solidFill>
                  <a:schemeClr val="tx1"/>
                </a:solidFill>
              </a:rPr>
              <a:t>stdev</a:t>
            </a:r>
            <a:r>
              <a:rPr lang="en-GB" dirty="0">
                <a:solidFill>
                  <a:schemeClr val="tx1"/>
                </a:solidFill>
              </a:rPr>
              <a:t>(o-b) for MHS </a:t>
            </a:r>
            <a:r>
              <a:rPr lang="en-GB" dirty="0" err="1">
                <a:solidFill>
                  <a:schemeClr val="tx1"/>
                </a:solidFill>
              </a:rPr>
              <a:t>ch</a:t>
            </a:r>
            <a:r>
              <a:rPr lang="en-GB" dirty="0">
                <a:solidFill>
                  <a:schemeClr val="tx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20695503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0000"/>
                </a:solidFill>
              </a:rPr>
              <a:t>Accounting for 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4365104"/>
            <a:ext cx="5688632" cy="64807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84040" y="2621855"/>
            <a:ext cx="5688632" cy="138320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976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Accounting for error correlations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Accounting for observation error correlations is an area of active research.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Efficient methods exist if the error correlations are restricted to small groups of observations (e.g., </a:t>
            </a:r>
            <a:r>
              <a:rPr lang="en-GB" dirty="0">
                <a:solidFill>
                  <a:srgbClr val="FF0000"/>
                </a:solidFill>
              </a:rPr>
              <a:t>inter-channel error correlations</a:t>
            </a:r>
            <a:r>
              <a:rPr lang="en-GB" dirty="0"/>
              <a:t>).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E.g., calculate R</a:t>
            </a:r>
            <a:r>
              <a:rPr lang="en-GB" baseline="30000" dirty="0"/>
              <a:t>-1 </a:t>
            </a:r>
            <a:r>
              <a:rPr lang="en-GB" dirty="0"/>
              <a:t>(y – H(x)) without explicit inversion of R, by using </a:t>
            </a:r>
            <a:r>
              <a:rPr lang="en-GB" dirty="0" err="1"/>
              <a:t>Cholesky</a:t>
            </a:r>
            <a:r>
              <a:rPr lang="en-GB" dirty="0"/>
              <a:t> decomposition (algorithm for solving equations of the form </a:t>
            </a:r>
            <a:r>
              <a:rPr lang="en-GB" dirty="0" err="1"/>
              <a:t>Az</a:t>
            </a:r>
            <a:r>
              <a:rPr lang="en-GB" dirty="0"/>
              <a:t> = b).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Used operationally for IASI and </a:t>
            </a:r>
            <a:r>
              <a:rPr lang="en-GB" dirty="0" err="1"/>
              <a:t>CrIS</a:t>
            </a:r>
            <a:r>
              <a:rPr lang="en-GB" dirty="0"/>
              <a:t> at ECMWF (and the Met Office)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Accounting for </a:t>
            </a:r>
            <a:r>
              <a:rPr lang="en-GB" dirty="0">
                <a:solidFill>
                  <a:srgbClr val="FF0000"/>
                </a:solidFill>
              </a:rPr>
              <a:t>spatial error correlations </a:t>
            </a:r>
            <a:r>
              <a:rPr lang="en-GB" dirty="0"/>
              <a:t>is technically more difficult.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3292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effect of error correlations?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639115"/>
              </p:ext>
            </p:extLst>
          </p:nvPr>
        </p:nvGraphicFramePr>
        <p:xfrm>
          <a:off x="1270000" y="1582738"/>
          <a:ext cx="145891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4" name="Equation" r:id="rId3" imgW="812520" imgH="457200" progId="Equation.3">
                  <p:embed/>
                </p:oleObj>
              </mc:Choice>
              <mc:Fallback>
                <p:oleObj name="Equation" r:id="rId3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582738"/>
                        <a:ext cx="1458913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20" y="2407766"/>
            <a:ext cx="4762500" cy="3228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7" y="2581132"/>
            <a:ext cx="4695825" cy="33432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323156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051720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788024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44208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1994228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6632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66992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2320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124744"/>
            <a:ext cx="205697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Uncorrelated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11371" y="1099871"/>
            <a:ext cx="1813317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Correlated error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2370"/>
              </p:ext>
            </p:extLst>
          </p:nvPr>
        </p:nvGraphicFramePr>
        <p:xfrm>
          <a:off x="5603875" y="1554603"/>
          <a:ext cx="1868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5" name="Equation" r:id="rId7" imgW="1041120" imgH="457200" progId="Equation.3">
                  <p:embed/>
                </p:oleObj>
              </mc:Choice>
              <mc:Fallback>
                <p:oleObj name="Equation" r:id="rId7" imgW="1041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1554603"/>
                        <a:ext cx="1868488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5815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effect of error correlations?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639115"/>
              </p:ext>
            </p:extLst>
          </p:nvPr>
        </p:nvGraphicFramePr>
        <p:xfrm>
          <a:off x="1270000" y="1582738"/>
          <a:ext cx="145891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6" name="Equation" r:id="rId3" imgW="812520" imgH="457200" progId="Equation.3">
                  <p:embed/>
                </p:oleObj>
              </mc:Choice>
              <mc:Fallback>
                <p:oleObj name="Equation" r:id="rId3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582738"/>
                        <a:ext cx="1458913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20" y="2407766"/>
            <a:ext cx="4762500" cy="3228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7" y="2581132"/>
            <a:ext cx="4695825" cy="33432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323156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051720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788024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44208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1994228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6632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66992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2320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Error in </a:t>
            </a:r>
            <a:r>
              <a:rPr lang="en-GB" sz="1600" dirty="0" err="1">
                <a:solidFill>
                  <a:schemeClr val="tx1"/>
                </a:solidFill>
              </a:rPr>
              <a:t>obs</a:t>
            </a:r>
            <a:r>
              <a:rPr lang="en-GB" sz="1600" dirty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124744"/>
            <a:ext cx="205697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Uncorrelated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11371" y="1099871"/>
            <a:ext cx="1813317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Correlated error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2370"/>
              </p:ext>
            </p:extLst>
          </p:nvPr>
        </p:nvGraphicFramePr>
        <p:xfrm>
          <a:off x="5603875" y="1554603"/>
          <a:ext cx="1868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7" name="Equation" r:id="rId7" imgW="1041120" imgH="457200" progId="Equation.3">
                  <p:embed/>
                </p:oleObj>
              </mc:Choice>
              <mc:Fallback>
                <p:oleObj name="Equation" r:id="rId7" imgW="1041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1554603"/>
                        <a:ext cx="1868488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 bwMode="auto">
          <a:xfrm flipH="1" flipV="1">
            <a:off x="4860032" y="2567808"/>
            <a:ext cx="3096344" cy="306893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4860031" y="2495800"/>
            <a:ext cx="3312369" cy="314094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8166381" y="2276872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Larger </a:t>
            </a: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error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83968" y="2782669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Smaller </a:t>
            </a: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error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485029-8BCF-444C-8193-3A9FD2F4FAB1}"/>
              </a:ext>
            </a:extLst>
          </p:cNvPr>
          <p:cNvSpPr txBox="1"/>
          <p:nvPr/>
        </p:nvSpPr>
        <p:spPr>
          <a:xfrm>
            <a:off x="511161" y="5707839"/>
            <a:ext cx="8080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Error correlations can imply very small errors for some error structures – reconditioning of the matrix may be necessary. </a:t>
            </a:r>
          </a:p>
        </p:txBody>
      </p:sp>
    </p:spTree>
    <p:extLst>
      <p:ext uri="{BB962C8B-B14F-4D97-AF65-F5344CB8AC3E}">
        <p14:creationId xmlns:p14="http://schemas.microsoft.com/office/powerpoint/2010/main" val="37553445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0000FF"/>
                </a:solidFill>
              </a:rPr>
              <a:t>Single IASI spectrum assimilation experiments (I)</a:t>
            </a:r>
          </a:p>
        </p:txBody>
      </p:sp>
      <p:pic>
        <p:nvPicPr>
          <p:cNvPr id="36881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678" r="7140" b="22047"/>
          <a:stretch>
            <a:fillRect/>
          </a:stretch>
        </p:blipFill>
        <p:spPr bwMode="auto">
          <a:xfrm>
            <a:off x="376238" y="1114425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528638" y="5232400"/>
            <a:ext cx="2547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 err="1">
                <a:solidFill>
                  <a:srgbClr val="000000"/>
                </a:solidFill>
              </a:rPr>
              <a:t>Obs</a:t>
            </a:r>
            <a:r>
              <a:rPr lang="en-GB" sz="1600" b="1" dirty="0">
                <a:solidFill>
                  <a:srgbClr val="000000"/>
                </a:solidFill>
              </a:rPr>
              <a:t>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(all channels cloud-free)</a:t>
            </a:r>
          </a:p>
        </p:txBody>
      </p:sp>
      <p:sp>
        <p:nvSpPr>
          <p:cNvPr id="36900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67288" y="82724"/>
            <a:ext cx="3699996" cy="3779800"/>
            <a:chOff x="4967288" y="1340768"/>
            <a:chExt cx="3699996" cy="3779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7288" y="1700808"/>
              <a:ext cx="3699996" cy="341976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652120" y="1340768"/>
              <a:ext cx="2531462" cy="397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dirty="0">
                  <a:solidFill>
                    <a:schemeClr val="tx1"/>
                  </a:solidFill>
                </a:rPr>
                <a:t>Error correlation matrix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18123"/>
            <a:ext cx="2862833" cy="22191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210175" y="5013176"/>
            <a:ext cx="513953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35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0000FF"/>
                </a:solidFill>
              </a:rPr>
              <a:t>Single IASI spectrum assimilation experiments (I)</a:t>
            </a:r>
          </a:p>
        </p:txBody>
      </p:sp>
      <p:pic>
        <p:nvPicPr>
          <p:cNvPr id="36881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678" r="7140" b="22047"/>
          <a:stretch>
            <a:fillRect/>
          </a:stretch>
        </p:blipFill>
        <p:spPr bwMode="auto">
          <a:xfrm>
            <a:off x="376238" y="1114425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528638" y="5232400"/>
            <a:ext cx="2547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 err="1">
                <a:solidFill>
                  <a:srgbClr val="000000"/>
                </a:solidFill>
              </a:rPr>
              <a:t>Obs</a:t>
            </a:r>
            <a:r>
              <a:rPr lang="en-GB" sz="1600" b="1" dirty="0">
                <a:solidFill>
                  <a:srgbClr val="000000"/>
                </a:solidFill>
              </a:rPr>
              <a:t>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(all channels cloud-free)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57738" y="292100"/>
            <a:ext cx="4405312" cy="5999163"/>
            <a:chOff x="4757738" y="292100"/>
            <a:chExt cx="4405312" cy="5999163"/>
          </a:xfrm>
        </p:grpSpPr>
        <p:pic>
          <p:nvPicPr>
            <p:cNvPr id="36866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88" y="3184525"/>
              <a:ext cx="4170362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68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292100"/>
              <a:ext cx="4171950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0" name="TextBox 7"/>
            <p:cNvSpPr txBox="1">
              <a:spLocks noChangeArrowheads="1"/>
            </p:cNvSpPr>
            <p:nvPr/>
          </p:nvSpPr>
          <p:spPr bwMode="auto">
            <a:xfrm>
              <a:off x="5126038" y="3086100"/>
              <a:ext cx="3409950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6871" name="TextBox 8"/>
            <p:cNvSpPr txBox="1">
              <a:spLocks noChangeArrowheads="1"/>
            </p:cNvSpPr>
            <p:nvPr/>
          </p:nvSpPr>
          <p:spPr bwMode="auto">
            <a:xfrm>
              <a:off x="5245100" y="5951538"/>
              <a:ext cx="3594100" cy="339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6872" name="Rectangle 9"/>
            <p:cNvSpPr>
              <a:spLocks noChangeArrowheads="1"/>
            </p:cNvSpPr>
            <p:nvPr/>
          </p:nvSpPr>
          <p:spPr bwMode="auto">
            <a:xfrm>
              <a:off x="5145088" y="3398838"/>
              <a:ext cx="3454400" cy="16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6873" name="Rectangle 10"/>
            <p:cNvSpPr>
              <a:spLocks noChangeArrowheads="1"/>
            </p:cNvSpPr>
            <p:nvPr/>
          </p:nvSpPr>
          <p:spPr bwMode="auto">
            <a:xfrm>
              <a:off x="5170488" y="508000"/>
              <a:ext cx="3454400" cy="16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6874" name="TextBox 12"/>
            <p:cNvSpPr txBox="1">
              <a:spLocks noChangeArrowheads="1"/>
            </p:cNvSpPr>
            <p:nvPr/>
          </p:nvSpPr>
          <p:spPr bwMode="auto">
            <a:xfrm rot="-5400000">
              <a:off x="4320382" y="4542631"/>
              <a:ext cx="12192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6875" name="TextBox 13"/>
            <p:cNvSpPr txBox="1">
              <a:spLocks noChangeArrowheads="1"/>
            </p:cNvSpPr>
            <p:nvPr/>
          </p:nvSpPr>
          <p:spPr bwMode="auto">
            <a:xfrm>
              <a:off x="5246688" y="736600"/>
              <a:ext cx="341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6876" name="TextBox 14"/>
            <p:cNvSpPr txBox="1">
              <a:spLocks noChangeArrowheads="1"/>
            </p:cNvSpPr>
            <p:nvPr/>
          </p:nvSpPr>
          <p:spPr bwMode="auto">
            <a:xfrm>
              <a:off x="5246688" y="3616325"/>
              <a:ext cx="3841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6877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6362700" y="1816100"/>
              <a:ext cx="2222500" cy="1270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8" name="Straight Connector 18"/>
            <p:cNvCxnSpPr>
              <a:cxnSpLocks noChangeShapeType="1"/>
            </p:cNvCxnSpPr>
            <p:nvPr/>
          </p:nvCxnSpPr>
          <p:spPr bwMode="auto">
            <a:xfrm>
              <a:off x="5378450" y="1233488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9" name="Straight Connector 19"/>
            <p:cNvCxnSpPr>
              <a:cxnSpLocks noChangeShapeType="1"/>
            </p:cNvCxnSpPr>
            <p:nvPr/>
          </p:nvCxnSpPr>
          <p:spPr bwMode="auto">
            <a:xfrm>
              <a:off x="5376863" y="1452563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0" name="TextBox 20"/>
            <p:cNvSpPr txBox="1">
              <a:spLocks noChangeArrowheads="1"/>
            </p:cNvSpPr>
            <p:nvPr/>
          </p:nvSpPr>
          <p:spPr bwMode="auto">
            <a:xfrm>
              <a:off x="5808663" y="1112838"/>
              <a:ext cx="1463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6883" name="Straight Connector 22"/>
            <p:cNvCxnSpPr>
              <a:cxnSpLocks noChangeShapeType="1"/>
            </p:cNvCxnSpPr>
            <p:nvPr/>
          </p:nvCxnSpPr>
          <p:spPr bwMode="auto">
            <a:xfrm>
              <a:off x="6743700" y="3754438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4" name="Straight Connector 23"/>
            <p:cNvCxnSpPr>
              <a:cxnSpLocks noChangeShapeType="1"/>
            </p:cNvCxnSpPr>
            <p:nvPr/>
          </p:nvCxnSpPr>
          <p:spPr bwMode="auto">
            <a:xfrm>
              <a:off x="6740525" y="3973513"/>
              <a:ext cx="496888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5" name="TextBox 24"/>
            <p:cNvSpPr txBox="1">
              <a:spLocks noChangeArrowheads="1"/>
            </p:cNvSpPr>
            <p:nvPr/>
          </p:nvSpPr>
          <p:spPr bwMode="auto">
            <a:xfrm>
              <a:off x="7172325" y="3633788"/>
              <a:ext cx="1463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6886" name="Straight Connector 25"/>
            <p:cNvCxnSpPr>
              <a:cxnSpLocks noChangeShapeType="1"/>
            </p:cNvCxnSpPr>
            <p:nvPr/>
          </p:nvCxnSpPr>
          <p:spPr bwMode="auto">
            <a:xfrm rot="16200000" flipV="1">
              <a:off x="4905375" y="4700588"/>
              <a:ext cx="2222500" cy="1270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7" name="TextBox 11"/>
            <p:cNvSpPr txBox="1">
              <a:spLocks noChangeArrowheads="1"/>
            </p:cNvSpPr>
            <p:nvPr/>
          </p:nvSpPr>
          <p:spPr bwMode="auto">
            <a:xfrm rot="-5400000">
              <a:off x="4316413" y="1651000"/>
              <a:ext cx="12207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6888" name="TextBox 23"/>
            <p:cNvSpPr txBox="1">
              <a:spLocks noChangeArrowheads="1"/>
            </p:cNvSpPr>
            <p:nvPr/>
          </p:nvSpPr>
          <p:spPr bwMode="auto">
            <a:xfrm>
              <a:off x="8542338" y="2119313"/>
              <a:ext cx="4381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6889" name="TextBox 25"/>
            <p:cNvSpPr txBox="1">
              <a:spLocks noChangeArrowheads="1"/>
            </p:cNvSpPr>
            <p:nvPr/>
          </p:nvSpPr>
          <p:spPr bwMode="auto">
            <a:xfrm>
              <a:off x="8532813" y="1539875"/>
              <a:ext cx="43973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6890" name="TextBox 26"/>
            <p:cNvSpPr txBox="1">
              <a:spLocks noChangeArrowheads="1"/>
            </p:cNvSpPr>
            <p:nvPr/>
          </p:nvSpPr>
          <p:spPr bwMode="auto">
            <a:xfrm>
              <a:off x="8545513" y="1219200"/>
              <a:ext cx="3540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6891" name="TextBox 27"/>
            <p:cNvSpPr txBox="1">
              <a:spLocks noChangeArrowheads="1"/>
            </p:cNvSpPr>
            <p:nvPr/>
          </p:nvSpPr>
          <p:spPr bwMode="auto">
            <a:xfrm>
              <a:off x="8547100" y="898525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6892" name="TextBox 28"/>
            <p:cNvSpPr txBox="1">
              <a:spLocks noChangeArrowheads="1"/>
            </p:cNvSpPr>
            <p:nvPr/>
          </p:nvSpPr>
          <p:spPr bwMode="auto">
            <a:xfrm>
              <a:off x="8543925" y="2422525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6893" name="TextBox 29"/>
            <p:cNvSpPr txBox="1">
              <a:spLocks noChangeArrowheads="1"/>
            </p:cNvSpPr>
            <p:nvPr/>
          </p:nvSpPr>
          <p:spPr bwMode="auto">
            <a:xfrm rot="5400000">
              <a:off x="8222457" y="1642269"/>
              <a:ext cx="15430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6894" name="TextBox 30"/>
            <p:cNvSpPr txBox="1">
              <a:spLocks noChangeArrowheads="1"/>
            </p:cNvSpPr>
            <p:nvPr/>
          </p:nvSpPr>
          <p:spPr bwMode="auto">
            <a:xfrm>
              <a:off x="8510588" y="4992688"/>
              <a:ext cx="439737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6895" name="TextBox 31"/>
            <p:cNvSpPr txBox="1">
              <a:spLocks noChangeArrowheads="1"/>
            </p:cNvSpPr>
            <p:nvPr/>
          </p:nvSpPr>
          <p:spPr bwMode="auto">
            <a:xfrm>
              <a:off x="8502650" y="4414838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6896" name="TextBox 32"/>
            <p:cNvSpPr txBox="1">
              <a:spLocks noChangeArrowheads="1"/>
            </p:cNvSpPr>
            <p:nvPr/>
          </p:nvSpPr>
          <p:spPr bwMode="auto">
            <a:xfrm>
              <a:off x="8515350" y="4092575"/>
              <a:ext cx="354013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6897" name="TextBox 33"/>
            <p:cNvSpPr txBox="1">
              <a:spLocks noChangeArrowheads="1"/>
            </p:cNvSpPr>
            <p:nvPr/>
          </p:nvSpPr>
          <p:spPr bwMode="auto">
            <a:xfrm>
              <a:off x="8516938" y="3771900"/>
              <a:ext cx="2698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6898" name="TextBox 34"/>
            <p:cNvSpPr txBox="1">
              <a:spLocks noChangeArrowheads="1"/>
            </p:cNvSpPr>
            <p:nvPr/>
          </p:nvSpPr>
          <p:spPr bwMode="auto">
            <a:xfrm>
              <a:off x="8512175" y="5295900"/>
              <a:ext cx="43973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6899" name="TextBox 35"/>
            <p:cNvSpPr txBox="1">
              <a:spLocks noChangeArrowheads="1"/>
            </p:cNvSpPr>
            <p:nvPr/>
          </p:nvSpPr>
          <p:spPr bwMode="auto">
            <a:xfrm rot="5400000">
              <a:off x="8193087" y="4516438"/>
              <a:ext cx="15414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6900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6251" y="1491"/>
            <a:ext cx="3690937" cy="7017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b="1" dirty="0">
                <a:solidFill>
                  <a:schemeClr val="tx1"/>
                </a:solidFill>
              </a:rPr>
              <a:t>Increment reduced with error correlations taken into account</a:t>
            </a:r>
          </a:p>
        </p:txBody>
      </p:sp>
    </p:spTree>
    <p:extLst>
      <p:ext uri="{BB962C8B-B14F-4D97-AF65-F5344CB8AC3E}">
        <p14:creationId xmlns:p14="http://schemas.microsoft.com/office/powerpoint/2010/main" val="30048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047" r="7140" b="22678"/>
          <a:stretch>
            <a:fillRect/>
          </a:stretch>
        </p:blipFill>
        <p:spPr bwMode="auto">
          <a:xfrm>
            <a:off x="376238" y="1092200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21"/>
          <p:cNvSpPr txBox="1">
            <a:spLocks noChangeArrowheads="1"/>
          </p:cNvSpPr>
          <p:nvPr/>
        </p:nvSpPr>
        <p:spPr bwMode="auto">
          <a:xfrm>
            <a:off x="528638" y="3579813"/>
            <a:ext cx="3698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Obs-FG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(all channels considered cloud-free)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57738" y="292100"/>
            <a:ext cx="4405312" cy="5999163"/>
            <a:chOff x="4757044" y="292100"/>
            <a:chExt cx="4406659" cy="5999163"/>
          </a:xfrm>
        </p:grpSpPr>
        <p:pic>
          <p:nvPicPr>
            <p:cNvPr id="35848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76" y="3185432"/>
              <a:ext cx="4170401" cy="295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7983" y="292100"/>
              <a:ext cx="4171974" cy="2953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"/>
            <p:cNvSpPr txBox="1">
              <a:spLocks noChangeArrowheads="1"/>
            </p:cNvSpPr>
            <p:nvPr/>
          </p:nvSpPr>
          <p:spPr bwMode="auto">
            <a:xfrm>
              <a:off x="5127044" y="3086100"/>
              <a:ext cx="3407817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5851" name="TextBox 8"/>
            <p:cNvSpPr txBox="1">
              <a:spLocks noChangeArrowheads="1"/>
            </p:cNvSpPr>
            <p:nvPr/>
          </p:nvSpPr>
          <p:spPr bwMode="auto">
            <a:xfrm>
              <a:off x="5244555" y="5953125"/>
              <a:ext cx="3593611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5852" name="Rectangle 9"/>
            <p:cNvSpPr>
              <a:spLocks noChangeArrowheads="1"/>
            </p:cNvSpPr>
            <p:nvPr/>
          </p:nvSpPr>
          <p:spPr bwMode="auto">
            <a:xfrm>
              <a:off x="5145038" y="3399674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3" name="Rectangle 10"/>
            <p:cNvSpPr>
              <a:spLocks noChangeArrowheads="1"/>
            </p:cNvSpPr>
            <p:nvPr/>
          </p:nvSpPr>
          <p:spPr bwMode="auto">
            <a:xfrm>
              <a:off x="5170435" y="508025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4" name="TextBox 11"/>
            <p:cNvSpPr txBox="1">
              <a:spLocks noChangeArrowheads="1"/>
            </p:cNvSpPr>
            <p:nvPr/>
          </p:nvSpPr>
          <p:spPr bwMode="auto">
            <a:xfrm rot="-5400000">
              <a:off x="4315771" y="1650948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5" name="TextBox 12"/>
            <p:cNvSpPr txBox="1">
              <a:spLocks noChangeArrowheads="1"/>
            </p:cNvSpPr>
            <p:nvPr/>
          </p:nvSpPr>
          <p:spPr bwMode="auto">
            <a:xfrm rot="-5400000">
              <a:off x="4318947" y="4543373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6" name="TextBox 13"/>
            <p:cNvSpPr txBox="1">
              <a:spLocks noChangeArrowheads="1"/>
            </p:cNvSpPr>
            <p:nvPr/>
          </p:nvSpPr>
          <p:spPr bwMode="auto">
            <a:xfrm>
              <a:off x="5246144" y="736600"/>
              <a:ext cx="3430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5857" name="TextBox 14"/>
            <p:cNvSpPr txBox="1">
              <a:spLocks noChangeArrowheads="1"/>
            </p:cNvSpPr>
            <p:nvPr/>
          </p:nvSpPr>
          <p:spPr bwMode="auto">
            <a:xfrm>
              <a:off x="5246144" y="3617913"/>
              <a:ext cx="38429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5858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5458423" y="1816278"/>
              <a:ext cx="2222757" cy="12699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Straight Connector 18"/>
            <p:cNvCxnSpPr>
              <a:cxnSpLocks noChangeShapeType="1"/>
            </p:cNvCxnSpPr>
            <p:nvPr/>
          </p:nvCxnSpPr>
          <p:spPr bwMode="auto">
            <a:xfrm>
              <a:off x="6733570" y="925489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Straight Connector 19"/>
            <p:cNvCxnSpPr>
              <a:cxnSpLocks noChangeShapeType="1"/>
            </p:cNvCxnSpPr>
            <p:nvPr/>
          </p:nvCxnSpPr>
          <p:spPr bwMode="auto">
            <a:xfrm>
              <a:off x="6731732" y="1144017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1" name="TextBox 20"/>
            <p:cNvSpPr txBox="1">
              <a:spLocks noChangeArrowheads="1"/>
            </p:cNvSpPr>
            <p:nvPr/>
          </p:nvSpPr>
          <p:spPr bwMode="auto">
            <a:xfrm>
              <a:off x="7164430" y="804863"/>
              <a:ext cx="1462534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5862" name="Straight Connector 22"/>
            <p:cNvCxnSpPr>
              <a:cxnSpLocks noChangeShapeType="1"/>
            </p:cNvCxnSpPr>
            <p:nvPr/>
          </p:nvCxnSpPr>
          <p:spPr bwMode="auto">
            <a:xfrm>
              <a:off x="6742748" y="3755348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Straight Connector 23"/>
            <p:cNvCxnSpPr>
              <a:cxnSpLocks noChangeShapeType="1"/>
            </p:cNvCxnSpPr>
            <p:nvPr/>
          </p:nvCxnSpPr>
          <p:spPr bwMode="auto">
            <a:xfrm>
              <a:off x="6740910" y="3973875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4" name="TextBox 24"/>
            <p:cNvSpPr txBox="1">
              <a:spLocks noChangeArrowheads="1"/>
            </p:cNvSpPr>
            <p:nvPr/>
          </p:nvSpPr>
          <p:spPr bwMode="auto">
            <a:xfrm>
              <a:off x="7172369" y="3633788"/>
              <a:ext cx="146253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sp>
          <p:nvSpPr>
            <p:cNvPr id="35865" name="TextBox 23"/>
            <p:cNvSpPr txBox="1">
              <a:spLocks noChangeArrowheads="1"/>
            </p:cNvSpPr>
            <p:nvPr/>
          </p:nvSpPr>
          <p:spPr bwMode="auto">
            <a:xfrm>
              <a:off x="8541213" y="2119313"/>
              <a:ext cx="43987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66" name="TextBox 25"/>
            <p:cNvSpPr txBox="1">
              <a:spLocks noChangeArrowheads="1"/>
            </p:cNvSpPr>
            <p:nvPr/>
          </p:nvSpPr>
          <p:spPr bwMode="auto">
            <a:xfrm>
              <a:off x="8533273" y="1539875"/>
              <a:ext cx="438284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67" name="TextBox 26"/>
            <p:cNvSpPr txBox="1">
              <a:spLocks noChangeArrowheads="1"/>
            </p:cNvSpPr>
            <p:nvPr/>
          </p:nvSpPr>
          <p:spPr bwMode="auto">
            <a:xfrm>
              <a:off x="8544389" y="1219200"/>
              <a:ext cx="355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68" name="TextBox 27"/>
            <p:cNvSpPr txBox="1">
              <a:spLocks noChangeArrowheads="1"/>
            </p:cNvSpPr>
            <p:nvPr/>
          </p:nvSpPr>
          <p:spPr bwMode="auto">
            <a:xfrm>
              <a:off x="8547565" y="898525"/>
              <a:ext cx="26837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69" name="TextBox 28"/>
            <p:cNvSpPr txBox="1">
              <a:spLocks noChangeArrowheads="1"/>
            </p:cNvSpPr>
            <p:nvPr/>
          </p:nvSpPr>
          <p:spPr bwMode="auto">
            <a:xfrm>
              <a:off x="8542801" y="2422525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0" name="TextBox 29"/>
            <p:cNvSpPr txBox="1">
              <a:spLocks noChangeArrowheads="1"/>
            </p:cNvSpPr>
            <p:nvPr/>
          </p:nvSpPr>
          <p:spPr bwMode="auto">
            <a:xfrm rot="5400000">
              <a:off x="8223058" y="1642217"/>
              <a:ext cx="1543050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5871" name="TextBox 30"/>
            <p:cNvSpPr txBox="1">
              <a:spLocks noChangeArrowheads="1"/>
            </p:cNvSpPr>
            <p:nvPr/>
          </p:nvSpPr>
          <p:spPr bwMode="auto">
            <a:xfrm>
              <a:off x="8511041" y="4992688"/>
              <a:ext cx="439871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72" name="TextBox 31"/>
            <p:cNvSpPr txBox="1">
              <a:spLocks noChangeArrowheads="1"/>
            </p:cNvSpPr>
            <p:nvPr/>
          </p:nvSpPr>
          <p:spPr bwMode="auto">
            <a:xfrm>
              <a:off x="8501514" y="4414838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73" name="TextBox 32"/>
            <p:cNvSpPr txBox="1">
              <a:spLocks noChangeArrowheads="1"/>
            </p:cNvSpPr>
            <p:nvPr/>
          </p:nvSpPr>
          <p:spPr bwMode="auto">
            <a:xfrm>
              <a:off x="8514217" y="4092575"/>
              <a:ext cx="355709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74" name="TextBox 33"/>
            <p:cNvSpPr txBox="1">
              <a:spLocks noChangeArrowheads="1"/>
            </p:cNvSpPr>
            <p:nvPr/>
          </p:nvSpPr>
          <p:spPr bwMode="auto">
            <a:xfrm>
              <a:off x="8515805" y="3771900"/>
              <a:ext cx="26995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75" name="TextBox 34"/>
            <p:cNvSpPr txBox="1">
              <a:spLocks noChangeArrowheads="1"/>
            </p:cNvSpPr>
            <p:nvPr/>
          </p:nvSpPr>
          <p:spPr bwMode="auto">
            <a:xfrm>
              <a:off x="8512629" y="5295900"/>
              <a:ext cx="439872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6" name="TextBox 35"/>
            <p:cNvSpPr txBox="1">
              <a:spLocks noChangeArrowheads="1"/>
            </p:cNvSpPr>
            <p:nvPr/>
          </p:nvSpPr>
          <p:spPr bwMode="auto">
            <a:xfrm rot="5400000">
              <a:off x="8193679" y="4516386"/>
              <a:ext cx="1541463" cy="3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0000FF"/>
                </a:solidFill>
              </a:rPr>
              <a:t>Single IASI spectrum assimilation experiments (II)</a:t>
            </a:r>
          </a:p>
        </p:txBody>
      </p:sp>
      <p:sp>
        <p:nvSpPr>
          <p:cNvPr id="35847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86251" y="1491"/>
            <a:ext cx="3690937" cy="7017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b="1" dirty="0">
                <a:solidFill>
                  <a:schemeClr val="tx1"/>
                </a:solidFill>
              </a:rPr>
              <a:t>Increment increased with error correlations taken into account</a:t>
            </a:r>
          </a:p>
        </p:txBody>
      </p:sp>
    </p:spTree>
    <p:extLst>
      <p:ext uri="{BB962C8B-B14F-4D97-AF65-F5344CB8AC3E}">
        <p14:creationId xmlns:p14="http://schemas.microsoft.com/office/powerpoint/2010/main" val="30939071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047" r="7140" b="22678"/>
          <a:stretch>
            <a:fillRect/>
          </a:stretch>
        </p:blipFill>
        <p:spPr bwMode="auto">
          <a:xfrm>
            <a:off x="376238" y="1092200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21"/>
          <p:cNvSpPr txBox="1">
            <a:spLocks noChangeArrowheads="1"/>
          </p:cNvSpPr>
          <p:nvPr/>
        </p:nvSpPr>
        <p:spPr bwMode="auto">
          <a:xfrm>
            <a:off x="528638" y="3579813"/>
            <a:ext cx="3698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Obs-FG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(all channels considered cloud-free)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57738" y="292100"/>
            <a:ext cx="4405312" cy="5999163"/>
            <a:chOff x="4757044" y="292100"/>
            <a:chExt cx="4406659" cy="5999163"/>
          </a:xfrm>
        </p:grpSpPr>
        <p:pic>
          <p:nvPicPr>
            <p:cNvPr id="35848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76" y="3185432"/>
              <a:ext cx="4170401" cy="295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7983" y="292100"/>
              <a:ext cx="4171974" cy="2953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"/>
            <p:cNvSpPr txBox="1">
              <a:spLocks noChangeArrowheads="1"/>
            </p:cNvSpPr>
            <p:nvPr/>
          </p:nvSpPr>
          <p:spPr bwMode="auto">
            <a:xfrm>
              <a:off x="5127044" y="3086100"/>
              <a:ext cx="3407817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5851" name="TextBox 8"/>
            <p:cNvSpPr txBox="1">
              <a:spLocks noChangeArrowheads="1"/>
            </p:cNvSpPr>
            <p:nvPr/>
          </p:nvSpPr>
          <p:spPr bwMode="auto">
            <a:xfrm>
              <a:off x="5244555" y="5953125"/>
              <a:ext cx="3593611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5852" name="Rectangle 9"/>
            <p:cNvSpPr>
              <a:spLocks noChangeArrowheads="1"/>
            </p:cNvSpPr>
            <p:nvPr/>
          </p:nvSpPr>
          <p:spPr bwMode="auto">
            <a:xfrm>
              <a:off x="5145038" y="3399674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3" name="Rectangle 10"/>
            <p:cNvSpPr>
              <a:spLocks noChangeArrowheads="1"/>
            </p:cNvSpPr>
            <p:nvPr/>
          </p:nvSpPr>
          <p:spPr bwMode="auto">
            <a:xfrm>
              <a:off x="5170435" y="508025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4" name="TextBox 11"/>
            <p:cNvSpPr txBox="1">
              <a:spLocks noChangeArrowheads="1"/>
            </p:cNvSpPr>
            <p:nvPr/>
          </p:nvSpPr>
          <p:spPr bwMode="auto">
            <a:xfrm rot="-5400000">
              <a:off x="4315771" y="1650948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5" name="TextBox 12"/>
            <p:cNvSpPr txBox="1">
              <a:spLocks noChangeArrowheads="1"/>
            </p:cNvSpPr>
            <p:nvPr/>
          </p:nvSpPr>
          <p:spPr bwMode="auto">
            <a:xfrm rot="-5400000">
              <a:off x="4318947" y="4543373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6" name="TextBox 13"/>
            <p:cNvSpPr txBox="1">
              <a:spLocks noChangeArrowheads="1"/>
            </p:cNvSpPr>
            <p:nvPr/>
          </p:nvSpPr>
          <p:spPr bwMode="auto">
            <a:xfrm>
              <a:off x="5246144" y="736600"/>
              <a:ext cx="3430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5857" name="TextBox 14"/>
            <p:cNvSpPr txBox="1">
              <a:spLocks noChangeArrowheads="1"/>
            </p:cNvSpPr>
            <p:nvPr/>
          </p:nvSpPr>
          <p:spPr bwMode="auto">
            <a:xfrm>
              <a:off x="5246144" y="3617913"/>
              <a:ext cx="38429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5858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5458423" y="1816278"/>
              <a:ext cx="2222757" cy="12699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Straight Connector 18"/>
            <p:cNvCxnSpPr>
              <a:cxnSpLocks noChangeShapeType="1"/>
            </p:cNvCxnSpPr>
            <p:nvPr/>
          </p:nvCxnSpPr>
          <p:spPr bwMode="auto">
            <a:xfrm>
              <a:off x="6733570" y="925489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Straight Connector 19"/>
            <p:cNvCxnSpPr>
              <a:cxnSpLocks noChangeShapeType="1"/>
            </p:cNvCxnSpPr>
            <p:nvPr/>
          </p:nvCxnSpPr>
          <p:spPr bwMode="auto">
            <a:xfrm>
              <a:off x="6731732" y="1144017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1" name="TextBox 20"/>
            <p:cNvSpPr txBox="1">
              <a:spLocks noChangeArrowheads="1"/>
            </p:cNvSpPr>
            <p:nvPr/>
          </p:nvSpPr>
          <p:spPr bwMode="auto">
            <a:xfrm>
              <a:off x="7164430" y="804863"/>
              <a:ext cx="1462534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5862" name="Straight Connector 22"/>
            <p:cNvCxnSpPr>
              <a:cxnSpLocks noChangeShapeType="1"/>
            </p:cNvCxnSpPr>
            <p:nvPr/>
          </p:nvCxnSpPr>
          <p:spPr bwMode="auto">
            <a:xfrm>
              <a:off x="6742748" y="3755348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Straight Connector 23"/>
            <p:cNvCxnSpPr>
              <a:cxnSpLocks noChangeShapeType="1"/>
            </p:cNvCxnSpPr>
            <p:nvPr/>
          </p:nvCxnSpPr>
          <p:spPr bwMode="auto">
            <a:xfrm>
              <a:off x="6740910" y="3973875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4" name="TextBox 24"/>
            <p:cNvSpPr txBox="1">
              <a:spLocks noChangeArrowheads="1"/>
            </p:cNvSpPr>
            <p:nvPr/>
          </p:nvSpPr>
          <p:spPr bwMode="auto">
            <a:xfrm>
              <a:off x="7172369" y="3633788"/>
              <a:ext cx="146253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sp>
          <p:nvSpPr>
            <p:cNvPr id="35865" name="TextBox 23"/>
            <p:cNvSpPr txBox="1">
              <a:spLocks noChangeArrowheads="1"/>
            </p:cNvSpPr>
            <p:nvPr/>
          </p:nvSpPr>
          <p:spPr bwMode="auto">
            <a:xfrm>
              <a:off x="8541213" y="2119313"/>
              <a:ext cx="43987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66" name="TextBox 25"/>
            <p:cNvSpPr txBox="1">
              <a:spLocks noChangeArrowheads="1"/>
            </p:cNvSpPr>
            <p:nvPr/>
          </p:nvSpPr>
          <p:spPr bwMode="auto">
            <a:xfrm>
              <a:off x="8533273" y="1539875"/>
              <a:ext cx="438284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67" name="TextBox 26"/>
            <p:cNvSpPr txBox="1">
              <a:spLocks noChangeArrowheads="1"/>
            </p:cNvSpPr>
            <p:nvPr/>
          </p:nvSpPr>
          <p:spPr bwMode="auto">
            <a:xfrm>
              <a:off x="8544389" y="1219200"/>
              <a:ext cx="355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68" name="TextBox 27"/>
            <p:cNvSpPr txBox="1">
              <a:spLocks noChangeArrowheads="1"/>
            </p:cNvSpPr>
            <p:nvPr/>
          </p:nvSpPr>
          <p:spPr bwMode="auto">
            <a:xfrm>
              <a:off x="8547565" y="898525"/>
              <a:ext cx="26837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69" name="TextBox 28"/>
            <p:cNvSpPr txBox="1">
              <a:spLocks noChangeArrowheads="1"/>
            </p:cNvSpPr>
            <p:nvPr/>
          </p:nvSpPr>
          <p:spPr bwMode="auto">
            <a:xfrm>
              <a:off x="8542801" y="2422525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0" name="TextBox 29"/>
            <p:cNvSpPr txBox="1">
              <a:spLocks noChangeArrowheads="1"/>
            </p:cNvSpPr>
            <p:nvPr/>
          </p:nvSpPr>
          <p:spPr bwMode="auto">
            <a:xfrm rot="5400000">
              <a:off x="8223058" y="1642217"/>
              <a:ext cx="1543050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5871" name="TextBox 30"/>
            <p:cNvSpPr txBox="1">
              <a:spLocks noChangeArrowheads="1"/>
            </p:cNvSpPr>
            <p:nvPr/>
          </p:nvSpPr>
          <p:spPr bwMode="auto">
            <a:xfrm>
              <a:off x="8511041" y="4992688"/>
              <a:ext cx="439871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72" name="TextBox 31"/>
            <p:cNvSpPr txBox="1">
              <a:spLocks noChangeArrowheads="1"/>
            </p:cNvSpPr>
            <p:nvPr/>
          </p:nvSpPr>
          <p:spPr bwMode="auto">
            <a:xfrm>
              <a:off x="8501514" y="4414838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73" name="TextBox 32"/>
            <p:cNvSpPr txBox="1">
              <a:spLocks noChangeArrowheads="1"/>
            </p:cNvSpPr>
            <p:nvPr/>
          </p:nvSpPr>
          <p:spPr bwMode="auto">
            <a:xfrm>
              <a:off x="8514217" y="4092575"/>
              <a:ext cx="355709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74" name="TextBox 33"/>
            <p:cNvSpPr txBox="1">
              <a:spLocks noChangeArrowheads="1"/>
            </p:cNvSpPr>
            <p:nvPr/>
          </p:nvSpPr>
          <p:spPr bwMode="auto">
            <a:xfrm>
              <a:off x="8515805" y="3771900"/>
              <a:ext cx="26995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75" name="TextBox 34"/>
            <p:cNvSpPr txBox="1">
              <a:spLocks noChangeArrowheads="1"/>
            </p:cNvSpPr>
            <p:nvPr/>
          </p:nvSpPr>
          <p:spPr bwMode="auto">
            <a:xfrm>
              <a:off x="8512629" y="5295900"/>
              <a:ext cx="439872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6" name="TextBox 35"/>
            <p:cNvSpPr txBox="1">
              <a:spLocks noChangeArrowheads="1"/>
            </p:cNvSpPr>
            <p:nvPr/>
          </p:nvSpPr>
          <p:spPr bwMode="auto">
            <a:xfrm rot="5400000">
              <a:off x="8193679" y="4516386"/>
              <a:ext cx="1541463" cy="3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0000FF"/>
                </a:solidFill>
              </a:rPr>
              <a:t>Single IASI spectrum assimilation experiments (II)</a:t>
            </a:r>
          </a:p>
        </p:txBody>
      </p:sp>
      <p:sp>
        <p:nvSpPr>
          <p:cNvPr id="35847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31567"/>
            <a:ext cx="6696744" cy="1420325"/>
          </a:xfrm>
          <a:prstGeom prst="rect">
            <a:avLst/>
          </a:prstGeom>
          <a:solidFill>
            <a:srgbClr val="FFC0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000" dirty="0">
                <a:solidFill>
                  <a:schemeClr val="tx1"/>
                </a:solidFill>
              </a:rPr>
              <a:t>Introducing error correlations will change the weighting of the observations in a situation-dependent way.</a:t>
            </a:r>
          </a:p>
          <a:p>
            <a:pPr>
              <a:lnSpc>
                <a:spcPct val="110000"/>
              </a:lnSpc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86251" y="1491"/>
            <a:ext cx="3690937" cy="7017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b="1" dirty="0">
                <a:solidFill>
                  <a:schemeClr val="tx1"/>
                </a:solidFill>
              </a:rPr>
              <a:t>Increment increased with error correlations taken into account</a:t>
            </a:r>
          </a:p>
        </p:txBody>
      </p:sp>
    </p:spTree>
    <p:extLst>
      <p:ext uri="{BB962C8B-B14F-4D97-AF65-F5344CB8AC3E}">
        <p14:creationId xmlns:p14="http://schemas.microsoft.com/office/powerpoint/2010/main" val="149849654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Contributions to observation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Measurement error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E.g., instrument noise for satellite radiances</a:t>
            </a:r>
          </a:p>
          <a:p>
            <a:r>
              <a:rPr lang="en-GB" dirty="0"/>
              <a:t>Forward model (observation operator) error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E.g., </a:t>
            </a:r>
            <a:r>
              <a:rPr lang="en-GB" dirty="0" err="1">
                <a:solidFill>
                  <a:srgbClr val="0070C0"/>
                </a:solidFill>
              </a:rPr>
              <a:t>radiative</a:t>
            </a:r>
            <a:r>
              <a:rPr lang="en-GB" dirty="0">
                <a:solidFill>
                  <a:srgbClr val="0070C0"/>
                </a:solidFill>
              </a:rPr>
              <a:t> transfer error</a:t>
            </a:r>
          </a:p>
          <a:p>
            <a:r>
              <a:rPr lang="en-GB" dirty="0"/>
              <a:t>Representativeness error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E.g., point measurement </a:t>
            </a:r>
            <a:r>
              <a:rPr lang="en-GB" dirty="0" err="1">
                <a:solidFill>
                  <a:srgbClr val="0070C0"/>
                </a:solidFill>
              </a:rPr>
              <a:t>vs</a:t>
            </a:r>
            <a:r>
              <a:rPr lang="en-GB" dirty="0">
                <a:solidFill>
                  <a:srgbClr val="0070C0"/>
                </a:solidFill>
              </a:rPr>
              <a:t> model representation</a:t>
            </a:r>
          </a:p>
          <a:p>
            <a:r>
              <a:rPr lang="en-GB" dirty="0"/>
              <a:t>Quality control error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E.g., error due to the cloud detection scheme missing some clouds in clear-sky radiance assimilation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076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Effect of error correlations on the assimilation of  AIRS and IASI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905" y="1484784"/>
            <a:ext cx="3626415" cy="437001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448552" y="1628800"/>
            <a:ext cx="17416" cy="1944217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452320" y="3573016"/>
            <a:ext cx="0" cy="1477328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79616" y="159163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79616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4008" y="5518973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02983" y="3150848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Normalised </a:t>
            </a:r>
            <a:r>
              <a:rPr lang="en-GB" dirty="0" err="1">
                <a:solidFill>
                  <a:schemeClr val="tx1"/>
                </a:solidFill>
              </a:rPr>
              <a:t>stdev</a:t>
            </a:r>
            <a:r>
              <a:rPr lang="en-GB" dirty="0">
                <a:solidFill>
                  <a:schemeClr val="tx1"/>
                </a:solidFill>
              </a:rPr>
              <a:t>(o-b) for MHS </a:t>
            </a:r>
            <a:r>
              <a:rPr lang="en-GB" dirty="0" err="1">
                <a:solidFill>
                  <a:schemeClr val="tx1"/>
                </a:solidFill>
              </a:rPr>
              <a:t>ch</a:t>
            </a:r>
            <a:r>
              <a:rPr lang="en-GB" dirty="0">
                <a:solidFill>
                  <a:schemeClr val="tx1"/>
                </a:solidFill>
              </a:rPr>
              <a:t> 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9" y="1443229"/>
            <a:ext cx="3465963" cy="4489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525409" y="3162740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Normalised </a:t>
            </a:r>
            <a:r>
              <a:rPr lang="en-GB" dirty="0" err="1">
                <a:solidFill>
                  <a:schemeClr val="tx1"/>
                </a:solidFill>
              </a:rPr>
              <a:t>stdev</a:t>
            </a:r>
            <a:r>
              <a:rPr lang="en-GB" dirty="0">
                <a:solidFill>
                  <a:schemeClr val="tx1"/>
                </a:solidFill>
              </a:rPr>
              <a:t>(o-b) for MHS </a:t>
            </a:r>
            <a:r>
              <a:rPr lang="en-GB" dirty="0" err="1">
                <a:solidFill>
                  <a:schemeClr val="tx1"/>
                </a:solidFill>
              </a:rPr>
              <a:t>ch</a:t>
            </a:r>
            <a:r>
              <a:rPr lang="en-GB" dirty="0">
                <a:solidFill>
                  <a:schemeClr val="tx1"/>
                </a:solidFill>
              </a:rPr>
              <a:t> 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608" y="5518973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124744"/>
            <a:ext cx="1903085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With correlations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3131" y="1124744"/>
            <a:ext cx="2223686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Without correlations</a:t>
            </a:r>
          </a:p>
        </p:txBody>
      </p:sp>
    </p:spTree>
    <p:extLst>
      <p:ext uri="{BB962C8B-B14F-4D97-AF65-F5344CB8AC3E}">
        <p14:creationId xmlns:p14="http://schemas.microsoft.com/office/powerpoint/2010/main" val="9383927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692275" y="333375"/>
            <a:ext cx="7056189" cy="847725"/>
          </a:xfrm>
        </p:spPr>
        <p:txBody>
          <a:bodyPr/>
          <a:lstStyle/>
          <a:p>
            <a:r>
              <a:rPr lang="en-GB" dirty="0"/>
              <a:t>Correlated observation errors for IASI at Met Office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684213" y="5877892"/>
            <a:ext cx="331152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>
                <a:solidFill>
                  <a:srgbClr val="800080"/>
                </a:solidFill>
              </a:rPr>
              <a:t>Verification v Observations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219700" y="5877892"/>
            <a:ext cx="31686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>
                <a:solidFill>
                  <a:srgbClr val="FF6600"/>
                </a:solidFill>
              </a:rPr>
              <a:t>Verification v Analyses</a:t>
            </a:r>
          </a:p>
        </p:txBody>
      </p:sp>
      <p:pic>
        <p:nvPicPr>
          <p:cNvPr id="83973" name="Picture 5" descr="Obs_ind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48880"/>
            <a:ext cx="4321175" cy="3459162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4" name="Picture 6" descr="Anal_ind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48880"/>
            <a:ext cx="4311650" cy="345122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179388" y="6309692"/>
            <a:ext cx="43211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>
                <a:solidFill>
                  <a:srgbClr val="800080"/>
                </a:solidFill>
              </a:rPr>
              <a:t>+0.209/0.302% UKMO NWP Index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4643438" y="6309692"/>
            <a:ext cx="43211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>
                <a:solidFill>
                  <a:srgbClr val="FF6600"/>
                </a:solidFill>
              </a:rPr>
              <a:t>+0.241/0.047% UKMO NWP Index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-108520" y="1667272"/>
            <a:ext cx="84248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dirty="0">
                <a:solidFill>
                  <a:srgbClr val="000000"/>
                </a:solidFill>
              </a:rPr>
              <a:t>The use of correlated observation errors for IASI was implemented operationally at the Met Office in January 2013, Weston et al 2014.</a:t>
            </a: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Diagnosing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Accounting for observation error correlations</a:t>
            </a: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84040" y="2621855"/>
            <a:ext cx="5688632" cy="1815257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0055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main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888"/>
            <a:ext cx="8096250" cy="5129212"/>
          </a:xfrm>
        </p:spPr>
        <p:txBody>
          <a:bodyPr/>
          <a:lstStyle/>
          <a:p>
            <a:r>
              <a:rPr lang="en-GB" dirty="0"/>
              <a:t>Assigned observation and background errors determine how much </a:t>
            </a:r>
            <a:r>
              <a:rPr lang="en-GB" dirty="0">
                <a:solidFill>
                  <a:srgbClr val="FF0000"/>
                </a:solidFill>
              </a:rPr>
              <a:t>weight</a:t>
            </a:r>
            <a:r>
              <a:rPr lang="en-GB" dirty="0"/>
              <a:t> an observation receives in the assimilation.</a:t>
            </a:r>
          </a:p>
          <a:p>
            <a:r>
              <a:rPr lang="en-GB" dirty="0"/>
              <a:t>For satellite data, “true” </a:t>
            </a:r>
            <a:r>
              <a:rPr lang="en-GB" dirty="0">
                <a:solidFill>
                  <a:srgbClr val="FF0000"/>
                </a:solidFill>
              </a:rPr>
              <a:t>observation errors are often correlated</a:t>
            </a:r>
            <a:r>
              <a:rPr lang="en-GB" dirty="0"/>
              <a:t> (spatially, in time, between channels).</a:t>
            </a:r>
          </a:p>
          <a:p>
            <a:r>
              <a:rPr lang="en-GB" dirty="0">
                <a:solidFill>
                  <a:srgbClr val="FF0000"/>
                </a:solidFill>
              </a:rPr>
              <a:t>Diagnostics</a:t>
            </a:r>
            <a:r>
              <a:rPr lang="en-GB" dirty="0"/>
              <a:t> on departure statistics from assimilation systems can be used to provide </a:t>
            </a:r>
            <a:r>
              <a:rPr lang="en-GB" dirty="0">
                <a:solidFill>
                  <a:srgbClr val="FF0000"/>
                </a:solidFill>
              </a:rPr>
              <a:t>guidance</a:t>
            </a:r>
            <a:r>
              <a:rPr lang="en-GB" dirty="0"/>
              <a:t> on the setting of observation errors.</a:t>
            </a:r>
          </a:p>
          <a:p>
            <a:r>
              <a:rPr lang="en-GB" dirty="0"/>
              <a:t>Diagonal observation errors are still widely assumed for many observations, and </a:t>
            </a:r>
            <a:r>
              <a:rPr lang="en-GB" dirty="0">
                <a:solidFill>
                  <a:srgbClr val="FF0000"/>
                </a:solidFill>
              </a:rPr>
              <a:t>thinning and error inflation</a:t>
            </a:r>
            <a:r>
              <a:rPr lang="en-GB" dirty="0"/>
              <a:t> are used to counter-act the effects of error correlations.</a:t>
            </a:r>
          </a:p>
          <a:p>
            <a:r>
              <a:rPr lang="en-GB" dirty="0"/>
              <a:t>However, </a:t>
            </a:r>
            <a:r>
              <a:rPr lang="en-GB" dirty="0">
                <a:solidFill>
                  <a:srgbClr val="FF0000"/>
                </a:solidFill>
              </a:rPr>
              <a:t>accounting for error correlations </a:t>
            </a:r>
            <a:r>
              <a:rPr lang="en-GB" dirty="0"/>
              <a:t>has become </a:t>
            </a:r>
            <a:r>
              <a:rPr lang="en-GB" dirty="0">
                <a:solidFill>
                  <a:schemeClr val="tx1"/>
                </a:solidFill>
              </a:rPr>
              <a:t>more common </a:t>
            </a:r>
            <a:r>
              <a:rPr lang="en-GB" dirty="0"/>
              <a:t>in the last few years.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7010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7800" indent="-177800">
              <a:buNone/>
            </a:pPr>
            <a:r>
              <a:rPr lang="en-GB" sz="1800" b="0" dirty="0"/>
              <a:t>Bormann and Bauer (2010): Estimates of spatial and inter-channel observation error characteristics for current sounder radiances for NWP, part I: Methods and application to ATOVS data. QJRMS, 136, 1036-1050.</a:t>
            </a:r>
          </a:p>
          <a:p>
            <a:pPr marL="177800" indent="-177800">
              <a:buNone/>
            </a:pPr>
            <a:r>
              <a:rPr lang="en-GB" sz="1800" b="0" dirty="0"/>
              <a:t>Bormann et al. (2010): Estimates of spatial and inter-channel observation error characteristics for current sounder radiances for NWP, part II: Application to AIRS and IASI. QJRMS, 136, 1051-1063.</a:t>
            </a:r>
          </a:p>
          <a:p>
            <a:pPr marL="177800" indent="-177800">
              <a:buNone/>
            </a:pPr>
            <a:r>
              <a:rPr lang="en-GB" sz="1800" b="0" dirty="0"/>
              <a:t>Bormann et al (2016): Enhancing the impact of IASI observations through an updated observation-error covariance matrix. QJRMS, 142: 1767–1780.</a:t>
            </a:r>
          </a:p>
          <a:p>
            <a:pPr marL="177800" indent="-177800">
              <a:buNone/>
            </a:pPr>
            <a:r>
              <a:rPr lang="en-GB" sz="1800" b="0" dirty="0" err="1"/>
              <a:t>Desroziers</a:t>
            </a:r>
            <a:r>
              <a:rPr lang="en-GB" sz="1800" b="0" dirty="0"/>
              <a:t> et al. (2005): Diagnosis of observation, background and analysis error statistics in observation space. QJRMS, 131, 3385-3396.</a:t>
            </a:r>
          </a:p>
          <a:p>
            <a:pPr marL="177800" indent="-177800">
              <a:buNone/>
            </a:pPr>
            <a:r>
              <a:rPr lang="en-GB" sz="1800" b="0" dirty="0" err="1"/>
              <a:t>Hollingworth</a:t>
            </a:r>
            <a:r>
              <a:rPr lang="en-GB" sz="1800" b="0" dirty="0"/>
              <a:t> and </a:t>
            </a:r>
            <a:r>
              <a:rPr lang="en-GB" sz="1800" b="0" dirty="0" err="1"/>
              <a:t>Loennberg</a:t>
            </a:r>
            <a:r>
              <a:rPr lang="en-GB" sz="1800" b="0" dirty="0"/>
              <a:t> (1986): The statistical structure of short-range forecast errors as determined from radiosonde data. Part I: The wind field. </a:t>
            </a:r>
            <a:r>
              <a:rPr lang="en-GB" sz="1800" b="0" dirty="0" err="1"/>
              <a:t>Tellus</a:t>
            </a:r>
            <a:r>
              <a:rPr lang="en-GB" sz="1800" b="0" dirty="0"/>
              <a:t>, 38A, 111-136.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4267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7800" indent="-177800">
              <a:buNone/>
            </a:pPr>
            <a:r>
              <a:rPr lang="en-GB" sz="1800" b="0" dirty="0" err="1"/>
              <a:t>Janjić</a:t>
            </a:r>
            <a:r>
              <a:rPr lang="en-GB" sz="1800" b="0" dirty="0"/>
              <a:t>, T. , Bormann, N. , </a:t>
            </a:r>
            <a:r>
              <a:rPr lang="en-GB" sz="1800" b="0" dirty="0" err="1"/>
              <a:t>Bocquet</a:t>
            </a:r>
            <a:r>
              <a:rPr lang="en-GB" sz="1800" b="0" dirty="0"/>
              <a:t>, M. , Carton, J. A., Cohn, S. E., Dance, S. L., </a:t>
            </a:r>
            <a:r>
              <a:rPr lang="en-GB" sz="1800" b="0" dirty="0" err="1"/>
              <a:t>Losa</a:t>
            </a:r>
            <a:r>
              <a:rPr lang="en-GB" sz="1800" b="0" dirty="0"/>
              <a:t>, S. N., Nichols, N. K., </a:t>
            </a:r>
            <a:r>
              <a:rPr lang="en-GB" sz="1800" b="0" dirty="0" err="1"/>
              <a:t>Potthast</a:t>
            </a:r>
            <a:r>
              <a:rPr lang="en-GB" sz="1800" b="0" dirty="0"/>
              <a:t>, R. , Waller, J. A. and Weston, P. (2017), On the representation error in data assimilation. QJRMS,  doi:10.1002/qj.3130</a:t>
            </a:r>
          </a:p>
          <a:p>
            <a:pPr marL="177800" indent="-177800">
              <a:buNone/>
            </a:pPr>
            <a:r>
              <a:rPr lang="en-GB" sz="1800" b="0" dirty="0"/>
              <a:t>Liu and </a:t>
            </a:r>
            <a:r>
              <a:rPr lang="en-GB" sz="1800" b="0" dirty="0" err="1"/>
              <a:t>Rabier</a:t>
            </a:r>
            <a:r>
              <a:rPr lang="en-GB" sz="1800" b="0" dirty="0"/>
              <a:t> (2003): The potential of high-density observations for numerical weather prediction: A study with simulated observations. QJRMS, 129, 3013-3035.</a:t>
            </a:r>
          </a:p>
          <a:p>
            <a:pPr marL="177800" indent="-177800">
              <a:buNone/>
            </a:pPr>
            <a:r>
              <a:rPr lang="en-GB" sz="1800" b="0" dirty="0"/>
              <a:t>Weston et al (2014): Accounting for correlated error in the assimilation of high-resolution sounder data. Q.J.R. </a:t>
            </a:r>
            <a:r>
              <a:rPr lang="en-GB" sz="1800" b="0" dirty="0" err="1"/>
              <a:t>Meteorol</a:t>
            </a:r>
            <a:r>
              <a:rPr lang="en-GB" sz="1800" b="0" dirty="0"/>
              <a:t>. Soc., 140: 2420–2429. </a:t>
            </a:r>
            <a:r>
              <a:rPr lang="en-GB" sz="1800" b="0" dirty="0" err="1"/>
              <a:t>doi</a:t>
            </a:r>
            <a:r>
              <a:rPr lang="en-GB" sz="1800" b="0" dirty="0"/>
              <a:t>: 10.1002/qj.2306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48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Situation-dependence of observation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63272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Observation errors can be situation-dependent, especially through situation-dependence of the forward model error.</a:t>
            </a:r>
          </a:p>
          <a:p>
            <a:pPr>
              <a:lnSpc>
                <a:spcPct val="110000"/>
              </a:lnSpc>
            </a:pPr>
            <a:r>
              <a:rPr lang="en-GB" dirty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Cloud/rain-affected radiances: Representativeness error is much larger in cloudy/rainy regions than in clear-sky regions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Effect of height assignment error for Atmospheric Motion Vectors: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430253" y="3906452"/>
            <a:ext cx="0" cy="20162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1430253" y="5922676"/>
            <a:ext cx="18002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015946" y="5778660"/>
            <a:ext cx="710451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Wind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775169" y="4606940"/>
            <a:ext cx="851515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Height</a:t>
            </a:r>
          </a:p>
        </p:txBody>
      </p:sp>
      <p:sp>
        <p:nvSpPr>
          <p:cNvPr id="13" name="Freeform 12"/>
          <p:cNvSpPr/>
          <p:nvPr/>
        </p:nvSpPr>
        <p:spPr bwMode="auto">
          <a:xfrm>
            <a:off x="1438035" y="3887938"/>
            <a:ext cx="1576394" cy="2018806"/>
          </a:xfrm>
          <a:custGeom>
            <a:avLst/>
            <a:gdLst>
              <a:gd name="connsiteX0" fmla="*/ 0 w 1258784"/>
              <a:gd name="connsiteY0" fmla="*/ 2018806 h 2018806"/>
              <a:gd name="connsiteX1" fmla="*/ 356260 w 1258784"/>
              <a:gd name="connsiteY1" fmla="*/ 1555668 h 2018806"/>
              <a:gd name="connsiteX2" fmla="*/ 415636 w 1258784"/>
              <a:gd name="connsiteY2" fmla="*/ 819398 h 2018806"/>
              <a:gd name="connsiteX3" fmla="*/ 1258784 w 1258784"/>
              <a:gd name="connsiteY3" fmla="*/ 0 h 20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784" h="2018806">
                <a:moveTo>
                  <a:pt x="0" y="2018806"/>
                </a:moveTo>
                <a:cubicBezTo>
                  <a:pt x="143493" y="1887187"/>
                  <a:pt x="286987" y="1755569"/>
                  <a:pt x="356260" y="1555668"/>
                </a:cubicBezTo>
                <a:cubicBezTo>
                  <a:pt x="425533" y="1355767"/>
                  <a:pt x="265215" y="1078676"/>
                  <a:pt x="415636" y="819398"/>
                </a:cubicBezTo>
                <a:cubicBezTo>
                  <a:pt x="566057" y="560120"/>
                  <a:pt x="912420" y="280060"/>
                  <a:pt x="125878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430253" y="4986572"/>
            <a:ext cx="1296144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1430253" y="4194484"/>
            <a:ext cx="1656184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 bwMode="auto">
          <a:xfrm>
            <a:off x="1438035" y="4836266"/>
            <a:ext cx="1288362" cy="294322"/>
          </a:xfrm>
          <a:prstGeom prst="rect">
            <a:avLst/>
          </a:prstGeom>
          <a:solidFill>
            <a:srgbClr val="FF0101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430253" y="4050468"/>
            <a:ext cx="1656184" cy="294322"/>
          </a:xfrm>
          <a:prstGeom prst="rect">
            <a:avLst/>
          </a:prstGeom>
          <a:solidFill>
            <a:srgbClr val="FF0101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1800" y="4738495"/>
            <a:ext cx="5649303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Low shear – small wind error due to height assignment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31840" y="3947165"/>
            <a:ext cx="6012160" cy="46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Strong shear – larger wind error due to height assignment error</a:t>
            </a:r>
          </a:p>
        </p:txBody>
      </p:sp>
    </p:spTree>
    <p:extLst>
      <p:ext uri="{BB962C8B-B14F-4D97-AF65-F5344CB8AC3E}">
        <p14:creationId xmlns:p14="http://schemas.microsoft.com/office/powerpoint/2010/main" val="25495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  <p:bldP spid="20" grpId="0" animBg="1"/>
      <p:bldP spid="21" grpId="0" animBg="1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Situation-dependence of observation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63272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/>
              <a:t>Observation errors can be situation-dependent, especially through situation-dependence of the forward model error.</a:t>
            </a:r>
          </a:p>
          <a:p>
            <a:pPr>
              <a:lnSpc>
                <a:spcPct val="110000"/>
              </a:lnSpc>
            </a:pPr>
            <a:r>
              <a:rPr lang="en-GB" dirty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Cloud/rain-affected radiances</a:t>
            </a:r>
            <a:r>
              <a:rPr lang="en-GB"/>
              <a:t>: Representativeness </a:t>
            </a:r>
            <a:r>
              <a:rPr lang="en-GB" dirty="0"/>
              <a:t>error is much larger in cloudy/rainy regions than in clear-sky regions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Effect of height assignment error for Atmospheric Motion Vectors: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NWP SAF training course 2019: Observation errors</a:t>
            </a:r>
            <a:endParaRPr lang="en-GB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3654998"/>
            <a:ext cx="4320480" cy="260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372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error and the cost function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93713" y="1196752"/>
            <a:ext cx="8507288" cy="1591295"/>
          </a:xfrm>
        </p:spPr>
        <p:txBody>
          <a:bodyPr/>
          <a:lstStyle/>
          <a:p>
            <a:pPr marL="957263" lvl="2" indent="0">
              <a:buNone/>
            </a:pPr>
            <a:endParaRPr lang="en-GB" dirty="0"/>
          </a:p>
          <a:p>
            <a:r>
              <a:rPr lang="en-GB" dirty="0"/>
              <a:t>The observation error R is a matrix, often specified through the square root of the diagonals (“</a:t>
            </a:r>
            <a:r>
              <a:rPr lang="el-GR" dirty="0"/>
              <a:t>σ</a:t>
            </a:r>
            <a:r>
              <a:rPr lang="en-GB" baseline="-25000" dirty="0"/>
              <a:t>O</a:t>
            </a:r>
            <a:r>
              <a:rPr lang="en-GB" dirty="0"/>
              <a:t>”) and a correlation matrix (which can be the identity matrix).</a:t>
            </a:r>
            <a:endParaRPr lang="en-GB" baseline="-25000" dirty="0"/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09383"/>
              </p:ext>
            </p:extLst>
          </p:nvPr>
        </p:nvGraphicFramePr>
        <p:xfrm>
          <a:off x="786916" y="2979911"/>
          <a:ext cx="7920881" cy="862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0" name="Equation" r:id="rId3" imgW="3619440" imgH="393480" progId="Equation.3">
                  <p:embed/>
                </p:oleObj>
              </mc:Choice>
              <mc:Fallback>
                <p:oleObj name="Equation" r:id="rId3" imgW="3619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916" y="2979911"/>
                        <a:ext cx="7920881" cy="8627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6732240" y="3100922"/>
            <a:ext cx="648072" cy="62077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881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 of the observation error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 and B together determine the weight of an observation in the assimilation.</a:t>
            </a:r>
          </a:p>
          <a:p>
            <a:r>
              <a:rPr lang="en-GB" dirty="0"/>
              <a:t>In the linear case, the minimum of the cost function can be found at </a:t>
            </a:r>
            <a:r>
              <a:rPr lang="en-GB" dirty="0" err="1"/>
              <a:t>x</a:t>
            </a:r>
            <a:r>
              <a:rPr lang="en-GB" baseline="-25000" dirty="0" err="1"/>
              <a:t>a</a:t>
            </a:r>
            <a:r>
              <a:rPr lang="en-GB" dirty="0"/>
              <a:t>:</a:t>
            </a:r>
          </a:p>
          <a:p>
            <a:endParaRPr lang="en-GB" dirty="0"/>
          </a:p>
          <a:p>
            <a:endParaRPr lang="en-GB" dirty="0"/>
          </a:p>
          <a:p>
            <a:pPr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r>
              <a:rPr lang="en-GB" dirty="0"/>
              <a:t>“Large” observation error → smaller increment, analysis draws less closely to the observations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“Small” observation error → larger increment, analysis draws more closely to the observations</a:t>
            </a:r>
          </a:p>
          <a:p>
            <a:pPr lvl="1"/>
            <a:endParaRPr lang="en-GB" dirty="0"/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>
                <a:solidFill>
                  <a:srgbClr val="FFFFFF"/>
                </a:solidFill>
              </a:rPr>
              <a:t>NWP SAF training course 2019: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367745"/>
              </p:ext>
            </p:extLst>
          </p:nvPr>
        </p:nvGraphicFramePr>
        <p:xfrm>
          <a:off x="1431925" y="2781300"/>
          <a:ext cx="584835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3" name="Equation" r:id="rId3" imgW="2514600" imgH="241200" progId="Equation.3">
                  <p:embed/>
                </p:oleObj>
              </mc:Choice>
              <mc:Fallback>
                <p:oleObj name="Equation" r:id="rId3" imgW="251460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2781300"/>
                        <a:ext cx="584835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40"/>
          <p:cNvSpPr>
            <a:spLocks/>
          </p:cNvSpPr>
          <p:nvPr/>
        </p:nvSpPr>
        <p:spPr bwMode="auto">
          <a:xfrm rot="5400000">
            <a:off x="1990378" y="2891286"/>
            <a:ext cx="266700" cy="1152128"/>
          </a:xfrm>
          <a:prstGeom prst="rightBrace">
            <a:avLst>
              <a:gd name="adj1" fmla="val 84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AutoShape 40"/>
          <p:cNvSpPr>
            <a:spLocks/>
          </p:cNvSpPr>
          <p:nvPr/>
        </p:nvSpPr>
        <p:spPr bwMode="auto">
          <a:xfrm rot="5400000">
            <a:off x="6382866" y="2819278"/>
            <a:ext cx="266700" cy="1296144"/>
          </a:xfrm>
          <a:prstGeom prst="rightBrace">
            <a:avLst>
              <a:gd name="adj1" fmla="val 84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547664" y="3429000"/>
            <a:ext cx="1210588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Increment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04036" y="3502749"/>
            <a:ext cx="2454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Departure, innovation,</a:t>
            </a:r>
          </a:p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“o-b”</a:t>
            </a:r>
          </a:p>
        </p:txBody>
      </p:sp>
    </p:spTree>
    <p:extLst>
      <p:ext uri="{BB962C8B-B14F-4D97-AF65-F5344CB8AC3E}">
        <p14:creationId xmlns:p14="http://schemas.microsoft.com/office/powerpoint/2010/main" val="35124310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4_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>
        <a:spAutoFit/>
      </a:bodyPr>
      <a:lstStyle>
        <a:defPPr>
          <a:lnSpc>
            <a:spcPct val="110000"/>
          </a:lnSpc>
          <a:defRPr sz="1800" b="0" dirty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Custom Design">
  <a:themeElements>
    <a:clrScheme name="MetOffice">
      <a:dk1>
        <a:srgbClr val="000000"/>
      </a:dk1>
      <a:lt1>
        <a:srgbClr val="FFFFFF"/>
      </a:lt1>
      <a:dk2>
        <a:srgbClr val="B9DB0E"/>
      </a:dk2>
      <a:lt2>
        <a:srgbClr val="000099"/>
      </a:lt2>
      <a:accent1>
        <a:srgbClr val="8F8DCB"/>
      </a:accent1>
      <a:accent2>
        <a:srgbClr val="00ADD0"/>
      </a:accent2>
      <a:accent3>
        <a:srgbClr val="878800"/>
      </a:accent3>
      <a:accent4>
        <a:srgbClr val="9CA299"/>
      </a:accent4>
      <a:accent5>
        <a:srgbClr val="ED2939"/>
      </a:accent5>
      <a:accent6>
        <a:srgbClr val="B9DB0E"/>
      </a:accent6>
      <a:hlink>
        <a:srgbClr val="9CA299"/>
      </a:hlink>
      <a:folHlink>
        <a:srgbClr val="ED2939"/>
      </a:folHlink>
    </a:clrScheme>
    <a:fontScheme name="MetOffice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29136</TotalTime>
  <Words>3262</Words>
  <Application>Microsoft Office PowerPoint</Application>
  <PresentationFormat>On-screen Show (4:3)</PresentationFormat>
  <Paragraphs>539</Paragraphs>
  <Slides>55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72" baseType="lpstr">
      <vt:lpstr>ＭＳ Ｐゴシック</vt:lpstr>
      <vt:lpstr>Arial</vt:lpstr>
      <vt:lpstr>Arial Black</vt:lpstr>
      <vt:lpstr>Helvetica</vt:lpstr>
      <vt:lpstr>Times</vt:lpstr>
      <vt:lpstr>Times New Roman</vt:lpstr>
      <vt:lpstr>Wingdings</vt:lpstr>
      <vt:lpstr>Default Design</vt:lpstr>
      <vt:lpstr>14_Default Design</vt:lpstr>
      <vt:lpstr>15_Default Design</vt:lpstr>
      <vt:lpstr>1_Default Design</vt:lpstr>
      <vt:lpstr>2_Default Design</vt:lpstr>
      <vt:lpstr>3_Default Design</vt:lpstr>
      <vt:lpstr>4_Default Design</vt:lpstr>
      <vt:lpstr>5_Default Design</vt:lpstr>
      <vt:lpstr>1_Custom Design</vt:lpstr>
      <vt:lpstr>Equation</vt:lpstr>
      <vt:lpstr>Observation errors</vt:lpstr>
      <vt:lpstr>PowerPoint Presentation</vt:lpstr>
      <vt:lpstr>PowerPoint Presentation</vt:lpstr>
      <vt:lpstr>Observation error and the cost function</vt:lpstr>
      <vt:lpstr>Contributions to observation error</vt:lpstr>
      <vt:lpstr>Situation-dependence of observation error</vt:lpstr>
      <vt:lpstr>Situation-dependence of observation error</vt:lpstr>
      <vt:lpstr>Observation error and the cost function</vt:lpstr>
      <vt:lpstr>Role of the observation error</vt:lpstr>
      <vt:lpstr>Current observation error specification for satellite data in the ECMWF system</vt:lpstr>
      <vt:lpstr>PowerPoint Presentation</vt:lpstr>
      <vt:lpstr>How can we estimate observation errors?</vt:lpstr>
      <vt:lpstr>Error inventory</vt:lpstr>
      <vt:lpstr>Error inventory</vt:lpstr>
      <vt:lpstr>How can we estimate observation errors?</vt:lpstr>
      <vt:lpstr>Basic departure-based diagnostics</vt:lpstr>
      <vt:lpstr>Departure-based diagnostics</vt:lpstr>
      <vt:lpstr>Observation error diagnostics: Hollingsworth/Loennberg method (I)</vt:lpstr>
      <vt:lpstr>Observation error diagnostics: Hollingsworth/Loennberg method (II)</vt:lpstr>
      <vt:lpstr>Observation error diagnostics: Desroziers diagnostic (I)</vt:lpstr>
      <vt:lpstr>Observation error diagnostics: Desroziers diagnostic (II)</vt:lpstr>
      <vt:lpstr>Examples of observation error diagnostics: AMSU-A</vt:lpstr>
      <vt:lpstr>Examples of observation error diagnostics: AMSU-A</vt:lpstr>
      <vt:lpstr>Examples of observation error diagnostics: AMSU-A</vt:lpstr>
      <vt:lpstr>Examples of observation error diagnostics: AMSU-A</vt:lpstr>
      <vt:lpstr>Examples of observation error diagnostics: IASI</vt:lpstr>
      <vt:lpstr>Examples: IASI</vt:lpstr>
      <vt:lpstr>Examples: IASI</vt:lpstr>
      <vt:lpstr>Pitfalls of observation error diagnostics</vt:lpstr>
      <vt:lpstr>PowerPoint Presentation</vt:lpstr>
      <vt:lpstr>How to specify observation errors in practice?</vt:lpstr>
      <vt:lpstr>Too large assumed observation errors tend to be safer than too small ones. Why?</vt:lpstr>
      <vt:lpstr>PowerPoint Presentation</vt:lpstr>
      <vt:lpstr>What to do when there are error correlations?</vt:lpstr>
      <vt:lpstr>Spatial error correlations and thinning</vt:lpstr>
      <vt:lpstr>Example: AMSU-A</vt:lpstr>
      <vt:lpstr>Example: AMSU-A</vt:lpstr>
      <vt:lpstr>Example: AMSU-A</vt:lpstr>
      <vt:lpstr>Examples of observation error diagnostics: IASI</vt:lpstr>
      <vt:lpstr>Example: IASI</vt:lpstr>
      <vt:lpstr>Example: IASI</vt:lpstr>
      <vt:lpstr>PowerPoint Presentation</vt:lpstr>
      <vt:lpstr>Accounting for error correlations</vt:lpstr>
      <vt:lpstr>What is the effect of error correlations?</vt:lpstr>
      <vt:lpstr>What is the effect of error correlations?</vt:lpstr>
      <vt:lpstr>Single IASI spectrum assimilation experiments (I)</vt:lpstr>
      <vt:lpstr>Single IASI spectrum assimilation experiments (I)</vt:lpstr>
      <vt:lpstr>Single IASI spectrum assimilation experiments (II)</vt:lpstr>
      <vt:lpstr>Single IASI spectrum assimilation experiments (II)</vt:lpstr>
      <vt:lpstr>Effect of error correlations on the assimilation of  AIRS and IASI</vt:lpstr>
      <vt:lpstr>Correlated observation errors for IASI at Met Office</vt:lpstr>
      <vt:lpstr>PowerPoint Presentation</vt:lpstr>
      <vt:lpstr>Summary of main points</vt:lpstr>
      <vt:lpstr>Further reading (I)</vt:lpstr>
      <vt:lpstr>Further reading (II)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errors for satellite data</dc:title>
  <dc:creator>Niels Bormann</dc:creator>
  <cp:lastModifiedBy>Niels Bormann</cp:lastModifiedBy>
  <cp:revision>262</cp:revision>
  <dcterms:modified xsi:type="dcterms:W3CDTF">2019-03-20T09:50:41Z</dcterms:modified>
</cp:coreProperties>
</file>