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slideLayouts/slideLayout1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63" r:id="rId3"/>
  </p:sldMasterIdLst>
  <p:notesMasterIdLst>
    <p:notesMasterId r:id="rId44"/>
  </p:notesMasterIdLst>
  <p:handoutMasterIdLst>
    <p:handoutMasterId r:id="rId45"/>
  </p:handoutMasterIdLst>
  <p:sldIdLst>
    <p:sldId id="424" r:id="rId4"/>
    <p:sldId id="416" r:id="rId5"/>
    <p:sldId id="431" r:id="rId6"/>
    <p:sldId id="375" r:id="rId7"/>
    <p:sldId id="349" r:id="rId8"/>
    <p:sldId id="393" r:id="rId9"/>
    <p:sldId id="415" r:id="rId10"/>
    <p:sldId id="438" r:id="rId11"/>
    <p:sldId id="427" r:id="rId12"/>
    <p:sldId id="432" r:id="rId13"/>
    <p:sldId id="441" r:id="rId14"/>
    <p:sldId id="413" r:id="rId15"/>
    <p:sldId id="381" r:id="rId16"/>
    <p:sldId id="379" r:id="rId17"/>
    <p:sldId id="460" r:id="rId18"/>
    <p:sldId id="404" r:id="rId19"/>
    <p:sldId id="394" r:id="rId20"/>
    <p:sldId id="462" r:id="rId21"/>
    <p:sldId id="430" r:id="rId22"/>
    <p:sldId id="440" r:id="rId23"/>
    <p:sldId id="442" r:id="rId24"/>
    <p:sldId id="433" r:id="rId25"/>
    <p:sldId id="439" r:id="rId26"/>
    <p:sldId id="390" r:id="rId27"/>
    <p:sldId id="445" r:id="rId28"/>
    <p:sldId id="458" r:id="rId29"/>
    <p:sldId id="452" r:id="rId30"/>
    <p:sldId id="449" r:id="rId31"/>
    <p:sldId id="450" r:id="rId32"/>
    <p:sldId id="451" r:id="rId33"/>
    <p:sldId id="447" r:id="rId34"/>
    <p:sldId id="461" r:id="rId35"/>
    <p:sldId id="453" r:id="rId36"/>
    <p:sldId id="443" r:id="rId37"/>
    <p:sldId id="444" r:id="rId38"/>
    <p:sldId id="454" r:id="rId39"/>
    <p:sldId id="455" r:id="rId40"/>
    <p:sldId id="457" r:id="rId41"/>
    <p:sldId id="459" r:id="rId42"/>
    <p:sldId id="391" r:id="rId43"/>
  </p:sldIdLst>
  <p:sldSz cx="9144000" cy="6858000" type="screen4x3"/>
  <p:notesSz cx="6718300" cy="98679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har char="•"/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CC"/>
    <a:srgbClr val="663300"/>
    <a:srgbClr val="0099CC"/>
    <a:srgbClr val="CC00FF"/>
    <a:srgbClr val="FF5050"/>
    <a:srgbClr val="FF3300"/>
    <a:srgbClr val="FFCC99"/>
    <a:srgbClr val="00CC00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143" autoAdjust="0"/>
    <p:restoredTop sz="94682" autoAdjust="0"/>
  </p:normalViewPr>
  <p:slideViewPr>
    <p:cSldViewPr>
      <p:cViewPr varScale="1">
        <p:scale>
          <a:sx n="106" d="100"/>
          <a:sy n="106" d="100"/>
        </p:scale>
        <p:origin x="1656" y="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viewProps" Target="viewProps.xml"/><Relationship Id="rId50" Type="http://schemas.microsoft.com/office/2015/10/relationships/revisionInfo" Target="revisionInfo.xml"/><Relationship Id="rId7" Type="http://schemas.openxmlformats.org/officeDocument/2006/relationships/slide" Target="slides/slide4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9" Type="http://schemas.openxmlformats.org/officeDocument/2006/relationships/slide" Target="slides/slide26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handoutMaster" Target="handoutMasters/handoutMaster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ableStyles" Target="tableStyle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notesMaster" Target="notesMasters/notesMaster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theme" Target="theme/theme1.xml"/><Relationship Id="rId8" Type="http://schemas.openxmlformats.org/officeDocument/2006/relationships/slide" Target="slides/slide5.xml"/><Relationship Id="rId3" Type="http://schemas.openxmlformats.org/officeDocument/2006/relationships/slideMaster" Target="slideMasters/slideMaster3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presProps" Target="presProps.xml"/><Relationship Id="rId20" Type="http://schemas.openxmlformats.org/officeDocument/2006/relationships/slide" Target="slides/slide17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8.wmf"/><Relationship Id="rId2" Type="http://schemas.openxmlformats.org/officeDocument/2006/relationships/image" Target="../media/image17.wmf"/><Relationship Id="rId1" Type="http://schemas.openxmlformats.org/officeDocument/2006/relationships/image" Target="../media/image16.wmf"/></Relationships>
</file>

<file path=ppt/drawings/_rels/vmlDrawing3.vml.rels><?xml version="1.0" encoding="UTF-8" standalone="yes"?>
<Relationships xmlns="http://schemas.openxmlformats.org/package/2006/relationships"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25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defTabSz="904875">
              <a:defRPr sz="1200"/>
            </a:lvl1pPr>
          </a:lstStyle>
          <a:p>
            <a:endParaRPr lang="en-GB"/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06825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algn="r" defTabSz="904875">
              <a:defRPr sz="1200"/>
            </a:lvl1pPr>
          </a:lstStyle>
          <a:p>
            <a:endParaRPr lang="en-GB"/>
          </a:p>
        </p:txBody>
      </p:sp>
      <p:sp>
        <p:nvSpPr>
          <p:cNvPr id="1218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11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defTabSz="904875">
              <a:defRPr sz="1200"/>
            </a:lvl1pPr>
          </a:lstStyle>
          <a:p>
            <a:endParaRPr lang="en-GB"/>
          </a:p>
        </p:txBody>
      </p:sp>
      <p:sp>
        <p:nvSpPr>
          <p:cNvPr id="1218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06825" y="9374188"/>
            <a:ext cx="2911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algn="r" defTabSz="904875">
              <a:defRPr sz="1200"/>
            </a:lvl1pPr>
          </a:lstStyle>
          <a:p>
            <a:fld id="{04A79D07-E780-4C00-9876-6B105EFDEECF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8838778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defTabSz="90487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06825" y="0"/>
            <a:ext cx="2911475" cy="493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>
            <a:lvl1pPr algn="r" defTabSz="90487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92175" y="739775"/>
            <a:ext cx="4933950" cy="37004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95350" y="4687888"/>
            <a:ext cx="4927600" cy="444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11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defTabSz="90487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06825" y="9374188"/>
            <a:ext cx="2911475" cy="493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462" tIns="45231" rIns="90462" bIns="45231" numCol="1" anchor="b" anchorCtr="0" compatLnSpc="1">
            <a:prstTxWarp prst="textNoShape">
              <a:avLst/>
            </a:prstTxWarp>
          </a:bodyPr>
          <a:lstStyle>
            <a:lvl1pPr algn="r" defTabSz="904875">
              <a:spcBef>
                <a:spcPct val="0"/>
              </a:spcBef>
              <a:buFontTx/>
              <a:buNone/>
              <a:defRPr sz="1200">
                <a:latin typeface="Times New Roman" pitchFamily="18" charset="0"/>
              </a:defRPr>
            </a:lvl1pPr>
          </a:lstStyle>
          <a:p>
            <a:fld id="{C4A1F7FA-505C-4BF7-BD79-D2CA6919A1F0}" type="slidenum">
              <a:rPr lang="en-GB"/>
              <a:pPr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75756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1F7FA-505C-4BF7-BD79-D2CA6919A1F0}" type="slidenum">
              <a:rPr lang="en-GB" smtClean="0"/>
              <a:pPr/>
              <a:t>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4446429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1F7FA-505C-4BF7-BD79-D2CA6919A1F0}" type="slidenum">
              <a:rPr lang="en-GB" smtClean="0"/>
              <a:pPr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031673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1F7FA-505C-4BF7-BD79-D2CA6919A1F0}" type="slidenum">
              <a:rPr lang="en-GB" smtClean="0"/>
              <a:pPr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2281542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1F7FA-505C-4BF7-BD79-D2CA6919A1F0}" type="slidenum">
              <a:rPr lang="en-GB" smtClean="0"/>
              <a:pPr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2085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1F7FA-505C-4BF7-BD79-D2CA6919A1F0}" type="slidenum">
              <a:rPr lang="en-GB" smtClean="0"/>
              <a:pPr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60692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1F7FA-505C-4BF7-BD79-D2CA6919A1F0}" type="slidenum">
              <a:rPr lang="en-GB" smtClean="0"/>
              <a:pPr/>
              <a:t>37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56305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A1F7FA-505C-4BF7-BD79-D2CA6919A1F0}" type="slidenum">
              <a:rPr lang="en-GB" smtClean="0"/>
              <a:pPr/>
              <a:t>38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8354484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71D5CC-5AC7-4649-9E4D-71EBA2420AD7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101B86E-B342-4F0F-9529-0EFDD38A595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381000"/>
            <a:ext cx="1943100" cy="57150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381000"/>
            <a:ext cx="5676900" cy="57150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89CD2A-CC6D-4F8E-9BA7-53BF1B6676F4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2682806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1655902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4574295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5E8E07F-47C6-478C-932D-2C2699E57C36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B8E267-CA95-4862-A90D-4CCEE19BBACC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35B2C1-7A6E-4046-8902-702D32E21A8A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A3B380B-A4EE-4695-AF90-4B20D432894D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9CD85E-3B63-4BFA-89DB-112E99E3D579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507D80-EBB3-4988-BE57-FA7DBD6F2473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A398934-36CB-4B40-A45F-B0498D901E0F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90F8668-FBC8-405A-8043-FA4A562EE53B}" type="slidenum">
              <a:rPr lang="en-GB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/Relationships>
</file>

<file path=ppt/slideMasters/_rels/slideMaster3.xml.rels><?xml version="1.0" encoding="UTF-8" standalone="yes"?>
<Relationships xmlns="http://schemas.openxmlformats.org/package/2006/relationships"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endParaRPr lang="en-GB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FontTx/>
              <a:buNone/>
              <a:defRPr sz="1400">
                <a:latin typeface="Times New Roman" pitchFamily="18" charset="0"/>
              </a:defRPr>
            </a:lvl1pPr>
          </a:lstStyle>
          <a:p>
            <a:fld id="{7C28BC7D-7B69-4340-B899-85C361001D12}" type="slidenum">
              <a:rPr lang="en-GB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>
          <a:solidFill>
            <a:schemeClr val="accent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>
          <a:solidFill>
            <a:schemeClr val="accent2"/>
          </a:solidFill>
          <a:latin typeface="Arial Black" pitchFamily="34" charset="0"/>
        </a:defRPr>
      </a:lvl2pPr>
      <a:lvl3pPr algn="l" rtl="0" fontAlgn="base">
        <a:spcBef>
          <a:spcPct val="0"/>
        </a:spcBef>
        <a:spcAft>
          <a:spcPct val="0"/>
        </a:spcAft>
        <a:defRPr>
          <a:solidFill>
            <a:schemeClr val="accent2"/>
          </a:solidFill>
          <a:latin typeface="Arial Black" pitchFamily="34" charset="0"/>
        </a:defRPr>
      </a:lvl3pPr>
      <a:lvl4pPr algn="l" rtl="0" fontAlgn="base">
        <a:spcBef>
          <a:spcPct val="0"/>
        </a:spcBef>
        <a:spcAft>
          <a:spcPct val="0"/>
        </a:spcAft>
        <a:defRPr>
          <a:solidFill>
            <a:schemeClr val="accent2"/>
          </a:solidFill>
          <a:latin typeface="Arial Black" pitchFamily="34" charset="0"/>
        </a:defRPr>
      </a:lvl4pPr>
      <a:lvl5pPr algn="l" rtl="0" fontAlgn="base">
        <a:spcBef>
          <a:spcPct val="0"/>
        </a:spcBef>
        <a:spcAft>
          <a:spcPct val="0"/>
        </a:spcAft>
        <a:defRPr>
          <a:solidFill>
            <a:schemeClr val="accent2"/>
          </a:solidFill>
          <a:latin typeface="Arial Black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>
          <a:solidFill>
            <a:schemeClr val="accent2"/>
          </a:solidFill>
          <a:latin typeface="Arial Black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>
          <a:solidFill>
            <a:schemeClr val="accent2"/>
          </a:solidFill>
          <a:latin typeface="Arial Black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>
          <a:solidFill>
            <a:schemeClr val="accent2"/>
          </a:solidFill>
          <a:latin typeface="Arial Black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>
          <a:solidFill>
            <a:schemeClr val="accent2"/>
          </a:solidFill>
          <a:latin typeface="Arial Black" pitchFamily="34" charset="0"/>
        </a:defRPr>
      </a:lvl9pPr>
    </p:titleStyle>
    <p:bodyStyle>
      <a:lvl1pPr marL="190500" indent="-1905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  <a:ea typeface="+mn-ea"/>
          <a:cs typeface="+mn-cs"/>
        </a:defRPr>
      </a:lvl1pPr>
      <a:lvl2pPr marL="952500" indent="-193675" algn="l" rtl="0" fontAlgn="base">
        <a:spcBef>
          <a:spcPct val="20000"/>
        </a:spcBef>
        <a:spcAft>
          <a:spcPct val="0"/>
        </a:spcAft>
        <a:buChar char="–"/>
        <a:defRPr>
          <a:solidFill>
            <a:schemeClr val="tx1"/>
          </a:solidFill>
          <a:latin typeface="+mn-lt"/>
        </a:defRPr>
      </a:lvl2pPr>
      <a:lvl3pPr marL="1662113" indent="-228600" algn="l" rtl="0" fontAlgn="base">
        <a:spcBef>
          <a:spcPct val="20000"/>
        </a:spcBef>
        <a:spcAft>
          <a:spcPct val="0"/>
        </a:spcAft>
        <a:buChar char="•"/>
        <a:defRPr sz="1600">
          <a:solidFill>
            <a:schemeClr val="tx1"/>
          </a:solidFill>
          <a:latin typeface="+mn-lt"/>
        </a:defRPr>
      </a:lvl3pPr>
      <a:lvl4pPr marL="2081213" indent="-228600" algn="l" rtl="0" fontAlgn="base">
        <a:spcBef>
          <a:spcPct val="20000"/>
        </a:spcBef>
        <a:spcAft>
          <a:spcPct val="0"/>
        </a:spcAft>
        <a:buChar char="–"/>
        <a:defRPr sz="1400">
          <a:solidFill>
            <a:schemeClr val="tx1"/>
          </a:solidFill>
          <a:latin typeface="+mn-lt"/>
        </a:defRPr>
      </a:lvl4pPr>
      <a:lvl5pPr marL="2500313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5pPr>
      <a:lvl6pPr marL="2957513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6pPr>
      <a:lvl7pPr marL="3414713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7pPr>
      <a:lvl8pPr marL="3871913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8pPr>
      <a:lvl9pPr marL="4329113" indent="-228600" algn="l" rtl="0" fontAlgn="base">
        <a:spcBef>
          <a:spcPct val="20000"/>
        </a:spcBef>
        <a:spcAft>
          <a:spcPct val="0"/>
        </a:spcAft>
        <a:buChar char="»"/>
        <a:defRPr sz="14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solidFill>
                  <a:srgbClr val="000000"/>
                </a:solidFill>
                <a:latin typeface="+mn-lt"/>
              </a:defRPr>
            </a:lvl1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solidFill>
                  <a:srgbClr val="000000"/>
                </a:solidFill>
                <a:latin typeface="Times New Roman" panose="02020603050405020304" pitchFamily="18" charset="0"/>
              </a:defRPr>
            </a:lvl1pPr>
          </a:lstStyle>
          <a:p>
            <a:pPr eaLnBrk="0" hangingPunct="0">
              <a:spcBef>
                <a:spcPct val="0"/>
              </a:spcBef>
              <a:buFontTx/>
              <a:buNone/>
              <a:defRPr/>
            </a:pPr>
            <a:fld id="{F5A4924A-5180-4F22-94AD-8B4934A66704}" type="slidenum">
              <a:rPr lang="en-US" altLang="en-US"/>
              <a:pPr eaLnBrk="0" hangingPunct="0">
                <a:spcBef>
                  <a:spcPct val="0"/>
                </a:spcBef>
                <a:buFontTx/>
                <a:buNone/>
                <a:defRPr/>
              </a:pPr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203670061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835132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wmf"/><Relationship Id="rId3" Type="http://schemas.openxmlformats.org/officeDocument/2006/relationships/oleObject" Target="../embeddings/oleObject2.bin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7.wmf"/><Relationship Id="rId5" Type="http://schemas.openxmlformats.org/officeDocument/2006/relationships/oleObject" Target="../embeddings/oleObject3.bin"/><Relationship Id="rId4" Type="http://schemas.openxmlformats.org/officeDocument/2006/relationships/image" Target="../media/image16.wmf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7" Type="http://schemas.openxmlformats.org/officeDocument/2006/relationships/image" Target="../media/image21.wmf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6.bin"/><Relationship Id="rId5" Type="http://schemas.openxmlformats.org/officeDocument/2006/relationships/image" Target="../media/image20.wmf"/><Relationship Id="rId4" Type="http://schemas.openxmlformats.org/officeDocument/2006/relationships/oleObject" Target="../embeddings/oleObject5.bin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1.wmf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7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4" Type="http://schemas.openxmlformats.org/officeDocument/2006/relationships/image" Target="../media/image25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6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6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3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49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4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4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D20ED4-EA02-449F-83CC-01B332E78CC0}" type="slidenum">
              <a:rPr lang="en-GB"/>
              <a:pPr/>
              <a:t>1</a:t>
            </a:fld>
            <a:endParaRPr lang="en-GB"/>
          </a:p>
        </p:txBody>
      </p:sp>
      <p:sp>
        <p:nvSpPr>
          <p:cNvPr id="100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609600"/>
            <a:ext cx="7772400" cy="2057400"/>
          </a:xfrm>
          <a:ln/>
        </p:spPr>
        <p:txBody>
          <a:bodyPr/>
          <a:lstStyle/>
          <a:p>
            <a:pPr algn="ctr"/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Observational bias correction in data assimilation and</a:t>
            </a:r>
            <a:br>
              <a:rPr lang="en-US" sz="32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</a:br>
            <a:r>
              <a:rPr lang="en-US" sz="320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satellite data monitoring</a:t>
            </a:r>
          </a:p>
        </p:txBody>
      </p:sp>
      <p:sp>
        <p:nvSpPr>
          <p:cNvPr id="1003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2895600"/>
            <a:ext cx="7772400" cy="1143000"/>
          </a:xfrm>
        </p:spPr>
        <p:txBody>
          <a:bodyPr/>
          <a:lstStyle/>
          <a:p>
            <a:pPr algn="ctr">
              <a:buFontTx/>
              <a:buNone/>
            </a:pPr>
            <a:r>
              <a:rPr lang="en-US" sz="2400" dirty="0">
                <a:latin typeface="Calibri" pitchFamily="34" charset="0"/>
              </a:rPr>
              <a:t>Niels Bormann, with material from</a:t>
            </a:r>
          </a:p>
          <a:p>
            <a:pPr algn="ctr">
              <a:buFontTx/>
              <a:buNone/>
            </a:pPr>
            <a:r>
              <a:rPr lang="en-US" sz="2400" dirty="0">
                <a:latin typeface="Calibri" pitchFamily="34" charset="0"/>
              </a:rPr>
              <a:t>Hans </a:t>
            </a:r>
            <a:r>
              <a:rPr lang="en-US" sz="2400" dirty="0" err="1">
                <a:latin typeface="Calibri" pitchFamily="34" charset="0"/>
              </a:rPr>
              <a:t>Hersbach</a:t>
            </a:r>
            <a:r>
              <a:rPr lang="en-US" sz="2400" dirty="0">
                <a:latin typeface="Calibri" pitchFamily="34" charset="0"/>
              </a:rPr>
              <a:t>, Dick Dee, and Mohamed </a:t>
            </a:r>
            <a:r>
              <a:rPr lang="en-US" sz="2400" dirty="0" err="1">
                <a:latin typeface="Calibri" pitchFamily="34" charset="0"/>
              </a:rPr>
              <a:t>Dahoui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00356" name="Text Box 4"/>
          <p:cNvSpPr txBox="1">
            <a:spLocks noChangeArrowheads="1"/>
          </p:cNvSpPr>
          <p:nvPr/>
        </p:nvSpPr>
        <p:spPr bwMode="auto">
          <a:xfrm>
            <a:off x="2411413" y="4648200"/>
            <a:ext cx="4205287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0"/>
              </a:spcBef>
              <a:buFontTx/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NWP SAF Training Course</a:t>
            </a: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Use of satellite data</a:t>
            </a:r>
          </a:p>
          <a:p>
            <a:pPr algn="ctr">
              <a:spcBef>
                <a:spcPct val="0"/>
              </a:spcBef>
              <a:buFontTx/>
              <a:buNone/>
            </a:pPr>
            <a:endParaRPr lang="en-US" dirty="0">
              <a:latin typeface="Calibri" pitchFamily="34" charset="0"/>
            </a:endParaRPr>
          </a:p>
          <a:p>
            <a:pPr algn="ctr">
              <a:spcBef>
                <a:spcPct val="0"/>
              </a:spcBef>
              <a:buFontTx/>
              <a:buNone/>
            </a:pPr>
            <a:r>
              <a:rPr lang="en-US" dirty="0">
                <a:latin typeface="Calibri" pitchFamily="34" charset="0"/>
              </a:rPr>
              <a:t>22 March 2019</a:t>
            </a:r>
          </a:p>
        </p:txBody>
      </p:sp>
    </p:spTree>
    <p:extLst>
      <p:ext uri="{BB962C8B-B14F-4D97-AF65-F5344CB8AC3E}">
        <p14:creationId xmlns:p14="http://schemas.microsoft.com/office/powerpoint/2010/main" val="15184950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71128"/>
            <a:ext cx="7772400" cy="60960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</a:rPr>
              <a:t>Outline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752"/>
            <a:ext cx="7772400" cy="5040312"/>
          </a:xfrm>
        </p:spPr>
        <p:txBody>
          <a:bodyPr/>
          <a:lstStyle/>
          <a:p>
            <a:pPr marL="381000" indent="-381000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Introduction </a:t>
            </a:r>
          </a:p>
          <a:p>
            <a:pPr marL="800100" lvl="1" indent="-41275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   Biases in models, observations, and observation operators</a:t>
            </a:r>
          </a:p>
          <a:p>
            <a:pPr marL="0" indent="0">
              <a:buNone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  <a:p>
            <a:pPr marL="381000" indent="-381000"/>
            <a:r>
              <a:rPr lang="en-US" sz="2400" dirty="0">
                <a:latin typeface="Calibri" pitchFamily="34" charset="0"/>
              </a:rPr>
              <a:t>Variational analysis and correction of observation bias</a:t>
            </a:r>
          </a:p>
          <a:p>
            <a:pPr marL="800100" lvl="1" indent="-41275"/>
            <a:r>
              <a:rPr lang="en-US" sz="2000" dirty="0">
                <a:latin typeface="Calibri" pitchFamily="34" charset="0"/>
              </a:rPr>
              <a:t>   The </a:t>
            </a:r>
            <a:r>
              <a:rPr lang="en-US" sz="2000" dirty="0">
                <a:solidFill>
                  <a:srgbClr val="000000"/>
                </a:solidFill>
                <a:latin typeface="Calibri" pitchFamily="34" charset="0"/>
              </a:rPr>
              <a:t>need </a:t>
            </a:r>
            <a:r>
              <a:rPr lang="en-US" sz="2000" dirty="0">
                <a:latin typeface="Calibri" pitchFamily="34" charset="0"/>
              </a:rPr>
              <a:t>for an </a:t>
            </a:r>
            <a:r>
              <a:rPr lang="en-US" sz="20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adaptive</a:t>
            </a:r>
            <a:r>
              <a:rPr lang="en-US" sz="2000" dirty="0">
                <a:latin typeface="Calibri" pitchFamily="34" charset="0"/>
              </a:rPr>
              <a:t> system</a:t>
            </a:r>
          </a:p>
          <a:p>
            <a:pPr marL="800100" lvl="1" indent="-41275"/>
            <a:r>
              <a:rPr lang="en-US" sz="2000" dirty="0">
                <a:latin typeface="Calibri" pitchFamily="34" charset="0"/>
              </a:rPr>
              <a:t>   The </a:t>
            </a:r>
            <a:r>
              <a:rPr lang="en-US" sz="2000" dirty="0" err="1">
                <a:latin typeface="Calibri" pitchFamily="34" charset="0"/>
              </a:rPr>
              <a:t>variational</a:t>
            </a:r>
            <a:r>
              <a:rPr lang="en-US" sz="2000" dirty="0">
                <a:latin typeface="Calibri" pitchFamily="34" charset="0"/>
              </a:rPr>
              <a:t> bias correction scheme: </a:t>
            </a:r>
            <a:r>
              <a:rPr lang="en-US" sz="2000" b="1" i="1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VarBC</a:t>
            </a:r>
            <a:endParaRPr lang="en-US" sz="2000" b="1" i="1" dirty="0">
              <a:solidFill>
                <a:schemeClr val="accent2">
                  <a:lumMod val="75000"/>
                </a:schemeClr>
              </a:solidFill>
              <a:latin typeface="Calibri" pitchFamily="34" charset="0"/>
            </a:endParaRPr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 marL="381000" indent="-381000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Limitations of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VarBC</a:t>
            </a:r>
            <a:endParaRPr lang="en-US" sz="24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 marL="381000" indent="-381000">
              <a:buNone/>
            </a:pP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  <a:p>
            <a:pPr marL="381000" indent="-3810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128245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The need for an adequate bias model</a:t>
            </a:r>
            <a:endParaRPr lang="en-GB" sz="2400" dirty="0">
              <a:solidFill>
                <a:srgbClr val="0099CC"/>
              </a:solidFill>
              <a:latin typeface="Calibri" pitchFamily="34" charset="0"/>
            </a:endParaRPr>
          </a:p>
        </p:txBody>
      </p:sp>
      <p:grpSp>
        <p:nvGrpSpPr>
          <p:cNvPr id="266243" name="Group 3"/>
          <p:cNvGrpSpPr>
            <a:grpSpLocks/>
          </p:cNvGrpSpPr>
          <p:nvPr/>
        </p:nvGrpSpPr>
        <p:grpSpPr bwMode="auto">
          <a:xfrm>
            <a:off x="3995738" y="2432993"/>
            <a:ext cx="4176712" cy="1528762"/>
            <a:chOff x="2653" y="1117"/>
            <a:chExt cx="2631" cy="963"/>
          </a:xfrm>
        </p:grpSpPr>
        <p:pic>
          <p:nvPicPr>
            <p:cNvPr id="266244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53" y="1313"/>
              <a:ext cx="2586" cy="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66245" name="Text Box 5"/>
            <p:cNvSpPr txBox="1">
              <a:spLocks noChangeArrowheads="1"/>
            </p:cNvSpPr>
            <p:nvPr/>
          </p:nvSpPr>
          <p:spPr bwMode="auto">
            <a:xfrm>
              <a:off x="2745" y="1117"/>
              <a:ext cx="253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/>
                <a:t>Diurnal bias variation in a geostationary satellite</a:t>
              </a:r>
            </a:p>
          </p:txBody>
        </p:sp>
      </p:grpSp>
      <p:grpSp>
        <p:nvGrpSpPr>
          <p:cNvPr id="266249" name="Group 9"/>
          <p:cNvGrpSpPr>
            <a:grpSpLocks/>
          </p:cNvGrpSpPr>
          <p:nvPr/>
        </p:nvGrpSpPr>
        <p:grpSpPr bwMode="auto">
          <a:xfrm>
            <a:off x="611188" y="2377430"/>
            <a:ext cx="3063875" cy="1771650"/>
            <a:chOff x="340" y="981"/>
            <a:chExt cx="1930" cy="1116"/>
          </a:xfrm>
        </p:grpSpPr>
        <p:pic>
          <p:nvPicPr>
            <p:cNvPr id="266250" name="Picture 10" descr="noaa14-hirs-5"/>
            <p:cNvPicPr>
              <a:picLocks noChangeAspect="1" noChangeArrowheads="1"/>
            </p:cNvPicPr>
            <p:nvPr/>
          </p:nvPicPr>
          <p:blipFill>
            <a:blip r:embed="rId3" cstate="print"/>
            <a:srcRect l="14487" t="-267"/>
            <a:stretch>
              <a:fillRect/>
            </a:stretch>
          </p:blipFill>
          <p:spPr bwMode="auto">
            <a:xfrm>
              <a:off x="385" y="1128"/>
              <a:ext cx="1885" cy="969"/>
            </a:xfrm>
            <a:prstGeom prst="rect">
              <a:avLst/>
            </a:prstGeom>
            <a:noFill/>
          </p:spPr>
        </p:pic>
        <p:sp>
          <p:nvSpPr>
            <p:cNvPr id="266251" name="Text Box 11"/>
            <p:cNvSpPr txBox="1">
              <a:spLocks noChangeArrowheads="1"/>
            </p:cNvSpPr>
            <p:nvPr/>
          </p:nvSpPr>
          <p:spPr bwMode="auto">
            <a:xfrm>
              <a:off x="431" y="981"/>
              <a:ext cx="1685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/>
                <a:t>Constant bias (HIRS channel 5)</a:t>
              </a:r>
            </a:p>
          </p:txBody>
        </p:sp>
        <p:sp>
          <p:nvSpPr>
            <p:cNvPr id="266252" name="Rectangle 12"/>
            <p:cNvSpPr>
              <a:spLocks noChangeArrowheads="1"/>
            </p:cNvSpPr>
            <p:nvPr/>
          </p:nvSpPr>
          <p:spPr bwMode="auto">
            <a:xfrm>
              <a:off x="340" y="1434"/>
              <a:ext cx="136" cy="1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66253" name="Text Box 13"/>
          <p:cNvSpPr txBox="1">
            <a:spLocks noChangeArrowheads="1"/>
          </p:cNvSpPr>
          <p:nvPr/>
        </p:nvSpPr>
        <p:spPr bwMode="auto">
          <a:xfrm>
            <a:off x="755650" y="908050"/>
            <a:ext cx="7488238" cy="1313309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dirty="0">
                <a:latin typeface="Calibri" pitchFamily="34" charset="0"/>
              </a:rPr>
              <a:t>Prerequisite for any bias correction is a good model for the bias (b(</a:t>
            </a:r>
            <a:r>
              <a:rPr lang="en-GB" b="1" dirty="0">
                <a:latin typeface="Calibri" pitchFamily="34" charset="0"/>
              </a:rPr>
              <a:t>x,</a:t>
            </a:r>
            <a:r>
              <a:rPr lang="el-GR" b="1" dirty="0">
                <a:latin typeface="Calibri" pitchFamily="34" charset="0"/>
                <a:cs typeface="Arial" charset="0"/>
              </a:rPr>
              <a:t>β</a:t>
            </a:r>
            <a:r>
              <a:rPr lang="en-GB" dirty="0">
                <a:latin typeface="Calibri" pitchFamily="34" charset="0"/>
                <a:cs typeface="Arial" charset="0"/>
              </a:rPr>
              <a:t>))</a:t>
            </a:r>
            <a:r>
              <a:rPr lang="en-GB" dirty="0">
                <a:latin typeface="Calibri" pitchFamily="34" charset="0"/>
              </a:rPr>
              <a:t>:</a:t>
            </a:r>
          </a:p>
          <a:p>
            <a:pPr marL="381000" indent="-381000"/>
            <a:r>
              <a:rPr lang="en-US" dirty="0">
                <a:latin typeface="Calibri" pitchFamily="34" charset="0"/>
              </a:rPr>
              <a:t>Ideally, guided by the physical origins of the bias.</a:t>
            </a:r>
          </a:p>
          <a:p>
            <a:pPr marL="381000" indent="-381000"/>
            <a:r>
              <a:rPr lang="en-US" dirty="0">
                <a:latin typeface="Calibri" pitchFamily="34" charset="0"/>
              </a:rPr>
              <a:t>In practice, bias models are derived empirically from observation monitoring after careful diagnosis of the bias.</a:t>
            </a:r>
          </a:p>
        </p:txBody>
      </p:sp>
      <p:grpSp>
        <p:nvGrpSpPr>
          <p:cNvPr id="266254" name="Group 14"/>
          <p:cNvGrpSpPr>
            <a:grpSpLocks/>
          </p:cNvGrpSpPr>
          <p:nvPr/>
        </p:nvGrpSpPr>
        <p:grpSpPr bwMode="auto">
          <a:xfrm>
            <a:off x="755650" y="4370388"/>
            <a:ext cx="3024188" cy="2487612"/>
            <a:chOff x="452" y="2550"/>
            <a:chExt cx="1905" cy="1567"/>
          </a:xfrm>
        </p:grpSpPr>
        <p:pic>
          <p:nvPicPr>
            <p:cNvPr id="266255" name="Picture 15" descr="amsua-scan"/>
            <p:cNvPicPr>
              <a:picLocks noChangeAspect="1" noChangeArrowheads="1"/>
            </p:cNvPicPr>
            <p:nvPr/>
          </p:nvPicPr>
          <p:blipFill>
            <a:blip r:embed="rId4" cstate="print"/>
            <a:srcRect l="7645" t="66957" r="52232"/>
            <a:stretch>
              <a:fillRect/>
            </a:stretch>
          </p:blipFill>
          <p:spPr bwMode="auto">
            <a:xfrm>
              <a:off x="452" y="2812"/>
              <a:ext cx="1905" cy="873"/>
            </a:xfrm>
            <a:prstGeom prst="rect">
              <a:avLst/>
            </a:prstGeom>
            <a:noFill/>
          </p:spPr>
        </p:pic>
        <p:sp>
          <p:nvSpPr>
            <p:cNvPr id="266256" name="Text Box 16"/>
            <p:cNvSpPr txBox="1">
              <a:spLocks noChangeArrowheads="1"/>
            </p:cNvSpPr>
            <p:nvPr/>
          </p:nvSpPr>
          <p:spPr bwMode="auto">
            <a:xfrm>
              <a:off x="1133" y="3646"/>
              <a:ext cx="389" cy="19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GB" sz="1400" b="1">
                  <a:solidFill>
                    <a:srgbClr val="000082"/>
                  </a:solidFill>
                  <a:latin typeface="Helvetica" pitchFamily="34" charset="0"/>
                </a:rPr>
                <a:t>nadir</a:t>
              </a:r>
            </a:p>
          </p:txBody>
        </p:sp>
        <p:sp>
          <p:nvSpPr>
            <p:cNvPr id="266257" name="Text Box 17"/>
            <p:cNvSpPr txBox="1">
              <a:spLocks noChangeArrowheads="1"/>
            </p:cNvSpPr>
            <p:nvPr/>
          </p:nvSpPr>
          <p:spPr bwMode="auto">
            <a:xfrm>
              <a:off x="560" y="3629"/>
              <a:ext cx="46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GB" sz="1400" b="1">
                  <a:solidFill>
                    <a:srgbClr val="000082"/>
                  </a:solidFill>
                  <a:latin typeface="Helvetica" pitchFamily="34" charset="0"/>
                </a:rPr>
                <a:t>high zenith angle</a:t>
              </a:r>
            </a:p>
          </p:txBody>
        </p:sp>
        <p:sp>
          <p:nvSpPr>
            <p:cNvPr id="266258" name="Line 18"/>
            <p:cNvSpPr>
              <a:spLocks noChangeShapeType="1"/>
            </p:cNvSpPr>
            <p:nvPr/>
          </p:nvSpPr>
          <p:spPr bwMode="auto">
            <a:xfrm>
              <a:off x="1314" y="2949"/>
              <a:ext cx="0" cy="6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GB"/>
            </a:p>
          </p:txBody>
        </p:sp>
        <p:sp>
          <p:nvSpPr>
            <p:cNvPr id="266259" name="Text Box 19"/>
            <p:cNvSpPr txBox="1">
              <a:spLocks noChangeArrowheads="1"/>
            </p:cNvSpPr>
            <p:nvPr/>
          </p:nvSpPr>
          <p:spPr bwMode="auto">
            <a:xfrm>
              <a:off x="543" y="2631"/>
              <a:ext cx="116" cy="288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endParaRPr lang="en-US" sz="2400" b="1">
                <a:solidFill>
                  <a:srgbClr val="000082"/>
                </a:solidFill>
                <a:latin typeface="Helvetica" pitchFamily="34" charset="0"/>
              </a:endParaRPr>
            </a:p>
          </p:txBody>
        </p:sp>
        <p:sp>
          <p:nvSpPr>
            <p:cNvPr id="266260" name="Text Box 20"/>
            <p:cNvSpPr txBox="1">
              <a:spLocks noChangeArrowheads="1"/>
            </p:cNvSpPr>
            <p:nvPr/>
          </p:nvSpPr>
          <p:spPr bwMode="auto">
            <a:xfrm>
              <a:off x="634" y="2550"/>
              <a:ext cx="1337" cy="3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/>
                <a:t>Bias depending on scan </a:t>
              </a:r>
            </a:p>
            <a:p>
              <a:pPr marL="381000" indent="-381000">
                <a:buFontTx/>
                <a:buNone/>
              </a:pPr>
              <a:r>
                <a:rPr lang="en-GB" sz="1400"/>
                <a:t>position (AMSU-A ch 7)</a:t>
              </a:r>
            </a:p>
          </p:txBody>
        </p:sp>
        <p:sp>
          <p:nvSpPr>
            <p:cNvPr id="266261" name="Text Box 21"/>
            <p:cNvSpPr txBox="1">
              <a:spLocks noChangeArrowheads="1"/>
            </p:cNvSpPr>
            <p:nvPr/>
          </p:nvSpPr>
          <p:spPr bwMode="auto">
            <a:xfrm>
              <a:off x="1837" y="3657"/>
              <a:ext cx="46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GB" sz="1400" b="1">
                  <a:solidFill>
                    <a:srgbClr val="000082"/>
                  </a:solidFill>
                  <a:latin typeface="Helvetica" pitchFamily="34" charset="0"/>
                </a:rPr>
                <a:t>high zenith angle</a:t>
              </a:r>
            </a:p>
          </p:txBody>
        </p:sp>
      </p:grpSp>
      <p:sp>
        <p:nvSpPr>
          <p:cNvPr id="266271" name="Text Box 31"/>
          <p:cNvSpPr txBox="1">
            <a:spLocks noChangeArrowheads="1"/>
          </p:cNvSpPr>
          <p:nvPr/>
        </p:nvSpPr>
        <p:spPr bwMode="auto">
          <a:xfrm rot="16200000">
            <a:off x="-232569" y="3013224"/>
            <a:ext cx="163988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/>
              <a:t>Obs-FG bias [K]</a:t>
            </a:r>
          </a:p>
        </p:txBody>
      </p:sp>
      <p:sp>
        <p:nvSpPr>
          <p:cNvPr id="266272" name="Text Box 32"/>
          <p:cNvSpPr txBox="1">
            <a:spLocks noChangeArrowheads="1"/>
          </p:cNvSpPr>
          <p:nvPr/>
        </p:nvSpPr>
        <p:spPr bwMode="auto">
          <a:xfrm rot="16200000">
            <a:off x="-232569" y="5320507"/>
            <a:ext cx="163988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/>
              <a:t>Obs-FG bias [K]</a:t>
            </a:r>
          </a:p>
        </p:txBody>
      </p:sp>
      <p:pic>
        <p:nvPicPr>
          <p:cNvPr id="28" name="Picture 27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20" y="4381751"/>
            <a:ext cx="5027613" cy="2252706"/>
          </a:xfrm>
          <a:prstGeom prst="rect">
            <a:avLst/>
          </a:prstGeom>
          <a:noFill/>
        </p:spPr>
      </p:pic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8676333" y="4369073"/>
            <a:ext cx="287337" cy="2232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8631883" y="4413572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1.0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8676333" y="5405092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0.0</a:t>
            </a: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8676333" y="6364560"/>
            <a:ext cx="485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/>
              <a:t>-1.0</a:t>
            </a:r>
          </a:p>
        </p:txBody>
      </p:sp>
      <p:sp>
        <p:nvSpPr>
          <p:cNvPr id="33" name="Text Box 30"/>
          <p:cNvSpPr txBox="1">
            <a:spLocks noChangeArrowheads="1"/>
          </p:cNvSpPr>
          <p:nvPr/>
        </p:nvSpPr>
        <p:spPr bwMode="auto">
          <a:xfrm>
            <a:off x="4120208" y="4051573"/>
            <a:ext cx="3406743" cy="30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Air-mass dependent bias (AMSU-A </a:t>
            </a:r>
            <a:r>
              <a:rPr lang="en-GB" sz="1400" dirty="0" err="1"/>
              <a:t>ch</a:t>
            </a:r>
            <a:r>
              <a:rPr lang="en-GB" sz="1400" dirty="0"/>
              <a:t> 8)</a:t>
            </a:r>
          </a:p>
        </p:txBody>
      </p:sp>
    </p:spTree>
    <p:extLst>
      <p:ext uri="{BB962C8B-B14F-4D97-AF65-F5344CB8AC3E}">
        <p14:creationId xmlns:p14="http://schemas.microsoft.com/office/powerpoint/2010/main" val="35275062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3" name="Picture 2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654300" y="4527229"/>
            <a:ext cx="5027613" cy="2216598"/>
          </a:xfrm>
          <a:prstGeom prst="rect">
            <a:avLst/>
          </a:prstGeom>
          <a:noFill/>
        </p:spPr>
      </p:pic>
      <p:sp>
        <p:nvSpPr>
          <p:cNvPr id="266269" name="Rectangle 29"/>
          <p:cNvSpPr>
            <a:spLocks noChangeArrowheads="1"/>
          </p:cNvSpPr>
          <p:nvPr/>
        </p:nvSpPr>
        <p:spPr bwMode="auto">
          <a:xfrm>
            <a:off x="8478713" y="4496497"/>
            <a:ext cx="287337" cy="2232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6624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The need for an adequate bias model</a:t>
            </a:r>
            <a:endParaRPr lang="en-GB" sz="2400" dirty="0">
              <a:solidFill>
                <a:srgbClr val="0099CC"/>
              </a:solidFill>
              <a:latin typeface="Calibri" pitchFamily="34" charset="0"/>
            </a:endParaRPr>
          </a:p>
        </p:txBody>
      </p:sp>
      <p:sp>
        <p:nvSpPr>
          <p:cNvPr id="266253" name="Text Box 13"/>
          <p:cNvSpPr txBox="1">
            <a:spLocks noChangeArrowheads="1"/>
          </p:cNvSpPr>
          <p:nvPr/>
        </p:nvSpPr>
        <p:spPr bwMode="auto">
          <a:xfrm>
            <a:off x="755650" y="908050"/>
            <a:ext cx="7488238" cy="1313309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dirty="0">
                <a:latin typeface="Calibri" pitchFamily="34" charset="0"/>
              </a:rPr>
              <a:t>Prerequisite for any bias correction is a good model for the bias (b(</a:t>
            </a:r>
            <a:r>
              <a:rPr lang="en-GB" b="1" dirty="0">
                <a:latin typeface="Calibri" pitchFamily="34" charset="0"/>
              </a:rPr>
              <a:t>x,</a:t>
            </a:r>
            <a:r>
              <a:rPr lang="el-GR" b="1" dirty="0">
                <a:latin typeface="Calibri" pitchFamily="34" charset="0"/>
                <a:cs typeface="Arial" charset="0"/>
              </a:rPr>
              <a:t>β</a:t>
            </a:r>
            <a:r>
              <a:rPr lang="en-GB" dirty="0">
                <a:latin typeface="Calibri" pitchFamily="34" charset="0"/>
                <a:cs typeface="Arial" charset="0"/>
              </a:rPr>
              <a:t>))</a:t>
            </a:r>
            <a:r>
              <a:rPr lang="en-GB" dirty="0">
                <a:latin typeface="Calibri" pitchFamily="34" charset="0"/>
              </a:rPr>
              <a:t>:</a:t>
            </a:r>
          </a:p>
          <a:p>
            <a:pPr marL="381000" indent="-381000"/>
            <a:r>
              <a:rPr lang="en-US" dirty="0">
                <a:latin typeface="Calibri" pitchFamily="34" charset="0"/>
              </a:rPr>
              <a:t>For instance, a linear model with some predictors p</a:t>
            </a:r>
            <a:r>
              <a:rPr lang="en-US" baseline="-25000" dirty="0">
                <a:latin typeface="Calibri" pitchFamily="34" charset="0"/>
              </a:rPr>
              <a:t>1</a:t>
            </a:r>
            <a:r>
              <a:rPr lang="en-US" dirty="0">
                <a:latin typeface="Calibri" pitchFamily="34" charset="0"/>
              </a:rPr>
              <a:t>, p</a:t>
            </a:r>
            <a:r>
              <a:rPr lang="en-US" baseline="-25000" dirty="0">
                <a:latin typeface="Calibri" pitchFamily="34" charset="0"/>
              </a:rPr>
              <a:t>2</a:t>
            </a:r>
            <a:r>
              <a:rPr lang="en-US" dirty="0">
                <a:latin typeface="Calibri" pitchFamily="34" charset="0"/>
              </a:rPr>
              <a:t>, … </a:t>
            </a:r>
            <a:r>
              <a:rPr lang="en-US" dirty="0" err="1">
                <a:latin typeface="Calibri" pitchFamily="34" charset="0"/>
              </a:rPr>
              <a:t>p</a:t>
            </a:r>
            <a:r>
              <a:rPr lang="en-US" baseline="-25000" dirty="0" err="1">
                <a:latin typeface="Calibri" pitchFamily="34" charset="0"/>
              </a:rPr>
              <a:t>n</a:t>
            </a:r>
            <a:r>
              <a:rPr lang="en-US" dirty="0">
                <a:latin typeface="Calibri" pitchFamily="34" charset="0"/>
              </a:rPr>
              <a:t>, and free parameters </a:t>
            </a:r>
            <a:r>
              <a:rPr lang="el-GR" dirty="0">
                <a:latin typeface="Calibri" pitchFamily="34" charset="0"/>
                <a:cs typeface="Arial" charset="0"/>
              </a:rPr>
              <a:t>β</a:t>
            </a:r>
            <a:r>
              <a:rPr lang="en-GB" baseline="-25000" dirty="0">
                <a:latin typeface="Calibri" pitchFamily="34" charset="0"/>
                <a:cs typeface="Arial" charset="0"/>
              </a:rPr>
              <a:t>0</a:t>
            </a:r>
            <a:r>
              <a:rPr lang="en-GB" dirty="0">
                <a:latin typeface="Calibri" pitchFamily="34" charset="0"/>
                <a:cs typeface="Arial" charset="0"/>
              </a:rPr>
              <a:t>, </a:t>
            </a:r>
            <a:r>
              <a:rPr lang="el-GR" dirty="0">
                <a:latin typeface="Calibri" pitchFamily="34" charset="0"/>
                <a:cs typeface="Arial" charset="0"/>
              </a:rPr>
              <a:t>β</a:t>
            </a:r>
            <a:r>
              <a:rPr lang="en-GB" baseline="-25000" dirty="0">
                <a:latin typeface="Calibri" pitchFamily="34" charset="0"/>
                <a:cs typeface="Arial" charset="0"/>
              </a:rPr>
              <a:t>1</a:t>
            </a:r>
            <a:r>
              <a:rPr lang="en-GB" dirty="0">
                <a:latin typeface="Calibri" pitchFamily="34" charset="0"/>
                <a:cs typeface="Arial" charset="0"/>
              </a:rPr>
              <a:t>, </a:t>
            </a:r>
            <a:r>
              <a:rPr lang="el-GR" dirty="0">
                <a:latin typeface="Calibri" pitchFamily="34" charset="0"/>
                <a:cs typeface="Arial" charset="0"/>
              </a:rPr>
              <a:t>β</a:t>
            </a:r>
            <a:r>
              <a:rPr lang="en-GB" baseline="-25000" dirty="0">
                <a:latin typeface="Calibri" pitchFamily="34" charset="0"/>
                <a:cs typeface="Arial" charset="0"/>
              </a:rPr>
              <a:t>2,</a:t>
            </a:r>
            <a:r>
              <a:rPr lang="en-GB" dirty="0">
                <a:latin typeface="Calibri" pitchFamily="34" charset="0"/>
                <a:cs typeface="Arial" charset="0"/>
              </a:rPr>
              <a:t> …</a:t>
            </a:r>
            <a:r>
              <a:rPr lang="el-GR" dirty="0">
                <a:latin typeface="Calibri" pitchFamily="34" charset="0"/>
                <a:cs typeface="Arial" charset="0"/>
              </a:rPr>
              <a:t> β</a:t>
            </a:r>
            <a:r>
              <a:rPr lang="en-GB" baseline="-25000" dirty="0">
                <a:latin typeface="Calibri" pitchFamily="34" charset="0"/>
                <a:cs typeface="Arial" charset="0"/>
              </a:rPr>
              <a:t>n </a:t>
            </a:r>
            <a:r>
              <a:rPr lang="en-US" dirty="0">
                <a:latin typeface="Calibri" pitchFamily="34" charset="0"/>
              </a:rPr>
              <a:t>: </a:t>
            </a:r>
            <a:r>
              <a:rPr lang="en-GB" dirty="0">
                <a:latin typeface="Calibri" pitchFamily="34" charset="0"/>
              </a:rPr>
              <a:t>b(</a:t>
            </a:r>
            <a:r>
              <a:rPr lang="en-GB" b="1" dirty="0">
                <a:latin typeface="Calibri" pitchFamily="34" charset="0"/>
              </a:rPr>
              <a:t>x,</a:t>
            </a:r>
            <a:r>
              <a:rPr lang="el-GR" b="1" dirty="0">
                <a:latin typeface="Calibri" pitchFamily="34" charset="0"/>
                <a:cs typeface="Arial" charset="0"/>
              </a:rPr>
              <a:t>β</a:t>
            </a:r>
            <a:r>
              <a:rPr lang="en-GB" dirty="0">
                <a:latin typeface="Calibri" pitchFamily="34" charset="0"/>
                <a:cs typeface="Arial" charset="0"/>
              </a:rPr>
              <a:t>) = </a:t>
            </a:r>
            <a:r>
              <a:rPr lang="el-GR" dirty="0">
                <a:latin typeface="Calibri" pitchFamily="34" charset="0"/>
                <a:cs typeface="Arial" charset="0"/>
              </a:rPr>
              <a:t>β</a:t>
            </a:r>
            <a:r>
              <a:rPr lang="en-GB" baseline="-25000" dirty="0">
                <a:latin typeface="Calibri" pitchFamily="34" charset="0"/>
                <a:cs typeface="Arial" charset="0"/>
              </a:rPr>
              <a:t>0</a:t>
            </a:r>
            <a:r>
              <a:rPr lang="en-GB" dirty="0">
                <a:latin typeface="Calibri" pitchFamily="34" charset="0"/>
                <a:cs typeface="Arial" charset="0"/>
              </a:rPr>
              <a:t> + </a:t>
            </a:r>
            <a:r>
              <a:rPr lang="el-GR" dirty="0">
                <a:latin typeface="Calibri" pitchFamily="34" charset="0"/>
                <a:cs typeface="Arial" charset="0"/>
              </a:rPr>
              <a:t>β</a:t>
            </a:r>
            <a:r>
              <a:rPr lang="en-GB" baseline="-25000" dirty="0">
                <a:latin typeface="Calibri" pitchFamily="34" charset="0"/>
                <a:cs typeface="Arial" charset="0"/>
              </a:rPr>
              <a:t>1</a:t>
            </a:r>
            <a:r>
              <a:rPr lang="en-GB" dirty="0">
                <a:latin typeface="Calibri" pitchFamily="34" charset="0"/>
                <a:cs typeface="Arial" charset="0"/>
              </a:rPr>
              <a:t> p</a:t>
            </a:r>
            <a:r>
              <a:rPr lang="en-GB" baseline="-25000" dirty="0">
                <a:latin typeface="Calibri" pitchFamily="34" charset="0"/>
                <a:cs typeface="Arial" charset="0"/>
              </a:rPr>
              <a:t>1</a:t>
            </a:r>
            <a:r>
              <a:rPr lang="en-GB" dirty="0">
                <a:latin typeface="Calibri" pitchFamily="34" charset="0"/>
                <a:cs typeface="Arial" charset="0"/>
              </a:rPr>
              <a:t> + </a:t>
            </a:r>
            <a:r>
              <a:rPr lang="el-GR" dirty="0">
                <a:latin typeface="Calibri" pitchFamily="34" charset="0"/>
                <a:cs typeface="Arial" charset="0"/>
              </a:rPr>
              <a:t>β</a:t>
            </a:r>
            <a:r>
              <a:rPr lang="en-GB" baseline="-25000" dirty="0">
                <a:latin typeface="Calibri" pitchFamily="34" charset="0"/>
                <a:cs typeface="Arial" charset="0"/>
              </a:rPr>
              <a:t>2</a:t>
            </a:r>
            <a:r>
              <a:rPr lang="en-GB" dirty="0">
                <a:latin typeface="Calibri" pitchFamily="34" charset="0"/>
                <a:cs typeface="Arial" charset="0"/>
              </a:rPr>
              <a:t> p</a:t>
            </a:r>
            <a:r>
              <a:rPr lang="en-GB" baseline="-25000" dirty="0">
                <a:latin typeface="Calibri" pitchFamily="34" charset="0"/>
                <a:cs typeface="Arial" charset="0"/>
              </a:rPr>
              <a:t>2 </a:t>
            </a:r>
            <a:r>
              <a:rPr lang="en-GB" dirty="0">
                <a:latin typeface="Calibri" pitchFamily="34" charset="0"/>
                <a:cs typeface="Arial" charset="0"/>
              </a:rPr>
              <a:t>+ … + </a:t>
            </a:r>
            <a:r>
              <a:rPr lang="el-GR" dirty="0">
                <a:latin typeface="Calibri" pitchFamily="34" charset="0"/>
                <a:cs typeface="Arial" charset="0"/>
              </a:rPr>
              <a:t>β</a:t>
            </a:r>
            <a:r>
              <a:rPr lang="en-GB" baseline="-25000" dirty="0">
                <a:latin typeface="Calibri" pitchFamily="34" charset="0"/>
                <a:cs typeface="Arial" charset="0"/>
              </a:rPr>
              <a:t>n</a:t>
            </a:r>
            <a:r>
              <a:rPr lang="en-GB" dirty="0">
                <a:latin typeface="Calibri" pitchFamily="34" charset="0"/>
                <a:cs typeface="Arial" charset="0"/>
              </a:rPr>
              <a:t> </a:t>
            </a:r>
            <a:r>
              <a:rPr lang="en-GB" dirty="0" err="1">
                <a:latin typeface="Calibri" pitchFamily="34" charset="0"/>
                <a:cs typeface="Arial" charset="0"/>
              </a:rPr>
              <a:t>p</a:t>
            </a:r>
            <a:r>
              <a:rPr lang="en-GB" baseline="-25000" dirty="0" err="1">
                <a:latin typeface="Calibri" pitchFamily="34" charset="0"/>
                <a:cs typeface="Arial" charset="0"/>
              </a:rPr>
              <a:t>n</a:t>
            </a:r>
            <a:endParaRPr lang="en-GB" baseline="-25000" dirty="0">
              <a:latin typeface="Calibri" pitchFamily="34" charset="0"/>
              <a:cs typeface="Arial" charset="0"/>
            </a:endParaRPr>
          </a:p>
          <a:p>
            <a:pPr marL="381000" indent="-381000"/>
            <a:r>
              <a:rPr lang="en-GB" dirty="0">
                <a:latin typeface="Calibri" pitchFamily="34" charset="0"/>
                <a:cs typeface="Arial" charset="0"/>
              </a:rPr>
              <a:t>Avoid models with too many free parameters.</a:t>
            </a:r>
            <a:endParaRPr lang="en-US" dirty="0">
              <a:latin typeface="Calibri" pitchFamily="34" charset="0"/>
            </a:endParaRPr>
          </a:p>
        </p:txBody>
      </p:sp>
      <p:sp>
        <p:nvSpPr>
          <p:cNvPr id="266266" name="Text Box 26"/>
          <p:cNvSpPr txBox="1">
            <a:spLocks noChangeArrowheads="1"/>
          </p:cNvSpPr>
          <p:nvPr/>
        </p:nvSpPr>
        <p:spPr bwMode="auto">
          <a:xfrm>
            <a:off x="8434263" y="4540996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1.0</a:t>
            </a:r>
          </a:p>
        </p:txBody>
      </p:sp>
      <p:sp>
        <p:nvSpPr>
          <p:cNvPr id="266267" name="Text Box 27"/>
          <p:cNvSpPr txBox="1">
            <a:spLocks noChangeArrowheads="1"/>
          </p:cNvSpPr>
          <p:nvPr/>
        </p:nvSpPr>
        <p:spPr bwMode="auto">
          <a:xfrm>
            <a:off x="8478713" y="5532516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0.0</a:t>
            </a:r>
          </a:p>
        </p:txBody>
      </p:sp>
      <p:sp>
        <p:nvSpPr>
          <p:cNvPr id="266268" name="Text Box 28"/>
          <p:cNvSpPr txBox="1">
            <a:spLocks noChangeArrowheads="1"/>
          </p:cNvSpPr>
          <p:nvPr/>
        </p:nvSpPr>
        <p:spPr bwMode="auto">
          <a:xfrm>
            <a:off x="8478713" y="6491984"/>
            <a:ext cx="485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/>
              <a:t>-1.0</a:t>
            </a:r>
          </a:p>
        </p:txBody>
      </p:sp>
      <p:pic>
        <p:nvPicPr>
          <p:cNvPr id="28" name="Picture 2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67544" y="2278886"/>
            <a:ext cx="5027613" cy="2252706"/>
          </a:xfrm>
          <a:prstGeom prst="rect">
            <a:avLst/>
          </a:prstGeom>
          <a:noFill/>
        </p:spPr>
      </p:pic>
      <p:sp>
        <p:nvSpPr>
          <p:cNvPr id="29" name="Rectangle 29"/>
          <p:cNvSpPr>
            <a:spLocks noChangeArrowheads="1"/>
          </p:cNvSpPr>
          <p:nvPr/>
        </p:nvSpPr>
        <p:spPr bwMode="auto">
          <a:xfrm>
            <a:off x="5291957" y="2266208"/>
            <a:ext cx="287337" cy="2232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30" name="Text Box 26"/>
          <p:cNvSpPr txBox="1">
            <a:spLocks noChangeArrowheads="1"/>
          </p:cNvSpPr>
          <p:nvPr/>
        </p:nvSpPr>
        <p:spPr bwMode="auto">
          <a:xfrm>
            <a:off x="5247507" y="2310707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1.0</a:t>
            </a:r>
          </a:p>
        </p:txBody>
      </p:sp>
      <p:sp>
        <p:nvSpPr>
          <p:cNvPr id="31" name="Text Box 27"/>
          <p:cNvSpPr txBox="1">
            <a:spLocks noChangeArrowheads="1"/>
          </p:cNvSpPr>
          <p:nvPr/>
        </p:nvSpPr>
        <p:spPr bwMode="auto">
          <a:xfrm>
            <a:off x="5291957" y="3302227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0.0</a:t>
            </a:r>
          </a:p>
        </p:txBody>
      </p:sp>
      <p:sp>
        <p:nvSpPr>
          <p:cNvPr id="32" name="Text Box 28"/>
          <p:cNvSpPr txBox="1">
            <a:spLocks noChangeArrowheads="1"/>
          </p:cNvSpPr>
          <p:nvPr/>
        </p:nvSpPr>
        <p:spPr bwMode="auto">
          <a:xfrm>
            <a:off x="5291957" y="4261695"/>
            <a:ext cx="485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/>
              <a:t>-1.0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623745" y="2308748"/>
            <a:ext cx="262014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/>
              <a:t>Mean o-b before bias correction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6948264" y="3892924"/>
            <a:ext cx="164399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/>
              <a:t>After bias correction</a:t>
            </a:r>
          </a:p>
        </p:txBody>
      </p:sp>
      <p:sp>
        <p:nvSpPr>
          <p:cNvPr id="3" name="Bent Arrow 2"/>
          <p:cNvSpPr/>
          <p:nvPr/>
        </p:nvSpPr>
        <p:spPr bwMode="auto">
          <a:xfrm>
            <a:off x="5827640" y="3319441"/>
            <a:ext cx="1120624" cy="1077539"/>
          </a:xfrm>
          <a:prstGeom prst="bentArrow">
            <a:avLst>
              <a:gd name="adj1" fmla="val 25000"/>
              <a:gd name="adj2" fmla="val 24607"/>
              <a:gd name="adj3" fmla="val 25000"/>
              <a:gd name="adj4" fmla="val 43750"/>
            </a:avLst>
          </a:prstGeom>
          <a:solidFill>
            <a:srgbClr val="0099CC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6547" y="4764988"/>
            <a:ext cx="3187753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7800" indent="-177800">
              <a:buNone/>
            </a:pPr>
            <a:r>
              <a:rPr lang="en-GB" sz="1200" dirty="0"/>
              <a:t>Example </a:t>
            </a:r>
            <a:r>
              <a:rPr lang="en-GB" sz="1200"/>
              <a:t>uses a linear </a:t>
            </a:r>
            <a:r>
              <a:rPr lang="en-GB" sz="1200" dirty="0"/>
              <a:t>bias model with a constant </a:t>
            </a:r>
            <a:r>
              <a:rPr lang="el-GR" sz="1200" dirty="0">
                <a:latin typeface="Calibri" pitchFamily="34" charset="0"/>
                <a:cs typeface="Arial" charset="0"/>
              </a:rPr>
              <a:t>β</a:t>
            </a:r>
            <a:r>
              <a:rPr lang="en-GB" sz="1200" baseline="-25000" dirty="0">
                <a:latin typeface="Calibri" pitchFamily="34" charset="0"/>
                <a:cs typeface="Arial" charset="0"/>
              </a:rPr>
              <a:t>0  </a:t>
            </a:r>
            <a:r>
              <a:rPr lang="en-GB" sz="1200" dirty="0"/>
              <a:t>and four layer thicknesses as predictors (1000-300hPa, 200-50hPa, 50-5hPa,10-1hPa thickness) + a model for scan-bias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Text Box 2"/>
          <p:cNvSpPr txBox="1">
            <a:spLocks noChangeArrowheads="1"/>
          </p:cNvSpPr>
          <p:nvPr/>
        </p:nvSpPr>
        <p:spPr bwMode="auto">
          <a:xfrm>
            <a:off x="669925" y="1033572"/>
            <a:ext cx="7712075" cy="584775"/>
          </a:xfrm>
          <a:prstGeom prst="rect">
            <a:avLst/>
          </a:prstGeom>
          <a:solidFill>
            <a:srgbClr val="CCFF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1600" b="1" dirty="0">
                <a:solidFill>
                  <a:schemeClr val="accent2"/>
                </a:solidFill>
                <a:latin typeface="Calibri" pitchFamily="34" charset="0"/>
              </a:rPr>
              <a:t>Scan bias </a:t>
            </a:r>
            <a:r>
              <a:rPr lang="en-GB" sz="1600" dirty="0">
                <a:latin typeface="Calibri" pitchFamily="34" charset="0"/>
              </a:rPr>
              <a:t>and</a:t>
            </a:r>
            <a:r>
              <a:rPr lang="en-GB" sz="1600" b="1" dirty="0">
                <a:solidFill>
                  <a:schemeClr val="accent2"/>
                </a:solidFill>
                <a:latin typeface="Calibri" pitchFamily="34" charset="0"/>
              </a:rPr>
              <a:t> air-mass dependent bias </a:t>
            </a:r>
            <a:r>
              <a:rPr lang="en-GB" sz="1600" dirty="0">
                <a:latin typeface="Calibri" pitchFamily="34" charset="0"/>
              </a:rPr>
              <a:t>for each satellite/sensor/channel</a:t>
            </a:r>
            <a:r>
              <a:rPr lang="en-GB" sz="1600" b="1" dirty="0">
                <a:solidFill>
                  <a:schemeClr val="accent2"/>
                </a:solidFill>
                <a:latin typeface="Calibri" pitchFamily="34" charset="0"/>
              </a:rPr>
              <a:t> </a:t>
            </a:r>
            <a:r>
              <a:rPr lang="en-GB" sz="1600" dirty="0">
                <a:latin typeface="Calibri" pitchFamily="34" charset="0"/>
              </a:rPr>
              <a:t>were estimated off-line from background departures, and stored in files </a:t>
            </a:r>
            <a:r>
              <a:rPr lang="en-GB" sz="1600" b="1" dirty="0">
                <a:solidFill>
                  <a:srgbClr val="0086B6"/>
                </a:solidFill>
                <a:latin typeface="Calibri" pitchFamily="34" charset="0"/>
              </a:rPr>
              <a:t>(Harris and Kelly 2001)</a:t>
            </a:r>
          </a:p>
        </p:txBody>
      </p:sp>
      <p:sp>
        <p:nvSpPr>
          <p:cNvPr id="216067" name="Rectangle 3"/>
          <p:cNvSpPr>
            <a:spLocks noGrp="1" noChangeArrowheads="1"/>
          </p:cNvSpPr>
          <p:nvPr>
            <p:ph type="title"/>
          </p:nvPr>
        </p:nvSpPr>
        <p:spPr>
          <a:xfrm>
            <a:off x="615950" y="260350"/>
            <a:ext cx="7772400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Satellite radiance bias correction at ECMWF, prior to 2006</a:t>
            </a:r>
          </a:p>
        </p:txBody>
      </p:sp>
      <p:grpSp>
        <p:nvGrpSpPr>
          <p:cNvPr id="216068" name="Group 4"/>
          <p:cNvGrpSpPr>
            <a:grpSpLocks/>
          </p:cNvGrpSpPr>
          <p:nvPr/>
        </p:nvGrpSpPr>
        <p:grpSpPr bwMode="auto">
          <a:xfrm>
            <a:off x="685800" y="1914872"/>
            <a:ext cx="7696200" cy="3962400"/>
            <a:chOff x="432" y="1206"/>
            <a:chExt cx="4848" cy="2496"/>
          </a:xfrm>
        </p:grpSpPr>
        <p:graphicFrame>
          <p:nvGraphicFramePr>
            <p:cNvPr id="216069" name="Object 5"/>
            <p:cNvGraphicFramePr>
              <a:graphicFrameLocks noChangeAspect="1"/>
            </p:cNvGraphicFramePr>
            <p:nvPr/>
          </p:nvGraphicFramePr>
          <p:xfrm>
            <a:off x="1104" y="1590"/>
            <a:ext cx="1692" cy="694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732" name="Equation" r:id="rId3" imgW="1917360" imgH="787320" progId="Equation.DSMT4">
                    <p:embed/>
                  </p:oleObj>
                </mc:Choice>
                <mc:Fallback>
                  <p:oleObj name="Equation" r:id="rId3" imgW="1917360" imgH="787320" progId="Equation.DSMT4">
                    <p:embed/>
                    <p:pic>
                      <p:nvPicPr>
                        <p:cNvPr id="0" name="Picture 5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104" y="1590"/>
                          <a:ext cx="1692" cy="694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6070" name="Object 6"/>
            <p:cNvGraphicFramePr>
              <a:graphicFrameLocks noChangeAspect="1"/>
            </p:cNvGraphicFramePr>
            <p:nvPr/>
          </p:nvGraphicFramePr>
          <p:xfrm>
            <a:off x="3194" y="1292"/>
            <a:ext cx="1636" cy="202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733" name="Equation" r:id="rId5" imgW="1854000" imgH="228600" progId="Equation.3">
                    <p:embed/>
                  </p:oleObj>
                </mc:Choice>
                <mc:Fallback>
                  <p:oleObj name="Equation" r:id="rId5" imgW="1854000" imgH="228600" progId="Equation.3">
                    <p:embed/>
                    <p:pic>
                      <p:nvPicPr>
                        <p:cNvPr id="0" name="Picture 6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6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3194" y="1292"/>
                          <a:ext cx="1636" cy="202"/>
                        </a:xfrm>
                        <a:prstGeom prst="rect">
                          <a:avLst/>
                        </a:prstGeom>
                        <a:noFill/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graphicFrame>
          <p:nvGraphicFramePr>
            <p:cNvPr id="216071" name="Object 7"/>
            <p:cNvGraphicFramePr>
              <a:graphicFrameLocks noChangeAspect="1"/>
            </p:cNvGraphicFramePr>
            <p:nvPr>
              <p:extLst>
                <p:ext uri="{D42A27DB-BD31-4B8C-83A1-F6EECF244321}">
                  <p14:modId xmlns:p14="http://schemas.microsoft.com/office/powerpoint/2010/main" val="3282464566"/>
                </p:ext>
              </p:extLst>
            </p:nvPr>
          </p:nvGraphicFramePr>
          <p:xfrm>
            <a:off x="2037" y="2659"/>
            <a:ext cx="1557" cy="225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16734" name="Equation" r:id="rId7" imgW="1765080" imgH="253800" progId="Equation.3">
                    <p:embed/>
                  </p:oleObj>
                </mc:Choice>
                <mc:Fallback>
                  <p:oleObj name="Equation" r:id="rId7" imgW="1765080" imgH="253800" progId="Equation.3">
                    <p:embed/>
                    <p:pic>
                      <p:nvPicPr>
                        <p:cNvPr id="0" name="Picture 7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8">
                          <a:alphaModFix amt="50000"/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2037" y="2659"/>
                          <a:ext cx="1557" cy="225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99">
                                  <a:alpha val="50000"/>
                                </a:srgbClr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9525">
                              <a:solidFill>
                                <a:schemeClr val="tx1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16072" name="Text Box 8"/>
            <p:cNvSpPr txBox="1">
              <a:spLocks noChangeArrowheads="1"/>
            </p:cNvSpPr>
            <p:nvPr/>
          </p:nvSpPr>
          <p:spPr bwMode="auto">
            <a:xfrm>
              <a:off x="470" y="1285"/>
              <a:ext cx="264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GB" sz="1600" dirty="0">
                  <a:solidFill>
                    <a:srgbClr val="CC3300"/>
                  </a:solidFill>
                </a:rPr>
                <a:t>Error model for brightness temperature data:</a:t>
              </a:r>
            </a:p>
          </p:txBody>
        </p:sp>
        <p:sp>
          <p:nvSpPr>
            <p:cNvPr id="216073" name="Rectangle 9"/>
            <p:cNvSpPr>
              <a:spLocks noChangeArrowheads="1"/>
            </p:cNvSpPr>
            <p:nvPr/>
          </p:nvSpPr>
          <p:spPr bwMode="auto">
            <a:xfrm>
              <a:off x="432" y="1206"/>
              <a:ext cx="4848" cy="2496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6074" name="Text Box 10"/>
            <p:cNvSpPr txBox="1">
              <a:spLocks noChangeArrowheads="1"/>
            </p:cNvSpPr>
            <p:nvPr/>
          </p:nvSpPr>
          <p:spPr bwMode="auto">
            <a:xfrm>
              <a:off x="470" y="1590"/>
              <a:ext cx="420" cy="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GB" sz="1400"/>
                <a:t>where</a:t>
              </a:r>
            </a:p>
          </p:txBody>
        </p:sp>
        <p:sp>
          <p:nvSpPr>
            <p:cNvPr id="216075" name="Text Box 11"/>
            <p:cNvSpPr txBox="1">
              <a:spLocks noChangeArrowheads="1"/>
            </p:cNvSpPr>
            <p:nvPr/>
          </p:nvSpPr>
          <p:spPr bwMode="auto">
            <a:xfrm>
              <a:off x="480" y="2963"/>
              <a:ext cx="3359" cy="6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GB" sz="1600" dirty="0">
                  <a:solidFill>
                    <a:srgbClr val="CC3300"/>
                  </a:solidFill>
                </a:rPr>
                <a:t>Periodically estimate scan bias and predictor coefficients:</a:t>
              </a:r>
            </a:p>
            <a:p>
              <a:pPr lvl="1"/>
              <a:r>
                <a:rPr lang="en-GB" sz="1400" dirty="0"/>
                <a:t>   typically 2 weeks of background departures </a:t>
              </a:r>
            </a:p>
            <a:p>
              <a:pPr lvl="1"/>
              <a:r>
                <a:rPr lang="en-GB" sz="1400" dirty="0"/>
                <a:t>   2-step regression procedure</a:t>
              </a:r>
            </a:p>
            <a:p>
              <a:pPr lvl="1"/>
              <a:r>
                <a:rPr lang="en-GB" sz="1400" dirty="0"/>
                <a:t>   careful masking and data selection</a:t>
              </a:r>
            </a:p>
          </p:txBody>
        </p:sp>
        <p:sp>
          <p:nvSpPr>
            <p:cNvPr id="216076" name="Text Box 12"/>
            <p:cNvSpPr txBox="1">
              <a:spLocks noChangeArrowheads="1"/>
            </p:cNvSpPr>
            <p:nvPr/>
          </p:nvSpPr>
          <p:spPr bwMode="auto">
            <a:xfrm>
              <a:off x="470" y="2388"/>
              <a:ext cx="219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GB" sz="1600">
                  <a:solidFill>
                    <a:srgbClr val="CC3300"/>
                  </a:solidFill>
                </a:rPr>
                <a:t>Average the background departures:</a:t>
              </a:r>
            </a:p>
          </p:txBody>
        </p:sp>
      </p:grpSp>
      <p:grpSp>
        <p:nvGrpSpPr>
          <p:cNvPr id="216078" name="Group 14"/>
          <p:cNvGrpSpPr>
            <a:grpSpLocks/>
          </p:cNvGrpSpPr>
          <p:nvPr/>
        </p:nvGrpSpPr>
        <p:grpSpPr bwMode="auto">
          <a:xfrm>
            <a:off x="3381828" y="2781647"/>
            <a:ext cx="4286250" cy="1190625"/>
            <a:chOff x="2112" y="1728"/>
            <a:chExt cx="2700" cy="750"/>
          </a:xfrm>
        </p:grpSpPr>
        <p:sp>
          <p:nvSpPr>
            <p:cNvPr id="216079" name="Oval 15"/>
            <p:cNvSpPr>
              <a:spLocks noChangeArrowheads="1"/>
            </p:cNvSpPr>
            <p:nvPr/>
          </p:nvSpPr>
          <p:spPr bwMode="auto">
            <a:xfrm>
              <a:off x="2112" y="1797"/>
              <a:ext cx="336" cy="219"/>
            </a:xfrm>
            <a:prstGeom prst="ellipse">
              <a:avLst/>
            </a:prstGeom>
            <a:noFill/>
            <a:ln w="25400">
              <a:solidFill>
                <a:srgbClr val="0086B6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16080" name="Text Box 16"/>
            <p:cNvSpPr txBox="1">
              <a:spLocks noChangeArrowheads="1"/>
            </p:cNvSpPr>
            <p:nvPr/>
          </p:nvSpPr>
          <p:spPr bwMode="auto">
            <a:xfrm>
              <a:off x="3233" y="1728"/>
              <a:ext cx="1579" cy="750"/>
            </a:xfrm>
            <a:prstGeom prst="rect">
              <a:avLst/>
            </a:prstGeom>
            <a:noFill/>
            <a:ln w="9525">
              <a:solidFill>
                <a:schemeClr val="folHlink"/>
              </a:solidFill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GB" sz="1400" b="1" dirty="0">
                  <a:solidFill>
                    <a:srgbClr val="0099CC"/>
                  </a:solidFill>
                </a:rPr>
                <a:t>Predictors, for instance:</a:t>
              </a:r>
            </a:p>
            <a:p>
              <a:pPr lvl="1"/>
              <a:r>
                <a:rPr lang="en-GB" sz="1200" dirty="0"/>
                <a:t>   1000-300 </a:t>
              </a:r>
              <a:r>
                <a:rPr lang="en-GB" sz="1200" dirty="0" err="1"/>
                <a:t>hPa</a:t>
              </a:r>
              <a:r>
                <a:rPr lang="en-GB" sz="1200" dirty="0"/>
                <a:t> thickness</a:t>
              </a:r>
            </a:p>
            <a:p>
              <a:pPr lvl="1"/>
              <a:r>
                <a:rPr lang="en-GB" sz="1200" dirty="0"/>
                <a:t>   200-50 </a:t>
              </a:r>
              <a:r>
                <a:rPr lang="en-GB" sz="1200" dirty="0" err="1"/>
                <a:t>hPa</a:t>
              </a:r>
              <a:r>
                <a:rPr lang="en-GB" sz="1200" dirty="0"/>
                <a:t> thickness</a:t>
              </a:r>
            </a:p>
            <a:p>
              <a:pPr lvl="1"/>
              <a:r>
                <a:rPr lang="en-GB" sz="1200" dirty="0"/>
                <a:t>   surface skin temperature</a:t>
              </a:r>
            </a:p>
            <a:p>
              <a:pPr lvl="1"/>
              <a:r>
                <a:rPr lang="en-GB" sz="1200" dirty="0"/>
                <a:t>   total </a:t>
              </a:r>
              <a:r>
                <a:rPr lang="en-GB" sz="1200" dirty="0" err="1"/>
                <a:t>precipitable</a:t>
              </a:r>
              <a:r>
                <a:rPr lang="en-GB" sz="1200" dirty="0"/>
                <a:t> water</a:t>
              </a:r>
            </a:p>
          </p:txBody>
        </p:sp>
        <p:sp>
          <p:nvSpPr>
            <p:cNvPr id="216081" name="Line 17"/>
            <p:cNvSpPr>
              <a:spLocks noChangeShapeType="1"/>
            </p:cNvSpPr>
            <p:nvPr/>
          </p:nvSpPr>
          <p:spPr bwMode="auto">
            <a:xfrm flipV="1">
              <a:off x="2496" y="1886"/>
              <a:ext cx="737" cy="47"/>
            </a:xfrm>
            <a:prstGeom prst="line">
              <a:avLst/>
            </a:prstGeom>
            <a:noFill/>
            <a:ln w="19050">
              <a:solidFill>
                <a:srgbClr val="0086B6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  <p:sp>
        <p:nvSpPr>
          <p:cNvPr id="3" name="Right Brace 2"/>
          <p:cNvSpPr/>
          <p:nvPr/>
        </p:nvSpPr>
        <p:spPr bwMode="auto">
          <a:xfrm>
            <a:off x="6489582" y="1924051"/>
            <a:ext cx="114555" cy="1056928"/>
          </a:xfrm>
          <a:prstGeom prst="rightBrace">
            <a:avLst/>
          </a:prstGeom>
          <a:noFill/>
          <a:ln w="412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  <a:scene3d>
            <a:camera prst="orthographicFront">
              <a:rot lat="0" lon="0" rev="16200000"/>
            </a:camera>
            <a:lightRig rig="threePt" dir="t"/>
          </a:scene3d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32693" y="2462579"/>
            <a:ext cx="94288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200" dirty="0"/>
              <a:t>Bias model</a:t>
            </a:r>
          </a:p>
        </p:txBody>
      </p:sp>
      <p:sp>
        <p:nvSpPr>
          <p:cNvPr id="5" name="Oval 4"/>
          <p:cNvSpPr/>
          <p:nvPr/>
        </p:nvSpPr>
        <p:spPr bwMode="auto">
          <a:xfrm>
            <a:off x="3104222" y="2908941"/>
            <a:ext cx="321996" cy="347662"/>
          </a:xfrm>
          <a:prstGeom prst="ellipse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Freeform 7"/>
          <p:cNvSpPr/>
          <p:nvPr/>
        </p:nvSpPr>
        <p:spPr bwMode="auto">
          <a:xfrm>
            <a:off x="3275861" y="3266441"/>
            <a:ext cx="2952324" cy="1119128"/>
          </a:xfrm>
          <a:custGeom>
            <a:avLst/>
            <a:gdLst>
              <a:gd name="connsiteX0" fmla="*/ 0 w 3409025"/>
              <a:gd name="connsiteY0" fmla="*/ 542 h 1119128"/>
              <a:gd name="connsiteX1" fmla="*/ 1233996 w 3409025"/>
              <a:gd name="connsiteY1" fmla="*/ 142585 h 1119128"/>
              <a:gd name="connsiteX2" fmla="*/ 1669002 w 3409025"/>
              <a:gd name="connsiteY2" fmla="*/ 879431 h 1119128"/>
              <a:gd name="connsiteX3" fmla="*/ 3027286 w 3409025"/>
              <a:gd name="connsiteY3" fmla="*/ 914942 h 1119128"/>
              <a:gd name="connsiteX4" fmla="*/ 3409025 w 3409025"/>
              <a:gd name="connsiteY4" fmla="*/ 1119128 h 11191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409025" h="1119128">
                <a:moveTo>
                  <a:pt x="0" y="542"/>
                </a:moveTo>
                <a:cubicBezTo>
                  <a:pt x="477914" y="-1677"/>
                  <a:pt x="955829" y="-3896"/>
                  <a:pt x="1233996" y="142585"/>
                </a:cubicBezTo>
                <a:cubicBezTo>
                  <a:pt x="1512163" y="289066"/>
                  <a:pt x="1370120" y="750705"/>
                  <a:pt x="1669002" y="879431"/>
                </a:cubicBezTo>
                <a:cubicBezTo>
                  <a:pt x="1967884" y="1008157"/>
                  <a:pt x="2737282" y="874993"/>
                  <a:pt x="3027286" y="914942"/>
                </a:cubicBezTo>
                <a:cubicBezTo>
                  <a:pt x="3317290" y="954891"/>
                  <a:pt x="3363157" y="1037009"/>
                  <a:pt x="3409025" y="1119128"/>
                </a:cubicBezTo>
              </a:path>
            </a:pathLst>
          </a:custGeom>
          <a:noFill/>
          <a:ln w="22225" cap="flat" cmpd="sng" algn="ctr">
            <a:solidFill>
              <a:srgbClr val="0000CC"/>
            </a:solidFill>
            <a:prstDash val="solid"/>
            <a:round/>
            <a:headEnd type="none" w="med" len="med"/>
            <a:tailEnd type="triangl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4" name="Text Box 16"/>
          <p:cNvSpPr txBox="1">
            <a:spLocks noChangeArrowheads="1"/>
          </p:cNvSpPr>
          <p:nvPr/>
        </p:nvSpPr>
        <p:spPr bwMode="auto">
          <a:xfrm>
            <a:off x="6132428" y="4388440"/>
            <a:ext cx="1604927" cy="307777"/>
          </a:xfrm>
          <a:prstGeom prst="rect">
            <a:avLst/>
          </a:prstGeom>
          <a:noFill/>
          <a:ln w="9525">
            <a:solidFill>
              <a:schemeClr val="folHlink"/>
            </a:solidFill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GB" sz="1400" b="1" dirty="0">
                <a:solidFill>
                  <a:srgbClr val="0000CC"/>
                </a:solidFill>
              </a:rPr>
              <a:t>Bias coefficients</a:t>
            </a:r>
          </a:p>
        </p:txBody>
      </p:sp>
      <p:sp>
        <p:nvSpPr>
          <p:cNvPr id="25" name="Oval 24"/>
          <p:cNvSpPr/>
          <p:nvPr/>
        </p:nvSpPr>
        <p:spPr bwMode="auto">
          <a:xfrm>
            <a:off x="2288032" y="2923960"/>
            <a:ext cx="321996" cy="347662"/>
          </a:xfrm>
          <a:prstGeom prst="ellipse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6" name="Oval 25"/>
          <p:cNvSpPr/>
          <p:nvPr/>
        </p:nvSpPr>
        <p:spPr bwMode="auto">
          <a:xfrm>
            <a:off x="2267743" y="2492896"/>
            <a:ext cx="473297" cy="347662"/>
          </a:xfrm>
          <a:prstGeom prst="ellipse">
            <a:avLst/>
          </a:prstGeom>
          <a:noFill/>
          <a:ln w="28575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6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/>
      <p:bldP spid="5" grpId="0" animBg="1"/>
      <p:bldP spid="8" grpId="0" animBg="1"/>
      <p:bldP spid="24" grpId="0" animBg="1"/>
      <p:bldP spid="25" grpId="0" animBg="1"/>
      <p:bldP spid="26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88913"/>
            <a:ext cx="7772400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The need for an adaptive bias correction system</a:t>
            </a:r>
            <a:endParaRPr lang="en-GB" sz="2400" dirty="0">
              <a:solidFill>
                <a:srgbClr val="0099CC"/>
              </a:solidFill>
              <a:latin typeface="Calibri" pitchFamily="34" charset="0"/>
            </a:endParaRPr>
          </a:p>
        </p:txBody>
      </p:sp>
      <p:sp>
        <p:nvSpPr>
          <p:cNvPr id="208899" name="Text Box 3"/>
          <p:cNvSpPr txBox="1">
            <a:spLocks noChangeArrowheads="1"/>
          </p:cNvSpPr>
          <p:nvPr/>
        </p:nvSpPr>
        <p:spPr bwMode="auto">
          <a:xfrm>
            <a:off x="684213" y="908050"/>
            <a:ext cx="8137525" cy="1804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/>
            <a:r>
              <a:rPr lang="en-GB" sz="1600" b="1" dirty="0">
                <a:solidFill>
                  <a:srgbClr val="0099CC"/>
                </a:solidFill>
                <a:latin typeface="Calibri" pitchFamily="34" charset="0"/>
              </a:rPr>
              <a:t>The observing system is increasingly complex and constantly changing</a:t>
            </a:r>
          </a:p>
          <a:p>
            <a:pPr marL="381000" indent="-381000"/>
            <a:r>
              <a:rPr lang="en-GB" sz="1600" b="1" dirty="0">
                <a:solidFill>
                  <a:srgbClr val="0099CC"/>
                </a:solidFill>
                <a:latin typeface="Calibri" pitchFamily="34" charset="0"/>
              </a:rPr>
              <a:t>It is dominated by satellite radiance data: </a:t>
            </a:r>
          </a:p>
          <a:p>
            <a:pPr marL="381000" indent="-381000"/>
            <a:endParaRPr lang="en-GB" sz="1600" b="1" dirty="0">
              <a:solidFill>
                <a:srgbClr val="0099CC"/>
              </a:solidFill>
              <a:latin typeface="Calibri" pitchFamily="34" charset="0"/>
            </a:endParaRPr>
          </a:p>
          <a:p>
            <a:pPr lvl="1"/>
            <a:r>
              <a:rPr lang="en-GB" sz="1600" dirty="0">
                <a:latin typeface="Calibri" pitchFamily="34" charset="0"/>
              </a:rPr>
              <a:t>   biases are flow-dependent, and may change with time</a:t>
            </a:r>
          </a:p>
          <a:p>
            <a:pPr lvl="1"/>
            <a:r>
              <a:rPr lang="en-GB" sz="1600" dirty="0">
                <a:latin typeface="Calibri" pitchFamily="34" charset="0"/>
              </a:rPr>
              <a:t>   they are different for different sensors</a:t>
            </a:r>
          </a:p>
          <a:p>
            <a:pPr lvl="1"/>
            <a:r>
              <a:rPr lang="en-GB" sz="1600" dirty="0">
                <a:latin typeface="Calibri" pitchFamily="34" charset="0"/>
              </a:rPr>
              <a:t>   they are different for different channels </a:t>
            </a:r>
          </a:p>
        </p:txBody>
      </p:sp>
      <p:sp>
        <p:nvSpPr>
          <p:cNvPr id="208911" name="Text Box 15"/>
          <p:cNvSpPr txBox="1">
            <a:spLocks noChangeArrowheads="1"/>
          </p:cNvSpPr>
          <p:nvPr/>
        </p:nvSpPr>
        <p:spPr bwMode="auto">
          <a:xfrm>
            <a:off x="684213" y="5751513"/>
            <a:ext cx="8137525" cy="630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/>
            <a:r>
              <a:rPr lang="en-GB" sz="1600" b="1" dirty="0">
                <a:solidFill>
                  <a:srgbClr val="0099CC"/>
                </a:solidFill>
                <a:latin typeface="Calibri" pitchFamily="34" charset="0"/>
              </a:rPr>
              <a:t>How can we manage the bias corrections for all these different components?</a:t>
            </a:r>
          </a:p>
          <a:p>
            <a:pPr marL="381000" indent="-381000"/>
            <a:r>
              <a:rPr lang="en-GB" sz="1600" b="1" dirty="0">
                <a:solidFill>
                  <a:srgbClr val="CC3300"/>
                </a:solidFill>
                <a:latin typeface="Calibri" pitchFamily="34" charset="0"/>
              </a:rPr>
              <a:t>This requires a consistent approach and a flexible, automated system</a:t>
            </a:r>
          </a:p>
        </p:txBody>
      </p:sp>
      <p:pic>
        <p:nvPicPr>
          <p:cNvPr id="208999" name="Picture 1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836712"/>
            <a:ext cx="7754937" cy="47974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090" name="Text Box 2"/>
          <p:cNvSpPr txBox="1">
            <a:spLocks noChangeArrowheads="1"/>
          </p:cNvSpPr>
          <p:nvPr/>
        </p:nvSpPr>
        <p:spPr bwMode="auto">
          <a:xfrm>
            <a:off x="685800" y="1143000"/>
            <a:ext cx="7696200" cy="1165225"/>
          </a:xfrm>
          <a:prstGeom prst="rect">
            <a:avLst/>
          </a:prstGeom>
          <a:solidFill>
            <a:srgbClr val="CCFFFF">
              <a:alpha val="50000"/>
            </a:srgbClr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1400" dirty="0"/>
              <a:t>The</a:t>
            </a:r>
            <a:r>
              <a:rPr lang="en-GB" sz="1400" b="1" dirty="0">
                <a:solidFill>
                  <a:schemeClr val="accent2"/>
                </a:solidFill>
              </a:rPr>
              <a:t> bias</a:t>
            </a:r>
            <a:r>
              <a:rPr lang="en-GB" sz="1400" dirty="0"/>
              <a:t> in a given instrument/channel (</a:t>
            </a:r>
            <a:r>
              <a:rPr lang="en-GB" sz="1400" b="1" dirty="0">
                <a:solidFill>
                  <a:schemeClr val="accent6"/>
                </a:solidFill>
              </a:rPr>
              <a:t>bias group</a:t>
            </a:r>
            <a:r>
              <a:rPr lang="en-GB" sz="1400" dirty="0"/>
              <a:t>) is described by (a few) </a:t>
            </a:r>
            <a:r>
              <a:rPr lang="en-GB" sz="1400" b="1" dirty="0">
                <a:solidFill>
                  <a:schemeClr val="accent2"/>
                </a:solidFill>
              </a:rPr>
              <a:t>bias parameters:</a:t>
            </a:r>
            <a:endParaRPr lang="en-GB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1400" dirty="0"/>
              <a:t>	typically, these apply to functions of air-mass and scan-position (the </a:t>
            </a:r>
            <a:r>
              <a:rPr lang="en-GB" sz="1400" b="1" dirty="0">
                <a:solidFill>
                  <a:schemeClr val="accent2"/>
                </a:solidFill>
              </a:rPr>
              <a:t>predictors</a:t>
            </a:r>
            <a:r>
              <a:rPr lang="en-GB" sz="1400" dirty="0"/>
              <a:t>)</a:t>
            </a:r>
          </a:p>
          <a:p>
            <a:pPr>
              <a:spcBef>
                <a:spcPct val="0"/>
              </a:spcBef>
              <a:buFontTx/>
              <a:buNone/>
            </a:pPr>
            <a:endParaRPr lang="en-GB" sz="1400" dirty="0"/>
          </a:p>
          <a:p>
            <a:pPr>
              <a:spcBef>
                <a:spcPct val="0"/>
              </a:spcBef>
              <a:buFontTx/>
              <a:buNone/>
            </a:pPr>
            <a:r>
              <a:rPr lang="en-GB" sz="1400" dirty="0">
                <a:sym typeface="WP Greek Century" pitchFamily="2" charset="2"/>
              </a:rPr>
              <a:t>These parameters</a:t>
            </a:r>
            <a:r>
              <a:rPr lang="en-GB" sz="1400" dirty="0"/>
              <a:t> can be estimated in a </a:t>
            </a:r>
            <a:r>
              <a:rPr lang="en-GB" sz="1400" dirty="0" err="1"/>
              <a:t>variational</a:t>
            </a:r>
            <a:r>
              <a:rPr lang="en-GB" sz="1400" dirty="0"/>
              <a:t> analysis along with the model state</a:t>
            </a:r>
          </a:p>
          <a:p>
            <a:pPr>
              <a:spcBef>
                <a:spcPct val="0"/>
              </a:spcBef>
              <a:buFontTx/>
              <a:buNone/>
            </a:pPr>
            <a:r>
              <a:rPr lang="en-GB" sz="1400" b="1" dirty="0">
                <a:solidFill>
                  <a:srgbClr val="0099CC"/>
                </a:solidFill>
              </a:rPr>
              <a:t>(</a:t>
            </a:r>
            <a:r>
              <a:rPr lang="en-GB" sz="1400" b="1" dirty="0" err="1">
                <a:solidFill>
                  <a:srgbClr val="0099CC"/>
                </a:solidFill>
              </a:rPr>
              <a:t>Derber</a:t>
            </a:r>
            <a:r>
              <a:rPr lang="en-GB" sz="1400" b="1" dirty="0">
                <a:solidFill>
                  <a:srgbClr val="0099CC"/>
                </a:solidFill>
              </a:rPr>
              <a:t> and Wu, 1998 at NCEP, USA)</a:t>
            </a:r>
          </a:p>
        </p:txBody>
      </p:sp>
      <p:sp>
        <p:nvSpPr>
          <p:cNvPr id="217091" name="Rectangle 3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>
                <a:latin typeface="Calibri" pitchFamily="34" charset="0"/>
              </a:rPr>
              <a:t>The Variational Bias Correction scheme:	</a:t>
            </a:r>
            <a:br>
              <a:rPr lang="en-GB" sz="2000" dirty="0">
                <a:latin typeface="Calibri" pitchFamily="34" charset="0"/>
              </a:rPr>
            </a:br>
            <a:r>
              <a:rPr lang="en-GB" sz="2000" dirty="0">
                <a:solidFill>
                  <a:srgbClr val="0099CC"/>
                </a:solidFill>
                <a:latin typeface="Calibri" pitchFamily="34" charset="0"/>
              </a:rPr>
              <a:t>The general idea</a:t>
            </a:r>
          </a:p>
        </p:txBody>
      </p:sp>
      <p:pic>
        <p:nvPicPr>
          <p:cNvPr id="217092" name="Picture 4" descr="j00786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604448" y="1304878"/>
            <a:ext cx="323850" cy="985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AutoShape 3"/>
          <p:cNvSpPr>
            <a:spLocks/>
          </p:cNvSpPr>
          <p:nvPr/>
        </p:nvSpPr>
        <p:spPr bwMode="auto">
          <a:xfrm rot="16200000">
            <a:off x="3365500" y="2273796"/>
            <a:ext cx="228600" cy="1752600"/>
          </a:xfrm>
          <a:prstGeom prst="rightBrace">
            <a:avLst>
              <a:gd name="adj1" fmla="val 63889"/>
              <a:gd name="adj2" fmla="val 50000"/>
            </a:avLst>
          </a:prstGeom>
          <a:noFill/>
          <a:ln w="25400">
            <a:solidFill>
              <a:srgbClr val="6666FF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AutoShape 4"/>
          <p:cNvSpPr>
            <a:spLocks/>
          </p:cNvSpPr>
          <p:nvPr/>
        </p:nvSpPr>
        <p:spPr bwMode="auto">
          <a:xfrm rot="5400000">
            <a:off x="5657055" y="2092482"/>
            <a:ext cx="228600" cy="2087563"/>
          </a:xfrm>
          <a:prstGeom prst="rightBrace">
            <a:avLst>
              <a:gd name="adj1" fmla="val 76100"/>
              <a:gd name="adj2" fmla="val 50000"/>
            </a:avLst>
          </a:prstGeom>
          <a:noFill/>
          <a:ln w="25400">
            <a:solidFill>
              <a:srgbClr val="6666FF"/>
            </a:solidFill>
            <a:round/>
            <a:headEnd/>
            <a:tailEnd/>
          </a:ln>
          <a:effectLst/>
          <a:scene3d>
            <a:camera prst="orthographicFront">
              <a:rot lat="0" lon="0" rev="10800000"/>
            </a:camera>
            <a:lightRig rig="threePt" dir="t"/>
          </a:scene3d>
        </p:spPr>
        <p:txBody>
          <a:bodyPr rot="10800000" vert="eaVert" wrap="none" anchor="ctr"/>
          <a:lstStyle/>
          <a:p>
            <a:pPr algn="ctr">
              <a:spcBef>
                <a:spcPct val="0"/>
              </a:spcBef>
              <a:buFontTx/>
              <a:buNone/>
            </a:pPr>
            <a:endParaRPr lang="en-US" sz="1200">
              <a:solidFill>
                <a:srgbClr val="6666FF"/>
              </a:solidFill>
            </a:endParaRPr>
          </a:p>
        </p:txBody>
      </p:sp>
      <p:sp>
        <p:nvSpPr>
          <p:cNvPr id="17" name="Text Box 5"/>
          <p:cNvSpPr txBox="1">
            <a:spLocks noChangeArrowheads="1"/>
          </p:cNvSpPr>
          <p:nvPr/>
        </p:nvSpPr>
        <p:spPr bwMode="auto">
          <a:xfrm>
            <a:off x="2195513" y="2749926"/>
            <a:ext cx="245745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1600" b="1" dirty="0" err="1">
                <a:solidFill>
                  <a:srgbClr val="6666FF"/>
                </a:solidFill>
              </a:rPr>
              <a:t>J</a:t>
            </a:r>
            <a:r>
              <a:rPr lang="en-GB" sz="1600" b="1" baseline="-25000" dirty="0" err="1">
                <a:solidFill>
                  <a:srgbClr val="6666FF"/>
                </a:solidFill>
              </a:rPr>
              <a:t>b</a:t>
            </a:r>
            <a:r>
              <a:rPr lang="en-GB" sz="1400" b="1" dirty="0">
                <a:solidFill>
                  <a:srgbClr val="6666FF"/>
                </a:solidFill>
              </a:rPr>
              <a:t>: background constraint </a:t>
            </a:r>
          </a:p>
        </p:txBody>
      </p:sp>
      <p:sp>
        <p:nvSpPr>
          <p:cNvPr id="18" name="Text Box 6"/>
          <p:cNvSpPr txBox="1">
            <a:spLocks noChangeArrowheads="1"/>
          </p:cNvSpPr>
          <p:nvPr/>
        </p:nvSpPr>
        <p:spPr bwMode="auto">
          <a:xfrm>
            <a:off x="4714081" y="2749764"/>
            <a:ext cx="2398713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1600" b="1" dirty="0">
                <a:solidFill>
                  <a:srgbClr val="6666FF"/>
                </a:solidFill>
              </a:rPr>
              <a:t>J</a:t>
            </a:r>
            <a:r>
              <a:rPr lang="en-GB" sz="1600" b="1" baseline="-25000" dirty="0">
                <a:solidFill>
                  <a:srgbClr val="6666FF"/>
                </a:solidFill>
              </a:rPr>
              <a:t>o</a:t>
            </a:r>
            <a:r>
              <a:rPr lang="en-GB" sz="1400" b="1" dirty="0">
                <a:solidFill>
                  <a:srgbClr val="6666FF"/>
                </a:solidFill>
              </a:rPr>
              <a:t>: observation constraint</a:t>
            </a:r>
          </a:p>
        </p:txBody>
      </p:sp>
      <p:graphicFrame>
        <p:nvGraphicFramePr>
          <p:cNvPr id="19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081561122"/>
              </p:ext>
            </p:extLst>
          </p:nvPr>
        </p:nvGraphicFramePr>
        <p:xfrm>
          <a:off x="1803400" y="3269158"/>
          <a:ext cx="5073650" cy="355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6107" name="Equation" r:id="rId4" imgW="3619440" imgH="253800" progId="Equation.DSMT4">
                  <p:embed/>
                </p:oleObj>
              </mc:Choice>
              <mc:Fallback>
                <p:oleObj name="Equation" r:id="rId4" imgW="3619440" imgH="253800" progId="Equation.DSMT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803400" y="3269158"/>
                        <a:ext cx="5073650" cy="355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0" name="Text Box 8"/>
          <p:cNvSpPr txBox="1">
            <a:spLocks noChangeArrowheads="1"/>
          </p:cNvSpPr>
          <p:nvPr/>
        </p:nvSpPr>
        <p:spPr bwMode="auto">
          <a:xfrm>
            <a:off x="684213" y="2452826"/>
            <a:ext cx="24199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spcBef>
                <a:spcPct val="0"/>
              </a:spcBef>
              <a:buFontTx/>
              <a:buNone/>
            </a:pPr>
            <a:r>
              <a:rPr lang="en-GB" sz="2000" dirty="0">
                <a:latin typeface="Calibri" pitchFamily="34" charset="0"/>
              </a:rPr>
              <a:t>The original problem:</a:t>
            </a:r>
          </a:p>
        </p:txBody>
      </p:sp>
      <p:grpSp>
        <p:nvGrpSpPr>
          <p:cNvPr id="21" name="Group 9"/>
          <p:cNvGrpSpPr>
            <a:grpSpLocks/>
          </p:cNvGrpSpPr>
          <p:nvPr/>
        </p:nvGrpSpPr>
        <p:grpSpPr bwMode="auto">
          <a:xfrm>
            <a:off x="684213" y="3933056"/>
            <a:ext cx="7386637" cy="2553986"/>
            <a:chOff x="431" y="2312"/>
            <a:chExt cx="4653" cy="1567"/>
          </a:xfrm>
        </p:grpSpPr>
        <p:sp>
          <p:nvSpPr>
            <p:cNvPr id="22" name="Rectangle 10"/>
            <p:cNvSpPr>
              <a:spLocks noChangeArrowheads="1"/>
            </p:cNvSpPr>
            <p:nvPr/>
          </p:nvSpPr>
          <p:spPr bwMode="auto">
            <a:xfrm>
              <a:off x="476" y="2597"/>
              <a:ext cx="4608" cy="1282"/>
            </a:xfrm>
            <a:prstGeom prst="rect">
              <a:avLst/>
            </a:prstGeom>
            <a:solidFill>
              <a:srgbClr val="CC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aphicFrame>
          <p:nvGraphicFramePr>
            <p:cNvPr id="23" name="Object 11"/>
            <p:cNvGraphicFramePr>
              <a:graphicFrameLocks noChangeAspect="1"/>
            </p:cNvGraphicFramePr>
            <p:nvPr/>
          </p:nvGraphicFramePr>
          <p:xfrm>
            <a:off x="517" y="3038"/>
            <a:ext cx="4218" cy="446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56108" name="Equation" r:id="rId6" imgW="4813200" imgH="507960" progId="Equation.3">
                    <p:embed/>
                  </p:oleObj>
                </mc:Choice>
                <mc:Fallback>
                  <p:oleObj name="Equation" r:id="rId6" imgW="4813200" imgH="507960" progId="Equation.3">
                    <p:embed/>
                    <p:pic>
                      <p:nvPicPr>
                        <p:cNvPr id="0" name="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7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517" y="3038"/>
                          <a:ext cx="4218" cy="446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24" name="AutoShape 12"/>
            <p:cNvSpPr>
              <a:spLocks/>
            </p:cNvSpPr>
            <p:nvPr/>
          </p:nvSpPr>
          <p:spPr bwMode="auto">
            <a:xfrm rot="16200000">
              <a:off x="3020" y="2380"/>
              <a:ext cx="144" cy="1104"/>
            </a:xfrm>
            <a:prstGeom prst="rightBrace">
              <a:avLst>
                <a:gd name="adj1" fmla="val 63889"/>
                <a:gd name="adj2" fmla="val 50000"/>
              </a:avLst>
            </a:prstGeom>
            <a:noFill/>
            <a:ln w="25400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5" name="AutoShape 13"/>
            <p:cNvSpPr>
              <a:spLocks/>
            </p:cNvSpPr>
            <p:nvPr/>
          </p:nvSpPr>
          <p:spPr bwMode="auto">
            <a:xfrm rot="16200000">
              <a:off x="1628" y="2380"/>
              <a:ext cx="144" cy="1104"/>
            </a:xfrm>
            <a:prstGeom prst="rightBrace">
              <a:avLst>
                <a:gd name="adj1" fmla="val 63889"/>
                <a:gd name="adj2" fmla="val 50000"/>
              </a:avLst>
            </a:prstGeom>
            <a:noFill/>
            <a:ln w="25400">
              <a:solidFill>
                <a:srgbClr val="66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26" name="AutoShape 14"/>
            <p:cNvSpPr>
              <a:spLocks/>
            </p:cNvSpPr>
            <p:nvPr/>
          </p:nvSpPr>
          <p:spPr bwMode="auto">
            <a:xfrm rot="5400000">
              <a:off x="3378" y="2310"/>
              <a:ext cx="144" cy="2587"/>
            </a:xfrm>
            <a:prstGeom prst="rightBrace">
              <a:avLst>
                <a:gd name="adj1" fmla="val 149711"/>
                <a:gd name="adj2" fmla="val 50000"/>
              </a:avLst>
            </a:prstGeom>
            <a:noFill/>
            <a:ln w="25400">
              <a:solidFill>
                <a:srgbClr val="6666FF"/>
              </a:solidFill>
              <a:round/>
              <a:headEnd/>
              <a:tailEnd/>
            </a:ln>
            <a:effectLst/>
          </p:spPr>
          <p:txBody>
            <a:bodyPr rot="10800000" vert="eaVert" wrap="none" anchor="ctr"/>
            <a:lstStyle/>
            <a:p>
              <a:pPr algn="ctr">
                <a:spcBef>
                  <a:spcPct val="0"/>
                </a:spcBef>
                <a:buFontTx/>
                <a:buNone/>
              </a:pPr>
              <a:endParaRPr lang="en-US" sz="1200">
                <a:solidFill>
                  <a:srgbClr val="6666FF"/>
                </a:solidFill>
              </a:endParaRPr>
            </a:p>
          </p:txBody>
        </p:sp>
        <p:sp>
          <p:nvSpPr>
            <p:cNvPr id="27" name="Text Box 15"/>
            <p:cNvSpPr txBox="1">
              <a:spLocks noChangeArrowheads="1"/>
            </p:cNvSpPr>
            <p:nvPr/>
          </p:nvSpPr>
          <p:spPr bwMode="auto">
            <a:xfrm>
              <a:off x="519" y="2651"/>
              <a:ext cx="1790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sz="1600" b="1">
                  <a:solidFill>
                    <a:srgbClr val="6666FF"/>
                  </a:solidFill>
                </a:rPr>
                <a:t>J</a:t>
              </a:r>
              <a:r>
                <a:rPr lang="en-GB" sz="1600" b="1" baseline="-25000">
                  <a:solidFill>
                    <a:srgbClr val="6666FF"/>
                  </a:solidFill>
                </a:rPr>
                <a:t>b</a:t>
              </a:r>
              <a:r>
                <a:rPr lang="en-GB" sz="1400" b="1">
                  <a:solidFill>
                    <a:srgbClr val="6666FF"/>
                  </a:solidFill>
                </a:rPr>
                <a:t>: background constraint for</a:t>
              </a:r>
              <a:r>
                <a:rPr lang="en-GB" sz="1400" b="1"/>
                <a:t> </a:t>
              </a:r>
              <a:r>
                <a:rPr lang="en-GB" sz="1400" b="1">
                  <a:solidFill>
                    <a:srgbClr val="6666FF"/>
                  </a:solidFill>
                </a:rPr>
                <a:t>x</a:t>
              </a:r>
            </a:p>
          </p:txBody>
        </p:sp>
        <p:sp>
          <p:nvSpPr>
            <p:cNvPr id="28" name="Text Box 16"/>
            <p:cNvSpPr txBox="1">
              <a:spLocks noChangeArrowheads="1"/>
            </p:cNvSpPr>
            <p:nvPr/>
          </p:nvSpPr>
          <p:spPr bwMode="auto">
            <a:xfrm>
              <a:off x="2761" y="2627"/>
              <a:ext cx="1979" cy="2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sz="1600" b="1" dirty="0">
                  <a:solidFill>
                    <a:srgbClr val="CC3300"/>
                  </a:solidFill>
                </a:rPr>
                <a:t>J</a:t>
              </a:r>
              <a:r>
                <a:rPr lang="en-GB" sz="1600" b="1" baseline="-25000" dirty="0">
                  <a:solidFill>
                    <a:srgbClr val="CC3300"/>
                  </a:solidFill>
                  <a:sym typeface="Symbol" pitchFamily="18" charset="2"/>
                </a:rPr>
                <a:t></a:t>
              </a:r>
              <a:r>
                <a:rPr lang="en-GB" sz="1400" b="1" dirty="0">
                  <a:solidFill>
                    <a:srgbClr val="CC3300"/>
                  </a:solidFill>
                  <a:sym typeface="Symbol" pitchFamily="18" charset="2"/>
                </a:rPr>
                <a:t>:</a:t>
              </a:r>
              <a:r>
                <a:rPr lang="en-GB" sz="1400" b="1" dirty="0">
                  <a:solidFill>
                    <a:srgbClr val="CC3300"/>
                  </a:solidFill>
                </a:rPr>
                <a:t> background constraint for </a:t>
              </a:r>
              <a:r>
                <a:rPr lang="en-GB" sz="1400" b="1" dirty="0">
                  <a:solidFill>
                    <a:srgbClr val="CC3300"/>
                  </a:solidFill>
                  <a:sym typeface="Symbol" pitchFamily="18" charset="2"/>
                </a:rPr>
                <a:t></a:t>
              </a:r>
            </a:p>
          </p:txBody>
        </p:sp>
        <p:sp>
          <p:nvSpPr>
            <p:cNvPr id="29" name="Text Box 17"/>
            <p:cNvSpPr txBox="1">
              <a:spLocks noChangeArrowheads="1"/>
            </p:cNvSpPr>
            <p:nvPr/>
          </p:nvSpPr>
          <p:spPr bwMode="auto">
            <a:xfrm>
              <a:off x="2391" y="3662"/>
              <a:ext cx="2292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sz="1400" b="1">
                  <a:solidFill>
                    <a:srgbClr val="6666FF"/>
                  </a:solidFill>
                </a:rPr>
                <a:t>J</a:t>
              </a:r>
              <a:r>
                <a:rPr lang="en-GB" sz="1400" b="1" baseline="-25000">
                  <a:solidFill>
                    <a:srgbClr val="6666FF"/>
                  </a:solidFill>
                </a:rPr>
                <a:t>o</a:t>
              </a:r>
              <a:r>
                <a:rPr lang="en-GB" sz="1400" b="1">
                  <a:solidFill>
                    <a:srgbClr val="6666FF"/>
                  </a:solidFill>
                </a:rPr>
                <a:t>: </a:t>
              </a:r>
              <a:r>
                <a:rPr lang="en-GB" sz="1400" b="1">
                  <a:solidFill>
                    <a:srgbClr val="CC3300"/>
                  </a:solidFill>
                </a:rPr>
                <a:t>bias-corrected</a:t>
              </a:r>
              <a:r>
                <a:rPr lang="en-GB" sz="1400" b="1">
                  <a:solidFill>
                    <a:srgbClr val="6666FF"/>
                  </a:solidFill>
                </a:rPr>
                <a:t> observation constraint</a:t>
              </a:r>
            </a:p>
          </p:txBody>
        </p:sp>
        <p:sp>
          <p:nvSpPr>
            <p:cNvPr id="30" name="Text Box 18"/>
            <p:cNvSpPr txBox="1">
              <a:spLocks noChangeArrowheads="1"/>
            </p:cNvSpPr>
            <p:nvPr/>
          </p:nvSpPr>
          <p:spPr bwMode="auto">
            <a:xfrm>
              <a:off x="431" y="2312"/>
              <a:ext cx="3412" cy="2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sz="2000" dirty="0">
                  <a:solidFill>
                    <a:srgbClr val="CC3300"/>
                  </a:solidFill>
                  <a:latin typeface="Calibri" pitchFamily="34" charset="0"/>
                </a:rPr>
                <a:t>The modified problem: </a:t>
              </a:r>
              <a:r>
                <a:rPr lang="en-GB" sz="2000" dirty="0">
                  <a:latin typeface="Calibri" pitchFamily="34" charset="0"/>
                </a:rPr>
                <a:t>C</a:t>
              </a:r>
              <a:r>
                <a:rPr lang="en-GB" dirty="0">
                  <a:latin typeface="Calibri" pitchFamily="34" charset="0"/>
                </a:rPr>
                <a:t>ontrol vector becomes [</a:t>
              </a:r>
              <a:r>
                <a:rPr lang="en-GB" b="1" dirty="0">
                  <a:latin typeface="Calibri" pitchFamily="34" charset="0"/>
                </a:rPr>
                <a:t>x</a:t>
              </a:r>
              <a:r>
                <a:rPr lang="en-GB" dirty="0">
                  <a:latin typeface="Calibri" pitchFamily="34" charset="0"/>
                </a:rPr>
                <a:t>, </a:t>
              </a:r>
              <a:r>
                <a:rPr lang="el-GR" b="1" dirty="0">
                  <a:latin typeface="Calibri" pitchFamily="34" charset="0"/>
                </a:rPr>
                <a:t>β</a:t>
              </a:r>
              <a:r>
                <a:rPr lang="en-GB" dirty="0">
                  <a:latin typeface="Calibri" pitchFamily="34" charset="0"/>
                </a:rPr>
                <a:t>]</a:t>
              </a:r>
            </a:p>
          </p:txBody>
        </p:sp>
      </p:grpSp>
      <p:grpSp>
        <p:nvGrpSpPr>
          <p:cNvPr id="31" name="Group 19"/>
          <p:cNvGrpSpPr>
            <a:grpSpLocks/>
          </p:cNvGrpSpPr>
          <p:nvPr/>
        </p:nvGrpSpPr>
        <p:grpSpPr bwMode="auto">
          <a:xfrm>
            <a:off x="900113" y="5085184"/>
            <a:ext cx="3455987" cy="1316037"/>
            <a:chOff x="567" y="2750"/>
            <a:chExt cx="2177" cy="829"/>
          </a:xfrm>
        </p:grpSpPr>
        <p:sp>
          <p:nvSpPr>
            <p:cNvPr id="32" name="Text Box 20"/>
            <p:cNvSpPr txBox="1">
              <a:spLocks noChangeArrowheads="1"/>
            </p:cNvSpPr>
            <p:nvPr/>
          </p:nvSpPr>
          <p:spPr bwMode="auto">
            <a:xfrm>
              <a:off x="567" y="3249"/>
              <a:ext cx="1344" cy="33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rgbClr val="CC3300"/>
                  </a:solidFill>
                </a:rPr>
                <a:t>Parameter estimates</a:t>
              </a:r>
            </a:p>
            <a:p>
              <a:pPr>
                <a:spcBef>
                  <a:spcPct val="0"/>
                </a:spcBef>
                <a:buFontTx/>
                <a:buNone/>
              </a:pPr>
              <a:r>
                <a:rPr lang="en-GB" sz="1400" b="1" dirty="0">
                  <a:solidFill>
                    <a:srgbClr val="CC3300"/>
                  </a:solidFill>
                </a:rPr>
                <a:t>from previous analysis</a:t>
              </a:r>
              <a:endParaRPr lang="en-GB" sz="1200" b="1" dirty="0">
                <a:solidFill>
                  <a:srgbClr val="CC3300"/>
                </a:solidFill>
              </a:endParaRPr>
            </a:p>
          </p:txBody>
        </p:sp>
        <p:sp>
          <p:nvSpPr>
            <p:cNvPr id="33" name="Oval 21"/>
            <p:cNvSpPr>
              <a:spLocks noChangeArrowheads="1"/>
            </p:cNvSpPr>
            <p:nvPr/>
          </p:nvSpPr>
          <p:spPr bwMode="auto">
            <a:xfrm>
              <a:off x="2426" y="2750"/>
              <a:ext cx="318" cy="317"/>
            </a:xfrm>
            <a:prstGeom prst="ellipse">
              <a:avLst/>
            </a:prstGeom>
            <a:noFill/>
            <a:ln w="19050">
              <a:solidFill>
                <a:srgbClr val="CC3300"/>
              </a:solidFill>
              <a:round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34" name="Line 22"/>
            <p:cNvSpPr>
              <a:spLocks noChangeShapeType="1"/>
            </p:cNvSpPr>
            <p:nvPr/>
          </p:nvSpPr>
          <p:spPr bwMode="auto">
            <a:xfrm flipV="1">
              <a:off x="1565" y="2976"/>
              <a:ext cx="861" cy="273"/>
            </a:xfrm>
            <a:prstGeom prst="line">
              <a:avLst/>
            </a:prstGeom>
            <a:noFill/>
            <a:ln w="19050">
              <a:solidFill>
                <a:srgbClr val="CC3300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GB"/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084168" y="5229200"/>
            <a:ext cx="3197695" cy="954107"/>
            <a:chOff x="6084168" y="4467025"/>
            <a:chExt cx="3197695" cy="954107"/>
          </a:xfrm>
        </p:grpSpPr>
        <p:grpSp>
          <p:nvGrpSpPr>
            <p:cNvPr id="36" name="Group 35"/>
            <p:cNvGrpSpPr/>
            <p:nvPr/>
          </p:nvGrpSpPr>
          <p:grpSpPr>
            <a:xfrm>
              <a:off x="6860244" y="4467025"/>
              <a:ext cx="2421619" cy="954107"/>
              <a:chOff x="6958892" y="4395017"/>
              <a:chExt cx="2421619" cy="954107"/>
            </a:xfrm>
          </p:grpSpPr>
          <p:sp>
            <p:nvSpPr>
              <p:cNvPr id="38" name="Line 22"/>
              <p:cNvSpPr>
                <a:spLocks noChangeShapeType="1"/>
              </p:cNvSpPr>
              <p:nvPr/>
            </p:nvSpPr>
            <p:spPr bwMode="auto">
              <a:xfrm flipH="1">
                <a:off x="6958892" y="4568256"/>
                <a:ext cx="1135466" cy="126256"/>
              </a:xfrm>
              <a:prstGeom prst="line">
                <a:avLst/>
              </a:prstGeom>
              <a:noFill/>
              <a:ln w="19050">
                <a:solidFill>
                  <a:srgbClr val="CC3300"/>
                </a:solidFill>
                <a:round/>
                <a:headEnd/>
                <a:tailEnd type="triangle" w="med" len="med"/>
              </a:ln>
              <a:effectLst/>
            </p:spPr>
            <p:txBody>
              <a:bodyPr wrap="square" lIns="90000" tIns="46800" rIns="90000" bIns="46800">
                <a:spAutoFit/>
              </a:bodyPr>
              <a:lstStyle/>
              <a:p>
                <a:endParaRPr lang="en-GB"/>
              </a:p>
            </p:txBody>
          </p:sp>
          <p:sp>
            <p:nvSpPr>
              <p:cNvPr id="39" name="Text Box 20"/>
              <p:cNvSpPr txBox="1">
                <a:spLocks noChangeArrowheads="1"/>
              </p:cNvSpPr>
              <p:nvPr/>
            </p:nvSpPr>
            <p:spPr bwMode="auto">
              <a:xfrm>
                <a:off x="8107851" y="4395017"/>
                <a:ext cx="1272660" cy="95410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square">
                <a:spAutoFit/>
              </a:bodyPr>
              <a:lstStyle/>
              <a:p>
                <a:pPr>
                  <a:spcBef>
                    <a:spcPct val="0"/>
                  </a:spcBef>
                  <a:buFontTx/>
                  <a:buNone/>
                </a:pPr>
                <a:r>
                  <a:rPr lang="en-GB" sz="1400" b="1" dirty="0">
                    <a:solidFill>
                      <a:srgbClr val="CC3300"/>
                    </a:solidFill>
                  </a:rPr>
                  <a:t>A model for the observation bias</a:t>
                </a:r>
              </a:p>
            </p:txBody>
          </p:sp>
        </p:grpSp>
        <p:sp>
          <p:nvSpPr>
            <p:cNvPr id="37" name="Oval 36"/>
            <p:cNvSpPr/>
            <p:nvPr/>
          </p:nvSpPr>
          <p:spPr bwMode="auto">
            <a:xfrm>
              <a:off x="6084168" y="4665007"/>
              <a:ext cx="792882" cy="541993"/>
            </a:xfrm>
            <a:prstGeom prst="ellipse">
              <a:avLst/>
            </a:prstGeom>
            <a:noFill/>
            <a:ln w="38100" cap="flat" cmpd="sng" algn="ctr">
              <a:solidFill>
                <a:srgbClr val="C00000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81000" marR="0" indent="-3810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44775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/>
      <p:bldP spid="18" grpId="0"/>
      <p:bldP spid="2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ChangeArrowheads="1"/>
          </p:cNvSpPr>
          <p:nvPr>
            <p:ph type="title"/>
          </p:nvPr>
        </p:nvSpPr>
        <p:spPr>
          <a:xfrm>
            <a:off x="609600" y="381000"/>
            <a:ext cx="8210550" cy="609600"/>
          </a:xfrm>
        </p:spPr>
        <p:txBody>
          <a:bodyPr/>
          <a:lstStyle/>
          <a:p>
            <a:r>
              <a:rPr lang="en-GB" sz="2000" dirty="0">
                <a:latin typeface="Calibri" pitchFamily="34" charset="0"/>
              </a:rPr>
              <a:t>Example 1:   </a:t>
            </a:r>
            <a:br>
              <a:rPr lang="en-GB" sz="2000" dirty="0">
                <a:latin typeface="Calibri" pitchFamily="34" charset="0"/>
              </a:rPr>
            </a:br>
            <a:r>
              <a:rPr lang="en-GB" sz="2000" dirty="0">
                <a:solidFill>
                  <a:srgbClr val="0099CC"/>
                </a:solidFill>
                <a:latin typeface="Calibri" pitchFamily="34" charset="0"/>
              </a:rPr>
              <a:t>Spinning up new instruments – IASI on </a:t>
            </a:r>
            <a:r>
              <a:rPr lang="en-GB" sz="2000" dirty="0" err="1">
                <a:solidFill>
                  <a:srgbClr val="0099CC"/>
                </a:solidFill>
                <a:latin typeface="Calibri" pitchFamily="34" charset="0"/>
              </a:rPr>
              <a:t>MetOp</a:t>
            </a:r>
            <a:r>
              <a:rPr lang="en-GB" sz="2000" dirty="0">
                <a:solidFill>
                  <a:srgbClr val="0099CC"/>
                </a:solidFill>
                <a:latin typeface="Calibri" pitchFamily="34" charset="0"/>
              </a:rPr>
              <a:t> A</a:t>
            </a:r>
          </a:p>
        </p:txBody>
      </p:sp>
      <p:pic>
        <p:nvPicPr>
          <p:cNvPr id="240651" name="Picture 11" descr="IASI_Tb_401_11_Tropic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57300" y="1989138"/>
            <a:ext cx="6410325" cy="45354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0652" name="Text Box 12"/>
          <p:cNvSpPr txBox="1">
            <a:spLocks noChangeArrowheads="1"/>
          </p:cNvSpPr>
          <p:nvPr/>
        </p:nvSpPr>
        <p:spPr bwMode="auto">
          <a:xfrm>
            <a:off x="669925" y="1196975"/>
            <a:ext cx="5519373" cy="7408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/>
            <a:r>
              <a:rPr lang="en-GB" dirty="0">
                <a:latin typeface="Calibri" pitchFamily="34" charset="0"/>
              </a:rPr>
              <a:t>IASI is an interferometer with 8461 channels</a:t>
            </a:r>
          </a:p>
          <a:p>
            <a:pPr marL="381000" indent="-381000"/>
            <a:r>
              <a:rPr lang="en-GB" dirty="0">
                <a:latin typeface="Calibri" pitchFamily="34" charset="0"/>
              </a:rPr>
              <a:t>Initially unstable – data gaps, </a:t>
            </a:r>
            <a:r>
              <a:rPr lang="en-GB" dirty="0" err="1">
                <a:latin typeface="Calibri" pitchFamily="34" charset="0"/>
              </a:rPr>
              <a:t>preprocessing</a:t>
            </a:r>
            <a:r>
              <a:rPr lang="en-GB" dirty="0">
                <a:latin typeface="Calibri" pitchFamily="34" charset="0"/>
              </a:rPr>
              <a:t> changes</a:t>
            </a:r>
            <a:r>
              <a:rPr lang="en-GB" sz="2000" dirty="0">
                <a:latin typeface="Calibri" pitchFamily="34" charset="0"/>
              </a:rPr>
              <a:t>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378" name="Text Box 2"/>
          <p:cNvSpPr txBox="1">
            <a:spLocks noChangeArrowheads="1"/>
          </p:cNvSpPr>
          <p:nvPr/>
        </p:nvSpPr>
        <p:spPr bwMode="auto">
          <a:xfrm>
            <a:off x="755650" y="3905250"/>
            <a:ext cx="7107238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b="1"/>
              <a:t>Variational bias correction smoothly handles the abrupt change in bias:</a:t>
            </a:r>
          </a:p>
          <a:p>
            <a:pPr marL="381000" indent="-381000">
              <a:buFontTx/>
              <a:buNone/>
            </a:pPr>
            <a:r>
              <a:rPr lang="en-GB" sz="1600"/>
              <a:t> </a:t>
            </a:r>
          </a:p>
          <a:p>
            <a:pPr lvl="2"/>
            <a:r>
              <a:rPr lang="en-GB" sz="1600"/>
              <a:t>   initially QC rejects most data from this channel</a:t>
            </a:r>
          </a:p>
          <a:p>
            <a:pPr lvl="2"/>
            <a:r>
              <a:rPr lang="en-GB" sz="1600"/>
              <a:t>   the variational analysis adjusts the bias estimates</a:t>
            </a:r>
          </a:p>
          <a:p>
            <a:pPr lvl="2"/>
            <a:r>
              <a:rPr lang="en-GB" sz="1600"/>
              <a:t>   bias-corrected data are gradually allowed back in</a:t>
            </a:r>
          </a:p>
          <a:p>
            <a:pPr lvl="2"/>
            <a:endParaRPr lang="en-GB" sz="1600"/>
          </a:p>
          <a:p>
            <a:pPr lvl="2"/>
            <a:r>
              <a:rPr lang="en-GB" sz="1600"/>
              <a:t>   </a:t>
            </a:r>
            <a:r>
              <a:rPr lang="en-GB" sz="1600" b="1">
                <a:solidFill>
                  <a:schemeClr val="accent2"/>
                </a:solidFill>
              </a:rPr>
              <a:t>no shock to the system!</a:t>
            </a:r>
            <a:endParaRPr lang="en-US" sz="1600" b="1">
              <a:solidFill>
                <a:schemeClr val="accent2"/>
              </a:solidFill>
            </a:endParaRPr>
          </a:p>
        </p:txBody>
      </p:sp>
      <p:sp>
        <p:nvSpPr>
          <p:cNvPr id="229379" name="Rectangle 3"/>
          <p:cNvSpPr>
            <a:spLocks noGrp="1" noChangeArrowheads="1"/>
          </p:cNvSpPr>
          <p:nvPr>
            <p:ph type="title"/>
          </p:nvPr>
        </p:nvSpPr>
        <p:spPr>
          <a:xfrm>
            <a:off x="685800" y="298450"/>
            <a:ext cx="8062913" cy="609600"/>
          </a:xfrm>
        </p:spPr>
        <p:txBody>
          <a:bodyPr/>
          <a:lstStyle/>
          <a:p>
            <a:r>
              <a:rPr lang="en-GB" sz="2000" dirty="0">
                <a:latin typeface="Calibri" pitchFamily="34" charset="0"/>
              </a:rPr>
              <a:t>Example 2:</a:t>
            </a:r>
            <a:br>
              <a:rPr lang="en-GB" sz="2000" dirty="0">
                <a:latin typeface="Calibri" pitchFamily="34" charset="0"/>
              </a:rPr>
            </a:br>
            <a:r>
              <a:rPr lang="en-GB" sz="2000" dirty="0">
                <a:solidFill>
                  <a:srgbClr val="0099CC"/>
                </a:solidFill>
                <a:latin typeface="Calibri" pitchFamily="34" charset="0"/>
              </a:rPr>
              <a:t>NOAA-9 MSU channel 3 bias corrections (cosmic storm)</a:t>
            </a:r>
          </a:p>
        </p:txBody>
      </p:sp>
      <p:pic>
        <p:nvPicPr>
          <p:cNvPr id="229380" name="Picture 4"/>
          <p:cNvPicPr>
            <a:picLocks noChangeAspect="1" noChangeArrowheads="1"/>
          </p:cNvPicPr>
          <p:nvPr/>
        </p:nvPicPr>
        <p:blipFill>
          <a:blip r:embed="rId2" cstate="print"/>
          <a:srcRect t="1314" b="51036"/>
          <a:stretch>
            <a:fillRect/>
          </a:stretch>
        </p:blipFill>
        <p:spPr bwMode="auto">
          <a:xfrm>
            <a:off x="395288" y="908050"/>
            <a:ext cx="8066087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29381" name="Rectangle 5"/>
          <p:cNvSpPr>
            <a:spLocks noChangeArrowheads="1"/>
          </p:cNvSpPr>
          <p:nvPr/>
        </p:nvSpPr>
        <p:spPr bwMode="auto">
          <a:xfrm>
            <a:off x="755650" y="836613"/>
            <a:ext cx="431800" cy="21590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grpSp>
        <p:nvGrpSpPr>
          <p:cNvPr id="229382" name="Group 6"/>
          <p:cNvGrpSpPr>
            <a:grpSpLocks/>
          </p:cNvGrpSpPr>
          <p:nvPr/>
        </p:nvGrpSpPr>
        <p:grpSpPr bwMode="auto">
          <a:xfrm>
            <a:off x="395288" y="2349500"/>
            <a:ext cx="8066088" cy="4178300"/>
            <a:chOff x="249" y="1524"/>
            <a:chExt cx="5081" cy="2632"/>
          </a:xfrm>
        </p:grpSpPr>
        <p:grpSp>
          <p:nvGrpSpPr>
            <p:cNvPr id="229383" name="Group 7"/>
            <p:cNvGrpSpPr>
              <a:grpSpLocks/>
            </p:cNvGrpSpPr>
            <p:nvPr/>
          </p:nvGrpSpPr>
          <p:grpSpPr bwMode="auto">
            <a:xfrm>
              <a:off x="249" y="2478"/>
              <a:ext cx="5081" cy="1678"/>
              <a:chOff x="249" y="2478"/>
              <a:chExt cx="5081" cy="1678"/>
            </a:xfrm>
          </p:grpSpPr>
          <p:pic>
            <p:nvPicPr>
              <p:cNvPr id="229384" name="Picture 8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t="52933"/>
              <a:stretch>
                <a:fillRect/>
              </a:stretch>
            </p:blipFill>
            <p:spPr bwMode="auto">
              <a:xfrm>
                <a:off x="249" y="2543"/>
                <a:ext cx="5081" cy="161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</p:pic>
          <p:sp>
            <p:nvSpPr>
              <p:cNvPr id="229385" name="Rectangle 9"/>
              <p:cNvSpPr>
                <a:spLocks noChangeArrowheads="1"/>
              </p:cNvSpPr>
              <p:nvPr/>
            </p:nvSpPr>
            <p:spPr bwMode="auto">
              <a:xfrm>
                <a:off x="476" y="2478"/>
                <a:ext cx="272" cy="136"/>
              </a:xfrm>
              <a:prstGeom prst="rect">
                <a:avLst/>
              </a:prstGeom>
              <a:solidFill>
                <a:schemeClr val="bg1"/>
              </a:solidFill>
              <a:ln w="9525">
                <a:noFill/>
                <a:miter lim="800000"/>
                <a:headEnd/>
                <a:tailEnd/>
              </a:ln>
              <a:effectLst/>
            </p:spPr>
            <p:txBody>
              <a:bodyPr wrap="none" lIns="90000" tIns="46800" rIns="90000" bIns="46800" anchor="ctr">
                <a:spAutoFit/>
              </a:bodyPr>
              <a:lstStyle/>
              <a:p>
                <a:endParaRPr lang="en-GB"/>
              </a:p>
            </p:txBody>
          </p:sp>
        </p:grpSp>
        <p:sp>
          <p:nvSpPr>
            <p:cNvPr id="229386" name="Text Box 10"/>
            <p:cNvSpPr txBox="1">
              <a:spLocks noChangeArrowheads="1"/>
            </p:cNvSpPr>
            <p:nvPr/>
          </p:nvSpPr>
          <p:spPr bwMode="auto">
            <a:xfrm>
              <a:off x="431" y="2293"/>
              <a:ext cx="4355" cy="25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2000" b="1" dirty="0">
                  <a:solidFill>
                    <a:schemeClr val="accent2"/>
                  </a:solidFill>
                  <a:latin typeface="Calibri" pitchFamily="34" charset="0"/>
                </a:rPr>
                <a:t>200 </a:t>
              </a:r>
              <a:r>
                <a:rPr lang="en-GB" sz="2000" b="1" dirty="0" err="1">
                  <a:solidFill>
                    <a:schemeClr val="accent2"/>
                  </a:solidFill>
                  <a:latin typeface="Calibri" pitchFamily="34" charset="0"/>
                </a:rPr>
                <a:t>hPa</a:t>
              </a:r>
              <a:r>
                <a:rPr lang="en-GB" sz="2000" b="1" dirty="0">
                  <a:solidFill>
                    <a:schemeClr val="accent2"/>
                  </a:solidFill>
                  <a:latin typeface="Calibri" pitchFamily="34" charset="0"/>
                </a:rPr>
                <a:t> temperature departures from radiosonde observations</a:t>
              </a:r>
              <a:endParaRPr lang="en-US" sz="2000" b="1" dirty="0">
                <a:solidFill>
                  <a:schemeClr val="accent2"/>
                </a:solidFill>
                <a:latin typeface="Calibri" pitchFamily="34" charset="0"/>
              </a:endParaRPr>
            </a:p>
          </p:txBody>
        </p:sp>
        <p:sp>
          <p:nvSpPr>
            <p:cNvPr id="229387" name="AutoShape 11"/>
            <p:cNvSpPr>
              <a:spLocks noChangeArrowheads="1"/>
            </p:cNvSpPr>
            <p:nvPr/>
          </p:nvSpPr>
          <p:spPr bwMode="auto">
            <a:xfrm>
              <a:off x="2926" y="1525"/>
              <a:ext cx="272" cy="1815"/>
            </a:xfrm>
            <a:prstGeom prst="downArrow">
              <a:avLst>
                <a:gd name="adj1" fmla="val 50000"/>
                <a:gd name="adj2" fmla="val 166820"/>
              </a:avLst>
            </a:prstGeom>
            <a:solidFill>
              <a:srgbClr val="FFCC00">
                <a:alpha val="50000"/>
              </a:srgbClr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  <p:sp>
          <p:nvSpPr>
            <p:cNvPr id="229388" name="AutoShape 12"/>
            <p:cNvSpPr>
              <a:spLocks noChangeArrowheads="1"/>
            </p:cNvSpPr>
            <p:nvPr/>
          </p:nvSpPr>
          <p:spPr bwMode="auto">
            <a:xfrm>
              <a:off x="4150" y="1524"/>
              <a:ext cx="272" cy="1815"/>
            </a:xfrm>
            <a:prstGeom prst="downArrow">
              <a:avLst>
                <a:gd name="adj1" fmla="val 50000"/>
                <a:gd name="adj2" fmla="val 166820"/>
              </a:avLst>
            </a:prstGeom>
            <a:solidFill>
              <a:srgbClr val="FFCC00">
                <a:alpha val="50000"/>
              </a:srgbClr>
            </a:solidFill>
            <a:ln w="9525">
              <a:solidFill>
                <a:srgbClr val="FFCC00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648"/>
            <a:ext cx="7772400" cy="60960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</a:rPr>
              <a:t>Bias correction use at ECMWF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052984"/>
            <a:ext cx="7772400" cy="5040312"/>
          </a:xfrm>
        </p:spPr>
        <p:txBody>
          <a:bodyPr/>
          <a:lstStyle/>
          <a:p>
            <a:pPr marL="381000" indent="-381000">
              <a:buNone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Current </a:t>
            </a:r>
            <a:r>
              <a:rPr lang="en-US" b="1" i="1" dirty="0" err="1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VarBC</a:t>
            </a:r>
            <a:r>
              <a:rPr lang="en-US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 bias ‘classes’ in the ECMWF operational system</a:t>
            </a:r>
            <a:r>
              <a:rPr lang="en-US" dirty="0">
                <a:latin typeface="Calibri" pitchFamily="34" charset="0"/>
              </a:rPr>
              <a:t>: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b="1" i="1" dirty="0">
                <a:latin typeface="Calibri" pitchFamily="34" charset="0"/>
              </a:rPr>
              <a:t>Radiances</a:t>
            </a:r>
            <a:endParaRPr lang="en-US" sz="1600" dirty="0">
              <a:latin typeface="Calibri" pitchFamily="34" charset="0"/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b="1" i="1" dirty="0">
                <a:latin typeface="Calibri" pitchFamily="34" charset="0"/>
              </a:rPr>
              <a:t>Ozone</a:t>
            </a:r>
            <a:endParaRPr lang="en-US" sz="1800" dirty="0">
              <a:latin typeface="Calibri" pitchFamily="34" charset="0"/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b="1" i="1" dirty="0">
                <a:latin typeface="Calibri" pitchFamily="34" charset="0"/>
              </a:rPr>
              <a:t>Aircraft data</a:t>
            </a:r>
            <a:endParaRPr lang="en-US" sz="1800" dirty="0">
              <a:latin typeface="Calibri" pitchFamily="34" charset="0"/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b="1" i="1" dirty="0">
                <a:latin typeface="Calibri" pitchFamily="34" charset="0"/>
              </a:rPr>
              <a:t>Ground-based radar precipitation</a:t>
            </a:r>
            <a:endParaRPr lang="en-US" sz="1800" dirty="0">
              <a:latin typeface="Calibri" pitchFamily="34" charset="0"/>
            </a:endParaRPr>
          </a:p>
          <a:p>
            <a:pPr marL="381000" indent="-381000">
              <a:buNone/>
            </a:pPr>
            <a:endParaRPr lang="en-US" sz="1800" dirty="0">
              <a:latin typeface="Calibri" pitchFamily="34" charset="0"/>
            </a:endParaRPr>
          </a:p>
          <a:p>
            <a:pPr marL="381000" indent="-381000">
              <a:buNone/>
            </a:pPr>
            <a:r>
              <a:rPr lang="en-US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Other automated bias corrections, but outside 4D-Var: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Surface pressure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dirty="0" err="1">
                <a:latin typeface="Calibri" pitchFamily="34" charset="0"/>
              </a:rPr>
              <a:t>Radiosonde</a:t>
            </a:r>
            <a:r>
              <a:rPr lang="en-US" sz="1800" dirty="0">
                <a:latin typeface="Calibri" pitchFamily="34" charset="0"/>
              </a:rPr>
              <a:t> temperature and humidity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dirty="0">
                <a:latin typeface="Calibri" pitchFamily="34" charset="0"/>
              </a:rPr>
              <a:t>Soil moisture (in SEKF surface analysis)</a:t>
            </a:r>
          </a:p>
          <a:p>
            <a:pPr marL="381000" indent="-381000">
              <a:buNone/>
            </a:pPr>
            <a:endParaRPr lang="en-US" sz="1800" dirty="0">
              <a:latin typeface="Calibri" pitchFamily="34" charset="0"/>
            </a:endParaRPr>
          </a:p>
          <a:p>
            <a:pPr marL="381000" indent="-381000">
              <a:buNone/>
            </a:pPr>
            <a:endParaRPr lang="en-US" sz="1800" dirty="0">
              <a:latin typeface="Calibri" pitchFamily="34" charset="0"/>
            </a:endParaRPr>
          </a:p>
          <a:p>
            <a:pPr marL="381000" indent="-381000">
              <a:buNone/>
            </a:pPr>
            <a:endParaRPr lang="en-US" sz="1800" dirty="0">
              <a:latin typeface="Calibri" pitchFamily="34" charset="0"/>
            </a:endParaRPr>
          </a:p>
          <a:p>
            <a:pPr marL="381000" indent="-381000">
              <a:buNone/>
            </a:pPr>
            <a:endParaRPr lang="en-US" sz="1800" dirty="0">
              <a:latin typeface="Calibri" pitchFamily="34" charset="0"/>
            </a:endParaRPr>
          </a:p>
          <a:p>
            <a:pPr marL="381000" indent="-381000">
              <a:buNone/>
            </a:pPr>
            <a:endParaRPr lang="en-US" sz="1800" dirty="0">
              <a:latin typeface="Calibri" pitchFamily="34" charset="0"/>
            </a:endParaRPr>
          </a:p>
          <a:p>
            <a:pPr marL="381000" indent="-381000">
              <a:buNone/>
            </a:pPr>
            <a:endParaRPr lang="en-US" sz="1800" dirty="0">
              <a:latin typeface="Calibri" pitchFamily="34" charset="0"/>
            </a:endParaRPr>
          </a:p>
          <a:p>
            <a:pPr marL="381000" indent="-381000">
              <a:buNone/>
            </a:pPr>
            <a:endParaRPr lang="en-US" sz="1800" dirty="0">
              <a:latin typeface="Calibri" pitchFamily="34" charset="0"/>
            </a:endParaRPr>
          </a:p>
          <a:p>
            <a:pPr marL="381000" indent="-3810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80034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71128"/>
            <a:ext cx="7772400" cy="60960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</a:rPr>
              <a:t>Outline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752"/>
            <a:ext cx="7772400" cy="5040312"/>
          </a:xfrm>
        </p:spPr>
        <p:txBody>
          <a:bodyPr/>
          <a:lstStyle/>
          <a:p>
            <a:pPr marL="381000" indent="-381000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Introduction </a:t>
            </a:r>
          </a:p>
          <a:p>
            <a:pPr marL="800100" lvl="1" indent="-41275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   Biases in models, observations, and observation operators</a:t>
            </a:r>
          </a:p>
          <a:p>
            <a:pPr marL="800100" lvl="1" indent="-41275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   Implications for data assimilation</a:t>
            </a:r>
          </a:p>
          <a:p>
            <a:pPr marL="381000" indent="-381000"/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  <a:p>
            <a:pPr marL="381000" indent="-381000"/>
            <a:r>
              <a:rPr lang="en-US" sz="24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Variational analysis and correction of observation bias</a:t>
            </a:r>
          </a:p>
          <a:p>
            <a:pPr marL="800100" lvl="1" indent="-41275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   The need for an adaptive system</a:t>
            </a:r>
          </a:p>
          <a:p>
            <a:pPr marL="800100" lvl="1" indent="-41275"/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   Variational bias correction (</a:t>
            </a:r>
            <a:r>
              <a:rPr lang="en-US" sz="2000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VarBC</a:t>
            </a:r>
            <a:r>
              <a:rPr lang="en-US" sz="2000" dirty="0">
                <a:solidFill>
                  <a:schemeClr val="tx1">
                    <a:lumMod val="50000"/>
                    <a:lumOff val="50000"/>
                  </a:schemeClr>
                </a:solidFill>
                <a:latin typeface="Calibri" pitchFamily="34" charset="0"/>
              </a:rPr>
              <a:t>)</a:t>
            </a:r>
          </a:p>
          <a:p>
            <a:pPr marL="0" indent="0">
              <a:buNone/>
            </a:pPr>
            <a:endParaRPr lang="en-US" sz="2000" dirty="0">
              <a:latin typeface="Calibri" pitchFamily="34" charset="0"/>
            </a:endParaRPr>
          </a:p>
          <a:p>
            <a:pPr marL="381000" indent="-381000"/>
            <a:r>
              <a:rPr lang="en-US" sz="2400" dirty="0">
                <a:latin typeface="Calibri" pitchFamily="34" charset="0"/>
              </a:rPr>
              <a:t>Limitations of </a:t>
            </a:r>
            <a:r>
              <a:rPr lang="en-US" sz="2400" dirty="0" err="1">
                <a:latin typeface="Calibri" pitchFamily="34" charset="0"/>
              </a:rPr>
              <a:t>VarBC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  <a:p>
            <a:pPr marL="381000" indent="-3810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167263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9"/>
          <p:cNvGrpSpPr>
            <a:grpSpLocks/>
          </p:cNvGrpSpPr>
          <p:nvPr/>
        </p:nvGrpSpPr>
        <p:grpSpPr bwMode="auto">
          <a:xfrm>
            <a:off x="827584" y="3645024"/>
            <a:ext cx="7704856" cy="1368152"/>
            <a:chOff x="567" y="2214"/>
            <a:chExt cx="4320" cy="672"/>
          </a:xfrm>
        </p:grpSpPr>
        <p:sp>
          <p:nvSpPr>
            <p:cNvPr id="4" name="Rectangle 10"/>
            <p:cNvSpPr>
              <a:spLocks noChangeArrowheads="1"/>
            </p:cNvSpPr>
            <p:nvPr/>
          </p:nvSpPr>
          <p:spPr bwMode="auto">
            <a:xfrm>
              <a:off x="567" y="2214"/>
              <a:ext cx="4320" cy="672"/>
            </a:xfrm>
            <a:prstGeom prst="rect">
              <a:avLst/>
            </a:prstGeom>
            <a:solidFill>
              <a:srgbClr val="CCFFFF">
                <a:alpha val="50000"/>
              </a:srgb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graphicFrame>
          <p:nvGraphicFramePr>
            <p:cNvPr id="5" name="Object 11"/>
            <p:cNvGraphicFramePr>
              <a:graphicFrameLocks noChangeAspect="1"/>
            </p:cNvGraphicFramePr>
            <p:nvPr/>
          </p:nvGraphicFramePr>
          <p:xfrm>
            <a:off x="1282" y="2256"/>
            <a:ext cx="3437" cy="241"/>
          </p:xfrm>
          <a:graphic>
            <a:graphicData uri="http://schemas.openxmlformats.org/presentationml/2006/ole">
              <mc:AlternateContent xmlns:mc="http://schemas.openxmlformats.org/markup-compatibility/2006">
                <mc:Choice xmlns:v="urn:schemas-microsoft-com:vml" Requires="v">
                  <p:oleObj spid="_x0000_s221408" name="Equation" r:id="rId3" imgW="3619440" imgH="253800" progId="Equation.3">
                    <p:embed/>
                  </p:oleObj>
                </mc:Choice>
                <mc:Fallback>
                  <p:oleObj name="Equation" r:id="rId3" imgW="3619440" imgH="253800" progId="Equation.3">
                    <p:embed/>
                    <p:pic>
                      <p:nvPicPr>
                        <p:cNvPr id="0" name="Picture 1"/>
                        <p:cNvPicPr>
                          <a:picLocks noChangeAspect="1" noChangeArrowheads="1"/>
                        </p:cNvPicPr>
                        <p:nvPr/>
                      </p:nvPicPr>
                      <p:blipFill>
                        <a:blip r:embed="rId4">
                          <a:extLst>
                            <a:ext uri="{28A0092B-C50C-407E-A947-70E740481C1C}">
                              <a14:useLocalDpi xmlns:a14="http://schemas.microsoft.com/office/drawing/2010/main" val="0"/>
                            </a:ext>
                          </a:extLst>
                        </a:blip>
                        <a:srcRect/>
                        <a:stretch>
                          <a:fillRect/>
                        </a:stretch>
                      </p:blipFill>
                      <p:spPr bwMode="auto">
                        <a:xfrm>
                          <a:off x="1282" y="2256"/>
                          <a:ext cx="3437" cy="241"/>
                        </a:xfrm>
                        <a:prstGeom prst="rect">
                          <a:avLst/>
                        </a:prstGeom>
                        <a:noFill/>
                        <a:ln>
                          <a:noFill/>
                        </a:ln>
                        <a:extLst>
                          <a:ext uri="{909E8E84-426E-40dd-AFC4-6F175D3DCCD1}">
                            <a14:hiddenFill xmlns:a14="http://schemas.microsoft.com/office/drawing/2010/main" xmlns="">
                              <a:solidFill>
                                <a:srgbClr val="FFFFFF"/>
                              </a:solidFill>
                            </a14:hiddenFill>
                          </a:ext>
                          <a:ext uri="{91240B29-F687-4f45-9708-019B960494DF}">
                            <a14:hiddenLine xmlns:a14="http://schemas.microsoft.com/office/drawing/2010/main" xmlns="" w="38100">
                              <a:solidFill>
                                <a:srgbClr val="FF0000"/>
                              </a:solidFill>
                              <a:miter lim="800000"/>
                              <a:headEnd/>
                              <a:tailEnd/>
                            </a14:hiddenLine>
                          </a:ext>
                        </a:extLst>
                      </p:spPr>
                    </p:pic>
                  </p:oleObj>
                </mc:Fallback>
              </mc:AlternateContent>
            </a:graphicData>
          </a:graphic>
        </p:graphicFrame>
        <p:sp>
          <p:nvSpPr>
            <p:cNvPr id="7" name="AutoShape 13"/>
            <p:cNvSpPr>
              <a:spLocks/>
            </p:cNvSpPr>
            <p:nvPr/>
          </p:nvSpPr>
          <p:spPr bwMode="auto">
            <a:xfrm rot="5400000">
              <a:off x="2331" y="1960"/>
              <a:ext cx="144" cy="1224"/>
            </a:xfrm>
            <a:prstGeom prst="rightBrace">
              <a:avLst>
                <a:gd name="adj1" fmla="val 70833"/>
                <a:gd name="adj2" fmla="val 50000"/>
              </a:avLst>
            </a:prstGeom>
            <a:noFill/>
            <a:ln w="25400">
              <a:solidFill>
                <a:srgbClr val="66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8" name="AutoShape 14"/>
            <p:cNvSpPr>
              <a:spLocks/>
            </p:cNvSpPr>
            <p:nvPr/>
          </p:nvSpPr>
          <p:spPr bwMode="auto">
            <a:xfrm rot="5400000">
              <a:off x="3923" y="1824"/>
              <a:ext cx="144" cy="1496"/>
            </a:xfrm>
            <a:prstGeom prst="rightBrace">
              <a:avLst>
                <a:gd name="adj1" fmla="val 86574"/>
                <a:gd name="adj2" fmla="val 50000"/>
              </a:avLst>
            </a:prstGeom>
            <a:noFill/>
            <a:ln w="25400">
              <a:solidFill>
                <a:srgbClr val="6666FF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en-GB"/>
            </a:p>
          </p:txBody>
        </p:sp>
        <p:sp>
          <p:nvSpPr>
            <p:cNvPr id="9" name="Text Box 15"/>
            <p:cNvSpPr txBox="1">
              <a:spLocks noChangeArrowheads="1"/>
            </p:cNvSpPr>
            <p:nvPr/>
          </p:nvSpPr>
          <p:spPr bwMode="auto">
            <a:xfrm>
              <a:off x="1697" y="2669"/>
              <a:ext cx="1503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sz="1600" b="1" dirty="0">
                  <a:solidFill>
                    <a:srgbClr val="FF0000"/>
                  </a:solidFill>
                  <a:latin typeface="Calibri" pitchFamily="34" charset="0"/>
                </a:rPr>
                <a:t>model</a:t>
              </a:r>
              <a:r>
                <a:rPr lang="en-GB" sz="1600" b="1" dirty="0">
                  <a:solidFill>
                    <a:srgbClr val="6666FF"/>
                  </a:solidFill>
                  <a:latin typeface="Calibri" pitchFamily="34" charset="0"/>
                </a:rPr>
                <a:t> background constraint</a:t>
              </a:r>
            </a:p>
          </p:txBody>
        </p:sp>
        <p:sp>
          <p:nvSpPr>
            <p:cNvPr id="10" name="Text Box 16"/>
            <p:cNvSpPr txBox="1">
              <a:spLocks noChangeArrowheads="1"/>
            </p:cNvSpPr>
            <p:nvPr/>
          </p:nvSpPr>
          <p:spPr bwMode="auto">
            <a:xfrm>
              <a:off x="3326" y="2674"/>
              <a:ext cx="1289" cy="16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spcBef>
                  <a:spcPct val="0"/>
                </a:spcBef>
                <a:buFontTx/>
                <a:buNone/>
              </a:pPr>
              <a:r>
                <a:rPr lang="en-GB" sz="1600" b="1" dirty="0">
                  <a:solidFill>
                    <a:srgbClr val="FF0000"/>
                  </a:solidFill>
                  <a:latin typeface="Calibri" pitchFamily="34" charset="0"/>
                </a:rPr>
                <a:t>observational</a:t>
              </a:r>
              <a:r>
                <a:rPr lang="en-GB" sz="1600" b="1" dirty="0">
                  <a:solidFill>
                    <a:srgbClr val="6666FF"/>
                  </a:solidFill>
                  <a:latin typeface="Calibri" pitchFamily="34" charset="0"/>
                </a:rPr>
                <a:t> constraint</a:t>
              </a: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683568" y="2535287"/>
            <a:ext cx="82089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>
                <a:latin typeface="Calibri" pitchFamily="34" charset="0"/>
              </a:rPr>
              <a:t>So… </a:t>
            </a:r>
            <a:r>
              <a:rPr lang="en-GB" sz="2400" b="1" dirty="0">
                <a:solidFill>
                  <a:srgbClr val="C00000"/>
                </a:solidFill>
                <a:latin typeface="Calibri" pitchFamily="34" charset="0"/>
              </a:rPr>
              <a:t>where is the bias </a:t>
            </a:r>
            <a:r>
              <a:rPr lang="en-GB" sz="2400" dirty="0">
                <a:latin typeface="Calibri" pitchFamily="34" charset="0"/>
              </a:rPr>
              <a:t>term in this equation</a:t>
            </a:r>
            <a:r>
              <a:rPr lang="en-GB" sz="2400" b="1" dirty="0">
                <a:solidFill>
                  <a:srgbClr val="C00000"/>
                </a:solidFill>
                <a:latin typeface="Calibri" pitchFamily="34" charset="0"/>
              </a:rPr>
              <a:t>?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83568" y="404664"/>
            <a:ext cx="640871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>
                <a:latin typeface="Calibri" pitchFamily="34" charset="0"/>
              </a:rPr>
              <a:t>Everyone knows that </a:t>
            </a:r>
            <a:r>
              <a:rPr lang="en-GB" sz="2400" b="1" dirty="0">
                <a:solidFill>
                  <a:srgbClr val="C00000"/>
                </a:solidFill>
                <a:latin typeface="Calibri" pitchFamily="34" charset="0"/>
              </a:rPr>
              <a:t>models</a:t>
            </a:r>
            <a:r>
              <a:rPr lang="en-GB" sz="2400" dirty="0">
                <a:latin typeface="Calibri" pitchFamily="34" charset="0"/>
              </a:rPr>
              <a:t> are biased.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83568" y="1412776"/>
            <a:ext cx="828092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>
                <a:latin typeface="Calibri" pitchFamily="34" charset="0"/>
              </a:rPr>
              <a:t>Not everyone knows that most </a:t>
            </a:r>
            <a:r>
              <a:rPr lang="en-GB" sz="2400" b="1" dirty="0">
                <a:solidFill>
                  <a:srgbClr val="C00000"/>
                </a:solidFill>
                <a:latin typeface="Calibri" pitchFamily="34" charset="0"/>
              </a:rPr>
              <a:t>observations</a:t>
            </a:r>
            <a:r>
              <a:rPr lang="en-GB" sz="2400" dirty="0">
                <a:latin typeface="Calibri" pitchFamily="34" charset="0"/>
              </a:rPr>
              <a:t> (or their observation operators) are biased as well.</a:t>
            </a:r>
          </a:p>
        </p:txBody>
      </p:sp>
      <p:sp>
        <p:nvSpPr>
          <p:cNvPr id="6" name="Oval 5"/>
          <p:cNvSpPr/>
          <p:nvPr/>
        </p:nvSpPr>
        <p:spPr bwMode="auto">
          <a:xfrm>
            <a:off x="5148064" y="3573016"/>
            <a:ext cx="3359797" cy="914400"/>
          </a:xfrm>
          <a:prstGeom prst="ellipse">
            <a:avLst/>
          </a:prstGeom>
          <a:noFill/>
          <a:ln w="57150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83568" y="5703639"/>
            <a:ext cx="828092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>
                <a:latin typeface="Calibri" pitchFamily="34" charset="0"/>
              </a:rPr>
              <a:t>Bias:   </a:t>
            </a:r>
            <a:r>
              <a:rPr lang="en-GB" sz="2400" b="1" dirty="0">
                <a:solidFill>
                  <a:srgbClr val="C00000"/>
                </a:solidFill>
                <a:latin typeface="Calibri" pitchFamily="34" charset="0"/>
              </a:rPr>
              <a:t>mean(y-h(x))</a:t>
            </a:r>
            <a:r>
              <a:rPr lang="en-GB" sz="2400" dirty="0">
                <a:latin typeface="Calibri" pitchFamily="34" charset="0"/>
              </a:rPr>
              <a:t>     (can be situation-dependent)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6" grpId="0" animBg="1"/>
      <p:bldP spid="15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latin typeface="Calibri" pitchFamily="34" charset="0"/>
              </a:rPr>
              <a:t>Limitations of </a:t>
            </a:r>
            <a:r>
              <a:rPr lang="en-GB" sz="2400" dirty="0" err="1">
                <a:latin typeface="Calibri" pitchFamily="34" charset="0"/>
              </a:rPr>
              <a:t>VarBC</a:t>
            </a:r>
            <a:r>
              <a:rPr lang="en-GB" sz="2400" dirty="0">
                <a:latin typeface="Calibri" pitchFamily="34" charset="0"/>
              </a:rPr>
              <a:t>:</a:t>
            </a:r>
            <a:br>
              <a:rPr lang="en-GB" sz="2400" dirty="0">
                <a:latin typeface="Calibri" pitchFamily="34" charset="0"/>
              </a:rPr>
            </a:br>
            <a:r>
              <a:rPr lang="en-GB" sz="2400" dirty="0">
                <a:solidFill>
                  <a:srgbClr val="0099CC"/>
                </a:solidFill>
                <a:latin typeface="Calibri" pitchFamily="34" charset="0"/>
              </a:rPr>
              <a:t>Interaction with model bias</a:t>
            </a:r>
            <a:endParaRPr lang="en-US" sz="2400" dirty="0">
              <a:solidFill>
                <a:srgbClr val="0099CC"/>
              </a:solidFill>
              <a:latin typeface="Calibri" pitchFamily="34" charset="0"/>
            </a:endParaRPr>
          </a:p>
        </p:txBody>
      </p:sp>
      <p:graphicFrame>
        <p:nvGraphicFramePr>
          <p:cNvPr id="232451" name="Object 3"/>
          <p:cNvGraphicFramePr>
            <a:graphicFrameLocks noChangeAspect="1"/>
          </p:cNvGraphicFramePr>
          <p:nvPr/>
        </p:nvGraphicFramePr>
        <p:xfrm>
          <a:off x="1139825" y="1844675"/>
          <a:ext cx="6816725" cy="763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55048" name="Equation" r:id="rId3" imgW="4546440" imgH="507960" progId="Equation.3">
                  <p:embed/>
                </p:oleObj>
              </mc:Choice>
              <mc:Fallback>
                <p:oleObj name="Equation" r:id="rId3" imgW="4546440" imgH="507960" progId="Equation.3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4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139825" y="1844675"/>
                        <a:ext cx="6816725" cy="76358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38100">
                            <a:solidFill>
                              <a:srgbClr val="FF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32452" name="Text Box 4"/>
          <p:cNvSpPr txBox="1">
            <a:spLocks noChangeArrowheads="1"/>
          </p:cNvSpPr>
          <p:nvPr/>
        </p:nvSpPr>
        <p:spPr bwMode="auto">
          <a:xfrm>
            <a:off x="684213" y="1192213"/>
            <a:ext cx="7272164" cy="586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 err="1">
                <a:latin typeface="Calibri" pitchFamily="34" charset="0"/>
              </a:rPr>
              <a:t>VarBC</a:t>
            </a:r>
            <a:r>
              <a:rPr lang="en-GB" sz="1600" dirty="0">
                <a:latin typeface="Calibri" pitchFamily="34" charset="0"/>
              </a:rPr>
              <a:t> introduces extra degrees of freedom in the variational analysis, to help improve the fit to the (bias-corrected) observations: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32455" name="Oval 7"/>
          <p:cNvSpPr>
            <a:spLocks noChangeArrowheads="1"/>
          </p:cNvSpPr>
          <p:nvPr/>
        </p:nvSpPr>
        <p:spPr bwMode="auto">
          <a:xfrm>
            <a:off x="3636963" y="2133600"/>
            <a:ext cx="4679950" cy="647700"/>
          </a:xfrm>
          <a:prstGeom prst="ellipse">
            <a:avLst/>
          </a:prstGeom>
          <a:noFill/>
          <a:ln w="9525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32454" name="Text Box 6"/>
          <p:cNvSpPr txBox="1">
            <a:spLocks noChangeArrowheads="1"/>
          </p:cNvSpPr>
          <p:nvPr/>
        </p:nvSpPr>
        <p:spPr bwMode="auto">
          <a:xfrm>
            <a:off x="684213" y="4365104"/>
            <a:ext cx="8064500" cy="833178"/>
          </a:xfrm>
          <a:prstGeom prst="rect">
            <a:avLst/>
          </a:prstGeom>
          <a:solidFill>
            <a:srgbClr val="FFCC99">
              <a:alpha val="50000"/>
            </a:srgb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US" sz="1600" dirty="0">
                <a:latin typeface="Calibri" pitchFamily="34" charset="0"/>
              </a:rPr>
              <a:t>It does not work as well when there are large model biases and observation biases are poorly constrained (e.g., few anchoring observations; many bias-corrected observations with similar characteristics):</a:t>
            </a:r>
          </a:p>
        </p:txBody>
      </p:sp>
      <p:grpSp>
        <p:nvGrpSpPr>
          <p:cNvPr id="2" name="Group 9"/>
          <p:cNvGrpSpPr>
            <a:grpSpLocks/>
          </p:cNvGrpSpPr>
          <p:nvPr/>
        </p:nvGrpSpPr>
        <p:grpSpPr bwMode="auto">
          <a:xfrm>
            <a:off x="3131840" y="5335488"/>
            <a:ext cx="2427288" cy="685800"/>
            <a:chOff x="1986" y="2976"/>
            <a:chExt cx="1529" cy="432"/>
          </a:xfrm>
        </p:grpSpPr>
        <p:sp>
          <p:nvSpPr>
            <p:cNvPr id="232458" name="Line 10"/>
            <p:cNvSpPr>
              <a:spLocks noChangeShapeType="1"/>
            </p:cNvSpPr>
            <p:nvPr/>
          </p:nvSpPr>
          <p:spPr bwMode="auto">
            <a:xfrm>
              <a:off x="2701" y="3326"/>
              <a:ext cx="6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32459" name="Line 11"/>
            <p:cNvSpPr>
              <a:spLocks noChangeShapeType="1"/>
            </p:cNvSpPr>
            <p:nvPr/>
          </p:nvSpPr>
          <p:spPr bwMode="auto">
            <a:xfrm>
              <a:off x="2699" y="3072"/>
              <a:ext cx="816" cy="0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32460" name="Text Box 12"/>
            <p:cNvSpPr txBox="1">
              <a:spLocks noChangeArrowheads="1"/>
            </p:cNvSpPr>
            <p:nvPr/>
          </p:nvSpPr>
          <p:spPr bwMode="auto">
            <a:xfrm>
              <a:off x="2300" y="2976"/>
              <a:ext cx="39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GB" sz="1200" b="1"/>
                <a:t>model</a:t>
              </a:r>
            </a:p>
          </p:txBody>
        </p:sp>
        <p:sp>
          <p:nvSpPr>
            <p:cNvPr id="232461" name="Text Box 13"/>
            <p:cNvSpPr txBox="1">
              <a:spLocks noChangeArrowheads="1"/>
            </p:cNvSpPr>
            <p:nvPr/>
          </p:nvSpPr>
          <p:spPr bwMode="auto">
            <a:xfrm>
              <a:off x="1986" y="3235"/>
              <a:ext cx="713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GB" sz="1200" b="1" dirty="0"/>
                <a:t>observations</a:t>
              </a:r>
            </a:p>
          </p:txBody>
        </p:sp>
        <p:sp>
          <p:nvSpPr>
            <p:cNvPr id="232462" name="Line 14"/>
            <p:cNvSpPr>
              <a:spLocks noChangeShapeType="1"/>
            </p:cNvSpPr>
            <p:nvPr/>
          </p:nvSpPr>
          <p:spPr bwMode="auto">
            <a:xfrm flipV="1">
              <a:off x="2802" y="307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232463" name="Line 15"/>
            <p:cNvSpPr>
              <a:spLocks noChangeShapeType="1"/>
            </p:cNvSpPr>
            <p:nvPr/>
          </p:nvSpPr>
          <p:spPr bwMode="auto">
            <a:xfrm flipV="1">
              <a:off x="3042" y="307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  <p:sp>
          <p:nvSpPr>
            <p:cNvPr id="232464" name="Line 16"/>
            <p:cNvSpPr>
              <a:spLocks noChangeShapeType="1"/>
            </p:cNvSpPr>
            <p:nvPr/>
          </p:nvSpPr>
          <p:spPr bwMode="auto">
            <a:xfrm flipV="1">
              <a:off x="3282" y="3072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>
              <a:spAutoFit/>
            </a:bodyPr>
            <a:lstStyle/>
            <a:p>
              <a:endParaRPr lang="en-GB"/>
            </a:p>
          </p:txBody>
        </p:sp>
      </p:grpSp>
      <p:sp>
        <p:nvSpPr>
          <p:cNvPr id="232476" name="Text Box 28"/>
          <p:cNvSpPr txBox="1">
            <a:spLocks noChangeArrowheads="1"/>
          </p:cNvSpPr>
          <p:nvPr/>
        </p:nvSpPr>
        <p:spPr bwMode="auto">
          <a:xfrm>
            <a:off x="683568" y="6184609"/>
            <a:ext cx="8064302" cy="340735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US" sz="1600" dirty="0" err="1">
                <a:latin typeface="Calibri" pitchFamily="34" charset="0"/>
              </a:rPr>
              <a:t>VarBC</a:t>
            </a:r>
            <a:r>
              <a:rPr lang="en-US" sz="1600" dirty="0">
                <a:latin typeface="Calibri" pitchFamily="34" charset="0"/>
              </a:rPr>
              <a:t> is not designed to correct model biases:  Need for a </a:t>
            </a:r>
            <a:r>
              <a:rPr lang="en-US" sz="1600" b="1" dirty="0">
                <a:solidFill>
                  <a:schemeClr val="accent2"/>
                </a:solidFill>
                <a:latin typeface="Calibri" pitchFamily="34" charset="0"/>
              </a:rPr>
              <a:t>weak-constraint 4D-Var</a:t>
            </a:r>
          </a:p>
        </p:txBody>
      </p:sp>
      <p:sp>
        <p:nvSpPr>
          <p:cNvPr id="232477" name="Text Box 29"/>
          <p:cNvSpPr txBox="1">
            <a:spLocks noChangeArrowheads="1"/>
          </p:cNvSpPr>
          <p:nvPr/>
        </p:nvSpPr>
        <p:spPr bwMode="auto">
          <a:xfrm>
            <a:off x="684213" y="2924944"/>
            <a:ext cx="8064500" cy="586957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US" sz="1600" dirty="0">
                <a:latin typeface="Calibri" pitchFamily="34" charset="0"/>
              </a:rPr>
              <a:t>It works well (even if the model is biased) when the analysis is strongly constrained by observations: </a:t>
            </a:r>
          </a:p>
        </p:txBody>
      </p:sp>
      <p:grpSp>
        <p:nvGrpSpPr>
          <p:cNvPr id="3" name="Group 31"/>
          <p:cNvGrpSpPr>
            <a:grpSpLocks/>
          </p:cNvGrpSpPr>
          <p:nvPr/>
        </p:nvGrpSpPr>
        <p:grpSpPr bwMode="auto">
          <a:xfrm>
            <a:off x="2295452" y="3522017"/>
            <a:ext cx="3228975" cy="627063"/>
            <a:chOff x="3023" y="2174"/>
            <a:chExt cx="2034" cy="395"/>
          </a:xfrm>
        </p:grpSpPr>
        <p:sp>
          <p:nvSpPr>
            <p:cNvPr id="232468" name="Line 20"/>
            <p:cNvSpPr>
              <a:spLocks noChangeShapeType="1"/>
            </p:cNvSpPr>
            <p:nvPr/>
          </p:nvSpPr>
          <p:spPr bwMode="auto">
            <a:xfrm>
              <a:off x="4241" y="2251"/>
              <a:ext cx="672" cy="0"/>
            </a:xfrm>
            <a:prstGeom prst="line">
              <a:avLst/>
            </a:prstGeom>
            <a:noFill/>
            <a:ln w="28575">
              <a:solidFill>
                <a:srgbClr val="008000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32469" name="Line 21"/>
            <p:cNvSpPr>
              <a:spLocks noChangeShapeType="1"/>
            </p:cNvSpPr>
            <p:nvPr/>
          </p:nvSpPr>
          <p:spPr bwMode="auto">
            <a:xfrm>
              <a:off x="4241" y="2491"/>
              <a:ext cx="816" cy="0"/>
            </a:xfrm>
            <a:prstGeom prst="line">
              <a:avLst/>
            </a:prstGeom>
            <a:noFill/>
            <a:ln w="28575">
              <a:solidFill>
                <a:srgbClr val="CC3300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32470" name="Line 22"/>
            <p:cNvSpPr>
              <a:spLocks noChangeShapeType="1"/>
            </p:cNvSpPr>
            <p:nvPr/>
          </p:nvSpPr>
          <p:spPr bwMode="auto">
            <a:xfrm>
              <a:off x="4337" y="2251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32471" name="Text Box 23"/>
            <p:cNvSpPr txBox="1">
              <a:spLocks noChangeArrowheads="1"/>
            </p:cNvSpPr>
            <p:nvPr/>
          </p:nvSpPr>
          <p:spPr bwMode="auto">
            <a:xfrm>
              <a:off x="3842" y="2174"/>
              <a:ext cx="399" cy="17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buFontTx/>
                <a:buNone/>
              </a:pPr>
              <a:r>
                <a:rPr lang="en-GB" sz="1200" b="1"/>
                <a:t>model</a:t>
              </a:r>
            </a:p>
          </p:txBody>
        </p:sp>
        <p:sp>
          <p:nvSpPr>
            <p:cNvPr id="232472" name="Text Box 24"/>
            <p:cNvSpPr txBox="1">
              <a:spLocks noChangeArrowheads="1"/>
            </p:cNvSpPr>
            <p:nvPr/>
          </p:nvSpPr>
          <p:spPr bwMode="auto">
            <a:xfrm>
              <a:off x="3023" y="2395"/>
              <a:ext cx="1211" cy="17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r">
                <a:buFontTx/>
                <a:buNone/>
              </a:pPr>
              <a:r>
                <a:rPr lang="en-GB" sz="1200" b="1" dirty="0"/>
                <a:t>abundant  observations</a:t>
              </a:r>
            </a:p>
          </p:txBody>
        </p:sp>
        <p:sp>
          <p:nvSpPr>
            <p:cNvPr id="232473" name="Line 25"/>
            <p:cNvSpPr>
              <a:spLocks noChangeShapeType="1"/>
            </p:cNvSpPr>
            <p:nvPr/>
          </p:nvSpPr>
          <p:spPr bwMode="auto">
            <a:xfrm>
              <a:off x="4577" y="2251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  <p:sp>
          <p:nvSpPr>
            <p:cNvPr id="232474" name="Line 26"/>
            <p:cNvSpPr>
              <a:spLocks noChangeShapeType="1"/>
            </p:cNvSpPr>
            <p:nvPr/>
          </p:nvSpPr>
          <p:spPr bwMode="auto">
            <a:xfrm>
              <a:off x="4817" y="2251"/>
              <a:ext cx="0" cy="24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/>
            <a:lstStyle/>
            <a:p>
              <a:endParaRPr lang="en-GB"/>
            </a:p>
          </p:txBody>
        </p:sp>
      </p:grpSp>
    </p:spTree>
    <p:extLst>
      <p:ext uri="{BB962C8B-B14F-4D97-AF65-F5344CB8AC3E}">
        <p14:creationId xmlns:p14="http://schemas.microsoft.com/office/powerpoint/2010/main" val="310680089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CustomShape 3"/>
          <p:cNvSpPr/>
          <p:nvPr/>
        </p:nvSpPr>
        <p:spPr>
          <a:xfrm>
            <a:off x="6066440" y="5930643"/>
            <a:ext cx="2249976" cy="914404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  <p:txBody>
          <a:bodyPr lIns="90000" tIns="45000" rIns="90000" bIns="45000"/>
          <a:lstStyle/>
          <a:p>
            <a:pPr fontAlgn="auto">
              <a:spcBef>
                <a:spcPts val="0"/>
              </a:spcBef>
              <a:spcAft>
                <a:spcPts val="0"/>
              </a:spcAft>
              <a:buNone/>
            </a:pPr>
            <a:r>
              <a:rPr lang="en-GB" spc="-1" dirty="0">
                <a:solidFill>
                  <a:srgbClr val="5E0D21"/>
                </a:solidFill>
                <a:uFill>
                  <a:solidFill>
                    <a:srgbClr val="FFFFFF"/>
                  </a:solidFill>
                </a:uFill>
                <a:latin typeface="Calibri"/>
              </a:rPr>
              <a:t>GPS-RO data provides a bias anchor in ERA-Interim and ERA-5</a:t>
            </a:r>
            <a:endParaRPr lang="en-GB" spc="-1" dirty="0">
              <a:solidFill>
                <a:srgbClr val="000000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29" name="CustomShape 4"/>
          <p:cNvSpPr/>
          <p:nvPr/>
        </p:nvSpPr>
        <p:spPr>
          <a:xfrm>
            <a:off x="6167035" y="5838239"/>
            <a:ext cx="1476000" cy="143640"/>
          </a:xfrm>
          <a:prstGeom prst="rightArrow">
            <a:avLst>
              <a:gd name="adj1" fmla="val 50000"/>
              <a:gd name="adj2" fmla="val 50000"/>
            </a:avLst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/>
        </p:style>
      </p:sp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4550" t="51614" b="23827"/>
          <a:stretch/>
        </p:blipFill>
        <p:spPr>
          <a:xfrm>
            <a:off x="3851920" y="3038247"/>
            <a:ext cx="5035714" cy="3887246"/>
          </a:xfrm>
          <a:prstGeom prst="rect">
            <a:avLst/>
          </a:prstGeom>
        </p:spPr>
      </p:pic>
      <p:pic>
        <p:nvPicPr>
          <p:cNvPr id="27" name="Picture 26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5908" t="3011" b="93748"/>
          <a:stretch/>
        </p:blipFill>
        <p:spPr>
          <a:xfrm>
            <a:off x="5796136" y="4221088"/>
            <a:ext cx="3007732" cy="208666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499992" y="3594282"/>
            <a:ext cx="4320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GB" dirty="0"/>
              <a:t>Global mean </a:t>
            </a:r>
            <a:r>
              <a:rPr lang="en-GB" dirty="0" err="1"/>
              <a:t>sonde</a:t>
            </a:r>
            <a:r>
              <a:rPr lang="en-GB" dirty="0"/>
              <a:t> temperature bias 85-125 </a:t>
            </a:r>
            <a:r>
              <a:rPr lang="en-GB" dirty="0" err="1"/>
              <a:t>hPa</a:t>
            </a:r>
            <a:endParaRPr lang="en-GB" dirty="0"/>
          </a:p>
        </p:txBody>
      </p:sp>
      <p:pic>
        <p:nvPicPr>
          <p:cNvPr id="26" name="Picture 25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72" r="92655" b="26541"/>
          <a:stretch/>
        </p:blipFill>
        <p:spPr>
          <a:xfrm>
            <a:off x="3226598" y="3521040"/>
            <a:ext cx="813806" cy="2973592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35895" y="79979"/>
            <a:ext cx="5508105" cy="2836451"/>
          </a:xfrm>
          <a:prstGeom prst="rect">
            <a:avLst/>
          </a:prstGeom>
        </p:spPr>
      </p:pic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>
          <a:xfrm>
            <a:off x="179512" y="549103"/>
            <a:ext cx="3672408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Limitations of </a:t>
            </a:r>
            <a:r>
              <a:rPr lang="en-GB" sz="2400" dirty="0" err="1">
                <a:latin typeface="Calibri" pitchFamily="34" charset="0"/>
              </a:rPr>
              <a:t>VarBC</a:t>
            </a:r>
            <a:r>
              <a:rPr lang="en-GB" sz="2400" dirty="0">
                <a:latin typeface="Calibri" pitchFamily="34" charset="0"/>
              </a:rPr>
              <a:t>:</a:t>
            </a:r>
            <a:br>
              <a:rPr lang="en-GB" sz="2400" dirty="0">
                <a:latin typeface="Calibri" pitchFamily="34" charset="0"/>
              </a:rPr>
            </a:br>
            <a:r>
              <a:rPr lang="en-GB" sz="2400" dirty="0">
                <a:solidFill>
                  <a:srgbClr val="0099CC"/>
                </a:solidFill>
                <a:latin typeface="Calibri" pitchFamily="34" charset="0"/>
              </a:rPr>
              <a:t>Interaction with model bias and the role of anchor observations</a:t>
            </a:r>
            <a:endParaRPr lang="en-US" sz="2400" dirty="0">
              <a:solidFill>
                <a:srgbClr val="0099CC"/>
              </a:solidFill>
              <a:latin typeface="Calibri" pitchFamily="34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4860033" y="692696"/>
            <a:ext cx="413701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GB" dirty="0"/>
              <a:t>Global mean NOAA-15 AMSU-A channel 9 bias in ERA-5</a:t>
            </a: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253516" y="1817688"/>
            <a:ext cx="3298614" cy="2547416"/>
          </a:xfrm>
          <a:prstGeom prst="rect">
            <a:avLst/>
          </a:prstGeom>
        </p:spPr>
        <p:txBody>
          <a:bodyPr/>
          <a:lstStyle>
            <a:lvl1pPr marL="190500" indent="-1905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2500" indent="-193675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662113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208121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5003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9575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34147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8719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43291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81000" indent="-381000">
              <a:buFontTx/>
              <a:buNone/>
            </a:pPr>
            <a:r>
              <a:rPr lang="en-US" b="1" i="1" kern="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Example: Stratospheric temperature biases</a:t>
            </a:r>
            <a:endParaRPr lang="en-US" kern="0" dirty="0">
              <a:latin typeface="Calibri" pitchFamily="34" charset="0"/>
            </a:endParaRPr>
          </a:p>
          <a:p>
            <a:r>
              <a:rPr lang="en-US" sz="1800" kern="0" dirty="0">
                <a:latin typeface="Calibri" pitchFamily="34" charset="0"/>
              </a:rPr>
              <a:t>Model biases affect the bias correction in the absence of sufficient anchor observations.</a:t>
            </a:r>
          </a:p>
          <a:p>
            <a:r>
              <a:rPr lang="en-US" sz="1800" kern="0" dirty="0">
                <a:latin typeface="Calibri" pitchFamily="34" charset="0"/>
              </a:rPr>
              <a:t>GPS-RO provides a good anchor from mid-2006.</a:t>
            </a:r>
          </a:p>
          <a:p>
            <a:endParaRPr lang="en-US" sz="1800" kern="0" dirty="0">
              <a:latin typeface="Calibri" pitchFamily="34" charset="0"/>
            </a:endParaRPr>
          </a:p>
          <a:p>
            <a:r>
              <a:rPr lang="en-US" sz="1800" kern="0" dirty="0">
                <a:latin typeface="Calibri" pitchFamily="34" charset="0"/>
              </a:rPr>
              <a:t>The solution of the bias correction is also affected by other aspects, including the background error covariance.</a:t>
            </a:r>
          </a:p>
          <a:p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/>
            <a:endParaRPr lang="en-US" kern="0" dirty="0"/>
          </a:p>
        </p:txBody>
      </p:sp>
      <p:sp>
        <p:nvSpPr>
          <p:cNvPr id="8" name="Right Arrow 7"/>
          <p:cNvSpPr/>
          <p:nvPr/>
        </p:nvSpPr>
        <p:spPr bwMode="auto">
          <a:xfrm>
            <a:off x="5796136" y="2895164"/>
            <a:ext cx="3243445" cy="245804"/>
          </a:xfrm>
          <a:prstGeom prst="rightArrow">
            <a:avLst/>
          </a:prstGeom>
          <a:solidFill>
            <a:srgbClr val="FFC000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064935" y="3103855"/>
            <a:ext cx="40790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>
                <a:solidFill>
                  <a:srgbClr val="C00000"/>
                </a:solidFill>
              </a:rPr>
              <a:t>Increased availability of GPS-RO data</a:t>
            </a:r>
          </a:p>
        </p:txBody>
      </p:sp>
    </p:spTree>
    <p:extLst>
      <p:ext uri="{BB962C8B-B14F-4D97-AF65-F5344CB8AC3E}">
        <p14:creationId xmlns:p14="http://schemas.microsoft.com/office/powerpoint/2010/main" val="42206719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6" grpId="0"/>
      <p:bldP spid="8" grpId="0" animBg="1"/>
      <p:bldP spid="9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/>
          <p:cNvGrpSpPr/>
          <p:nvPr/>
        </p:nvGrpSpPr>
        <p:grpSpPr>
          <a:xfrm>
            <a:off x="4542758" y="1404460"/>
            <a:ext cx="4277714" cy="2280603"/>
            <a:chOff x="4470750" y="620688"/>
            <a:chExt cx="4277714" cy="2280603"/>
          </a:xfrm>
        </p:grpSpPr>
        <p:pic>
          <p:nvPicPr>
            <p:cNvPr id="5" name="Picture 4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70750" y="620688"/>
              <a:ext cx="4277714" cy="228060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Rectangle 6"/>
            <p:cNvSpPr/>
            <p:nvPr/>
          </p:nvSpPr>
          <p:spPr bwMode="auto">
            <a:xfrm>
              <a:off x="5126800" y="1416700"/>
              <a:ext cx="3420000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81000" marR="0" indent="-3810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4404458" y="4068756"/>
            <a:ext cx="4344006" cy="2312572"/>
            <a:chOff x="4394838" y="3717032"/>
            <a:chExt cx="4344006" cy="231257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394838" y="3717032"/>
              <a:ext cx="4344006" cy="231257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" name="Rectangle 7"/>
            <p:cNvSpPr/>
            <p:nvPr/>
          </p:nvSpPr>
          <p:spPr bwMode="auto">
            <a:xfrm>
              <a:off x="5393500" y="4682794"/>
              <a:ext cx="216000" cy="36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81000" marR="0" indent="-3810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9" name="Rectangle 8"/>
            <p:cNvSpPr/>
            <p:nvPr/>
          </p:nvSpPr>
          <p:spPr bwMode="auto">
            <a:xfrm>
              <a:off x="5544000" y="4691236"/>
              <a:ext cx="792000" cy="72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81000" marR="0" indent="-3810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  <p:sp>
          <p:nvSpPr>
            <p:cNvPr id="10" name="Rectangle 9"/>
            <p:cNvSpPr/>
            <p:nvPr/>
          </p:nvSpPr>
          <p:spPr bwMode="auto">
            <a:xfrm>
              <a:off x="6048000" y="4663752"/>
              <a:ext cx="2556000" cy="108000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0000" tIns="46800" rIns="90000" bIns="46800" numCol="1" rtlCol="0" anchor="t" anchorCtr="0" compatLnSpc="1">
              <a:prstTxWarp prst="textNoShape">
                <a:avLst/>
              </a:prstTxWarp>
              <a:spAutoFit/>
            </a:bodyPr>
            <a:lstStyle/>
            <a:p>
              <a:pPr marL="381000" marR="0" indent="-381000" algn="l" defTabSz="914400" rtl="0" eaLnBrk="1" fontAlgn="base" latinLnBrk="0" hangingPunct="1">
                <a:lnSpc>
                  <a:spcPct val="100000"/>
                </a:lnSpc>
                <a:spcBef>
                  <a:spcPct val="20000"/>
                </a:spcBef>
                <a:spcAft>
                  <a:spcPct val="0"/>
                </a:spcAft>
                <a:buClrTx/>
                <a:buSzTx/>
                <a:buFontTx/>
                <a:buChar char="•"/>
                <a:tabLst/>
              </a:pPr>
              <a:endParaRPr kumimoji="0" lang="en-GB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endParaRPr>
            </a:p>
          </p:txBody>
        </p:sp>
      </p:grpSp>
      <p:sp>
        <p:nvSpPr>
          <p:cNvPr id="13" name="Rectangle 12"/>
          <p:cNvSpPr/>
          <p:nvPr/>
        </p:nvSpPr>
        <p:spPr bwMode="auto">
          <a:xfrm>
            <a:off x="5220072" y="5678332"/>
            <a:ext cx="576064" cy="10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Rectangle 13"/>
          <p:cNvSpPr/>
          <p:nvPr/>
        </p:nvSpPr>
        <p:spPr bwMode="auto">
          <a:xfrm>
            <a:off x="5292080" y="3009902"/>
            <a:ext cx="576064" cy="108000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5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609600"/>
          </a:xfrm>
          <a:prstGeom prst="rect">
            <a:avLst/>
          </a:prstGeom>
        </p:spPr>
        <p:txBody>
          <a:bodyPr/>
          <a:lstStyle>
            <a:lvl1pPr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+mj-lt"/>
                <a:ea typeface="+mj-ea"/>
                <a:cs typeface="+mj-cs"/>
              </a:defRPr>
            </a:lvl1pPr>
            <a:lvl2pPr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Black" pitchFamily="34" charset="0"/>
              </a:defRPr>
            </a:lvl2pPr>
            <a:lvl3pPr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Black" pitchFamily="34" charset="0"/>
              </a:defRPr>
            </a:lvl3pPr>
            <a:lvl4pPr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Black" pitchFamily="34" charset="0"/>
              </a:defRPr>
            </a:lvl4pPr>
            <a:lvl5pPr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Black" pitchFamily="34" charset="0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Black" pitchFamily="34" charset="0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Black" pitchFamily="34" charset="0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Black" pitchFamily="34" charset="0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accent2"/>
                </a:solidFill>
                <a:latin typeface="Arial Black" pitchFamily="34" charset="0"/>
              </a:defRPr>
            </a:lvl9pPr>
          </a:lstStyle>
          <a:p>
            <a:pPr>
              <a:buNone/>
            </a:pPr>
            <a:r>
              <a:rPr lang="en-GB" sz="2400" kern="0" dirty="0">
                <a:latin typeface="Calibri" pitchFamily="34" charset="0"/>
              </a:rPr>
              <a:t>Limitations of </a:t>
            </a:r>
            <a:r>
              <a:rPr lang="en-GB" sz="2400" kern="0" dirty="0" err="1">
                <a:latin typeface="Calibri" pitchFamily="34" charset="0"/>
              </a:rPr>
              <a:t>VarBC</a:t>
            </a:r>
            <a:r>
              <a:rPr lang="en-GB" sz="2400" kern="0" dirty="0">
                <a:latin typeface="Calibri" pitchFamily="34" charset="0"/>
              </a:rPr>
              <a:t>:</a:t>
            </a:r>
            <a:br>
              <a:rPr lang="en-GB" sz="2400" kern="0" dirty="0">
                <a:latin typeface="Calibri" pitchFamily="34" charset="0"/>
              </a:rPr>
            </a:br>
            <a:r>
              <a:rPr lang="en-GB" sz="2400" kern="0" dirty="0">
                <a:solidFill>
                  <a:srgbClr val="0099CC"/>
                </a:solidFill>
                <a:latin typeface="Calibri" pitchFamily="34" charset="0"/>
              </a:rPr>
              <a:t>Interaction with model bias: selecting an anchor</a:t>
            </a:r>
            <a:endParaRPr lang="en-US" sz="2400" kern="0" dirty="0">
              <a:solidFill>
                <a:srgbClr val="0099CC"/>
              </a:solidFill>
              <a:latin typeface="Calibri" pitchFamily="34" charset="0"/>
            </a:endParaRPr>
          </a:p>
        </p:txBody>
      </p:sp>
      <p:sp>
        <p:nvSpPr>
          <p:cNvPr id="16" name="Rectangle 3"/>
          <p:cNvSpPr txBox="1">
            <a:spLocks noChangeArrowheads="1"/>
          </p:cNvSpPr>
          <p:nvPr/>
        </p:nvSpPr>
        <p:spPr>
          <a:xfrm>
            <a:off x="699047" y="1485032"/>
            <a:ext cx="3864906" cy="5040312"/>
          </a:xfrm>
          <a:prstGeom prst="rect">
            <a:avLst/>
          </a:prstGeom>
        </p:spPr>
        <p:txBody>
          <a:bodyPr/>
          <a:lstStyle>
            <a:lvl1pPr marL="190500" indent="-1905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2500" indent="-193675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662113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208121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5003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9575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34147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8719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43291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 marL="381000" indent="-381000">
              <a:buFontTx/>
              <a:buNone/>
            </a:pPr>
            <a:r>
              <a:rPr lang="en-US" b="1" i="1" kern="0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Example: Upper stratospheric temperature biases</a:t>
            </a:r>
            <a:endParaRPr lang="en-US" kern="0" dirty="0">
              <a:latin typeface="Calibri" pitchFamily="34" charset="0"/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kern="0" dirty="0">
                <a:latin typeface="Calibri" pitchFamily="34" charset="0"/>
              </a:rPr>
              <a:t>Unrealistic drift in the bias corrections due to model bias (red line)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kern="0" dirty="0">
                <a:latin typeface="Calibri" pitchFamily="34" charset="0"/>
              </a:rPr>
              <a:t>Additional </a:t>
            </a:r>
            <a:r>
              <a:rPr lang="en-US" sz="1800" i="1" kern="0" dirty="0">
                <a:solidFill>
                  <a:srgbClr val="0000CC"/>
                </a:solidFill>
                <a:latin typeface="Calibri" pitchFamily="34" charset="0"/>
              </a:rPr>
              <a:t>anchoring</a:t>
            </a:r>
            <a:r>
              <a:rPr lang="en-US" sz="1800" kern="0" dirty="0">
                <a:latin typeface="Calibri" pitchFamily="34" charset="0"/>
              </a:rPr>
              <a:t> is imposed through assimilating AMSU-A channel 14 without a bias correction (blue line)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endParaRPr lang="en-US" sz="1800" kern="0" dirty="0">
              <a:latin typeface="Calibri" pitchFamily="34" charset="0"/>
            </a:endParaRP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kern="0" dirty="0">
                <a:latin typeface="Calibri" pitchFamily="34" charset="0"/>
              </a:rPr>
              <a:t>Other anchoring: selected ozone-sensitive IR channels</a:t>
            </a: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/>
            <a:endParaRPr lang="en-US" kern="0" dirty="0"/>
          </a:p>
        </p:txBody>
      </p:sp>
      <p:sp>
        <p:nvSpPr>
          <p:cNvPr id="17" name="TextBox 16"/>
          <p:cNvSpPr txBox="1"/>
          <p:nvPr/>
        </p:nvSpPr>
        <p:spPr>
          <a:xfrm>
            <a:off x="5620586" y="2012161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/>
              <a:t>(channel sensitive to temperature around 1-5 </a:t>
            </a:r>
            <a:r>
              <a:rPr lang="en-GB" sz="1600" dirty="0" err="1"/>
              <a:t>hPa</a:t>
            </a:r>
            <a:r>
              <a:rPr lang="en-GB" sz="1600" dirty="0"/>
              <a:t>)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580112" y="4398819"/>
            <a:ext cx="31683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/>
              <a:t>(channel sensitive to temperature around 2-10 </a:t>
            </a:r>
            <a:r>
              <a:rPr lang="en-GB" sz="1600" dirty="0" err="1"/>
              <a:t>hPa</a:t>
            </a:r>
            <a:r>
              <a:rPr lang="en-GB" sz="1600" dirty="0"/>
              <a:t>)</a:t>
            </a:r>
          </a:p>
        </p:txBody>
      </p:sp>
      <p:sp>
        <p:nvSpPr>
          <p:cNvPr id="19" name="TextBox 1"/>
          <p:cNvSpPr txBox="1"/>
          <p:nvPr/>
        </p:nvSpPr>
        <p:spPr>
          <a:xfrm>
            <a:off x="5472592" y="2683617"/>
            <a:ext cx="7104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-GB" sz="900" dirty="0"/>
              <a:t>Anchor 14</a:t>
            </a:r>
          </a:p>
          <a:p>
            <a:pPr>
              <a:spcBef>
                <a:spcPts val="0"/>
              </a:spcBef>
              <a:buNone/>
            </a:pPr>
            <a:r>
              <a:rPr lang="en-GB" sz="900" dirty="0" err="1"/>
              <a:t>VarBC</a:t>
            </a:r>
            <a:r>
              <a:rPr lang="en-GB" sz="900" dirty="0"/>
              <a:t> 14</a:t>
            </a:r>
          </a:p>
        </p:txBody>
      </p:sp>
      <p:sp>
        <p:nvSpPr>
          <p:cNvPr id="20" name="TextBox 1"/>
          <p:cNvSpPr txBox="1"/>
          <p:nvPr/>
        </p:nvSpPr>
        <p:spPr>
          <a:xfrm>
            <a:off x="5440910" y="5349650"/>
            <a:ext cx="710451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>
            <a:defPPr>
              <a:defRPr lang="en-GB"/>
            </a:defPPr>
            <a:lvl1pPr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20000"/>
              </a:spcBef>
              <a:spcAft>
                <a:spcPct val="0"/>
              </a:spcAft>
              <a:buChar char="•"/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>
              <a:spcBef>
                <a:spcPts val="0"/>
              </a:spcBef>
              <a:buNone/>
            </a:pPr>
            <a:r>
              <a:rPr lang="en-GB" sz="900" dirty="0"/>
              <a:t>Anchor 14</a:t>
            </a:r>
          </a:p>
          <a:p>
            <a:pPr>
              <a:spcBef>
                <a:spcPts val="0"/>
              </a:spcBef>
              <a:buNone/>
            </a:pPr>
            <a:r>
              <a:rPr lang="en-GB" sz="900" dirty="0" err="1"/>
              <a:t>VarBC</a:t>
            </a:r>
            <a:r>
              <a:rPr lang="en-GB" sz="900" dirty="0"/>
              <a:t> 14</a:t>
            </a:r>
          </a:p>
        </p:txBody>
      </p:sp>
    </p:spTree>
    <p:extLst>
      <p:ext uri="{BB962C8B-B14F-4D97-AF65-F5344CB8AC3E}">
        <p14:creationId xmlns:p14="http://schemas.microsoft.com/office/powerpoint/2010/main" val="150360618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4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latin typeface="Calibri" pitchFamily="34" charset="0"/>
              </a:rPr>
              <a:t>Limitations of </a:t>
            </a:r>
            <a:r>
              <a:rPr lang="en-GB" sz="2400" dirty="0" err="1">
                <a:latin typeface="Calibri" pitchFamily="34" charset="0"/>
              </a:rPr>
              <a:t>VarBC</a:t>
            </a:r>
            <a:r>
              <a:rPr lang="en-GB" sz="2400" dirty="0">
                <a:latin typeface="Calibri" pitchFamily="34" charset="0"/>
              </a:rPr>
              <a:t>:</a:t>
            </a:r>
            <a:br>
              <a:rPr lang="en-GB" sz="2400" dirty="0">
                <a:latin typeface="Calibri" pitchFamily="34" charset="0"/>
              </a:rPr>
            </a:br>
            <a:r>
              <a:rPr lang="en-GB" sz="2400" dirty="0">
                <a:solidFill>
                  <a:srgbClr val="0099CC"/>
                </a:solidFill>
                <a:latin typeface="Calibri" pitchFamily="34" charset="0"/>
              </a:rPr>
              <a:t>Other pit-falls: Removing the signal</a:t>
            </a:r>
            <a:endParaRPr lang="en-US" sz="2400" dirty="0">
              <a:solidFill>
                <a:srgbClr val="0099CC"/>
              </a:solidFill>
              <a:latin typeface="Calibri" pitchFamily="34" charset="0"/>
            </a:endParaRPr>
          </a:p>
        </p:txBody>
      </p:sp>
      <p:sp>
        <p:nvSpPr>
          <p:cNvPr id="25" name="Rectangle 3"/>
          <p:cNvSpPr txBox="1">
            <a:spLocks noChangeArrowheads="1"/>
          </p:cNvSpPr>
          <p:nvPr/>
        </p:nvSpPr>
        <p:spPr>
          <a:xfrm>
            <a:off x="699046" y="1124744"/>
            <a:ext cx="7617369" cy="5040312"/>
          </a:xfrm>
          <a:prstGeom prst="rect">
            <a:avLst/>
          </a:prstGeom>
        </p:spPr>
        <p:txBody>
          <a:bodyPr/>
          <a:lstStyle>
            <a:lvl1pPr marL="190500" indent="-1905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20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952500" indent="-193675" algn="l" rtl="0" fontAlgn="base">
              <a:spcBef>
                <a:spcPct val="20000"/>
              </a:spcBef>
              <a:spcAft>
                <a:spcPct val="0"/>
              </a:spcAft>
              <a:buChar char="–"/>
              <a:defRPr>
                <a:solidFill>
                  <a:schemeClr val="tx1"/>
                </a:solidFill>
                <a:latin typeface="+mn-lt"/>
              </a:defRPr>
            </a:lvl2pPr>
            <a:lvl3pPr marL="1662113" indent="-228600" algn="l" rtl="0" fontAlgn="base">
              <a:spcBef>
                <a:spcPct val="20000"/>
              </a:spcBef>
              <a:spcAft>
                <a:spcPct val="0"/>
              </a:spcAft>
              <a:buChar char="•"/>
              <a:defRPr sz="1600">
                <a:solidFill>
                  <a:schemeClr val="tx1"/>
                </a:solidFill>
                <a:latin typeface="+mn-lt"/>
              </a:defRPr>
            </a:lvl3pPr>
            <a:lvl4pPr marL="2081213" indent="-228600" algn="l" rtl="0" fontAlgn="base">
              <a:spcBef>
                <a:spcPct val="20000"/>
              </a:spcBef>
              <a:spcAft>
                <a:spcPct val="0"/>
              </a:spcAft>
              <a:buChar char="–"/>
              <a:defRPr sz="1400">
                <a:solidFill>
                  <a:schemeClr val="tx1"/>
                </a:solidFill>
                <a:latin typeface="+mn-lt"/>
              </a:defRPr>
            </a:lvl4pPr>
            <a:lvl5pPr marL="25003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5pPr>
            <a:lvl6pPr marL="29575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6pPr>
            <a:lvl7pPr marL="34147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7pPr>
            <a:lvl8pPr marL="38719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8pPr>
            <a:lvl9pPr marL="4329113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400">
                <a:solidFill>
                  <a:schemeClr val="tx1"/>
                </a:solidFill>
                <a:latin typeface="+mn-lt"/>
              </a:defRPr>
            </a:lvl9pPr>
          </a:lstStyle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kern="0" dirty="0">
                <a:latin typeface="Calibri" pitchFamily="34" charset="0"/>
              </a:rPr>
              <a:t>Avoid bias correction models with too many predictors, to avoid correcting for situation-dependent background errors/biases to be incorrectly removed. </a:t>
            </a:r>
          </a:p>
          <a:p>
            <a:pPr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800" kern="0" dirty="0">
                <a:latin typeface="Calibri" pitchFamily="34" charset="0"/>
              </a:rPr>
              <a:t>Beware of interaction between </a:t>
            </a:r>
            <a:r>
              <a:rPr lang="en-US" sz="1800" kern="0" dirty="0" err="1">
                <a:latin typeface="Calibri" pitchFamily="34" charset="0"/>
              </a:rPr>
              <a:t>VarBC</a:t>
            </a:r>
            <a:r>
              <a:rPr lang="en-US" sz="1800" kern="0" dirty="0">
                <a:latin typeface="Calibri" pitchFamily="34" charset="0"/>
              </a:rPr>
              <a:t> and departure-based quality control and asymmetric distributions: </a:t>
            </a:r>
          </a:p>
          <a:p>
            <a:pPr lvl="1">
              <a:buClr>
                <a:srgbClr val="C00000"/>
              </a:buClr>
              <a:buFont typeface="Arial" pitchFamily="34" charset="0"/>
              <a:buChar char="•"/>
            </a:pPr>
            <a:r>
              <a:rPr lang="en-US" sz="1600" kern="0" dirty="0">
                <a:latin typeface="Calibri" pitchFamily="34" charset="0"/>
              </a:rPr>
              <a:t>Can lead to unwanted drifts in the population after QC</a:t>
            </a: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US" sz="1800" kern="0" dirty="0">
              <a:latin typeface="Calibri" pitchFamily="34" charset="0"/>
            </a:endParaRPr>
          </a:p>
          <a:p>
            <a:pPr marL="381000" indent="-381000"/>
            <a:endParaRPr lang="en-US" kern="0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60828" y="3140968"/>
            <a:ext cx="4363016" cy="350100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804248" y="3645024"/>
            <a:ext cx="194421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/>
              <a:t>Histogram of IR window channel departures with cold cloud tail</a:t>
            </a:r>
          </a:p>
        </p:txBody>
      </p:sp>
      <p:cxnSp>
        <p:nvCxnSpPr>
          <p:cNvPr id="7" name="Straight Connector 6"/>
          <p:cNvCxnSpPr/>
          <p:nvPr/>
        </p:nvCxnSpPr>
        <p:spPr bwMode="auto">
          <a:xfrm>
            <a:off x="4355976" y="3284984"/>
            <a:ext cx="0" cy="2808312"/>
          </a:xfrm>
          <a:prstGeom prst="line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/>
        </p:nvCxnSpPr>
        <p:spPr bwMode="auto">
          <a:xfrm>
            <a:off x="4374448" y="3284984"/>
            <a:ext cx="36944" cy="2808312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38" name="Straight Connector 37"/>
          <p:cNvCxnSpPr/>
          <p:nvPr/>
        </p:nvCxnSpPr>
        <p:spPr bwMode="auto">
          <a:xfrm>
            <a:off x="5705487" y="3296100"/>
            <a:ext cx="36944" cy="2808312"/>
          </a:xfrm>
          <a:prstGeom prst="line">
            <a:avLst/>
          </a:prstGeom>
          <a:noFill/>
          <a:ln w="952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188882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latin typeface="Calibri" pitchFamily="34" charset="0"/>
              </a:rPr>
              <a:t>Summary of bias correction part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225283" name="Text Box 3"/>
          <p:cNvSpPr txBox="1">
            <a:spLocks noChangeArrowheads="1"/>
          </p:cNvSpPr>
          <p:nvPr/>
        </p:nvSpPr>
        <p:spPr bwMode="auto">
          <a:xfrm>
            <a:off x="668339" y="1220208"/>
            <a:ext cx="8008117" cy="30285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>
              <a:buFontTx/>
              <a:buNone/>
            </a:pPr>
            <a:r>
              <a:rPr lang="en-GB" dirty="0">
                <a:solidFill>
                  <a:srgbClr val="CC3300"/>
                </a:solidFill>
                <a:latin typeface="Calibri" pitchFamily="34" charset="0"/>
              </a:rPr>
              <a:t>Biases are everywhere:</a:t>
            </a:r>
          </a:p>
          <a:p>
            <a:r>
              <a:rPr lang="en-GB" dirty="0">
                <a:latin typeface="Calibri" pitchFamily="34" charset="0"/>
              </a:rPr>
              <a:t>  Most observations cannot be usefully assimilated without bias adjustments</a:t>
            </a:r>
          </a:p>
          <a:p>
            <a:pPr>
              <a:buNone/>
            </a:pPr>
            <a:endParaRPr lang="en-GB" dirty="0"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  Manual estimation of biases in satellite data is practically impossible</a:t>
            </a:r>
          </a:p>
          <a:p>
            <a:r>
              <a:rPr lang="en-GB" dirty="0">
                <a:latin typeface="Calibri" pitchFamily="34" charset="0"/>
              </a:rPr>
              <a:t>  Bias estimates can be updated automatically during data assimilation</a:t>
            </a:r>
          </a:p>
          <a:p>
            <a:pPr>
              <a:buNone/>
            </a:pPr>
            <a:endParaRPr lang="en-GB" dirty="0">
              <a:latin typeface="Calibri" pitchFamily="34" charset="0"/>
            </a:endParaRPr>
          </a:p>
          <a:p>
            <a:r>
              <a:rPr lang="en-GB" dirty="0">
                <a:latin typeface="Calibri" pitchFamily="34" charset="0"/>
              </a:rPr>
              <a:t>  Variational bias correction works best in situations where:</a:t>
            </a:r>
          </a:p>
          <a:p>
            <a:pPr lvl="1"/>
            <a:r>
              <a:rPr lang="en-GB" dirty="0">
                <a:latin typeface="Calibri" pitchFamily="34" charset="0"/>
              </a:rPr>
              <a:t>   there is sufficient redundancy in the data; or</a:t>
            </a:r>
            <a:endParaRPr lang="en-GB" b="1" i="1" dirty="0">
              <a:solidFill>
                <a:srgbClr val="FF0000"/>
              </a:solidFill>
              <a:latin typeface="Calibri" pitchFamily="34" charset="0"/>
            </a:endParaRPr>
          </a:p>
          <a:p>
            <a:pPr lvl="1"/>
            <a:r>
              <a:rPr lang="en-GB" dirty="0">
                <a:latin typeface="Calibri" pitchFamily="34" charset="0"/>
              </a:rPr>
              <a:t>   there are no large model biases </a:t>
            </a:r>
          </a:p>
        </p:txBody>
      </p:sp>
      <p:sp>
        <p:nvSpPr>
          <p:cNvPr id="225284" name="Text Box 4"/>
          <p:cNvSpPr txBox="1">
            <a:spLocks noChangeArrowheads="1"/>
          </p:cNvSpPr>
          <p:nvPr/>
        </p:nvSpPr>
        <p:spPr bwMode="auto">
          <a:xfrm>
            <a:off x="684213" y="4915151"/>
            <a:ext cx="5157246" cy="10341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</a:pPr>
            <a:r>
              <a:rPr lang="en-GB" dirty="0">
                <a:solidFill>
                  <a:srgbClr val="CC3300"/>
                </a:solidFill>
                <a:latin typeface="Calibri" pitchFamily="34" charset="0"/>
              </a:rPr>
              <a:t>Challenges:</a:t>
            </a:r>
          </a:p>
          <a:p>
            <a:r>
              <a:rPr lang="en-GB" dirty="0">
                <a:latin typeface="Calibri" pitchFamily="34" charset="0"/>
              </a:rPr>
              <a:t>  How to develop good bias models for observations</a:t>
            </a:r>
          </a:p>
          <a:p>
            <a:r>
              <a:rPr lang="en-GB" dirty="0">
                <a:latin typeface="Calibri" pitchFamily="34" charset="0"/>
              </a:rPr>
              <a:t>  How to separate observation bias from model bias</a:t>
            </a:r>
            <a:endParaRPr lang="en-GB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284" grpId="0" autoUpdateAnimBg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0820" y="990600"/>
            <a:ext cx="8411700" cy="522535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251520" y="6474822"/>
            <a:ext cx="878625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FF0000"/>
                </a:solidFill>
              </a:rPr>
              <a:t>https://www.ecmwf.int/en/forecasts/quality-our-forecasts/monitoring-observing-system#Satellite</a:t>
            </a:r>
          </a:p>
        </p:txBody>
      </p:sp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ECMWF satellite data monitoring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073819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6472" y="990600"/>
            <a:ext cx="8451056" cy="5770245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ECMWF satellite data monitoring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3275856" y="3789040"/>
            <a:ext cx="314701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/>
              <a:t>Main types of plots available:</a:t>
            </a:r>
          </a:p>
          <a:p>
            <a:pPr marL="285750" indent="-285750"/>
            <a:r>
              <a:rPr lang="en-GB" dirty="0"/>
              <a:t>Geographical maps </a:t>
            </a:r>
          </a:p>
          <a:p>
            <a:pPr marL="285750" indent="-285750"/>
            <a:r>
              <a:rPr lang="en-GB" dirty="0"/>
              <a:t>Time-series</a:t>
            </a:r>
          </a:p>
          <a:p>
            <a:pPr marL="285750" indent="-285750"/>
            <a:r>
              <a:rPr lang="en-GB" dirty="0" err="1"/>
              <a:t>Hovmoeller</a:t>
            </a:r>
            <a:r>
              <a:rPr lang="en-GB" dirty="0"/>
              <a:t> plots</a:t>
            </a:r>
          </a:p>
          <a:p>
            <a:pPr marL="285750" indent="-285750"/>
            <a:r>
              <a:rPr lang="en-GB" dirty="0"/>
              <a:t>Scan-dependent statistics</a:t>
            </a:r>
          </a:p>
          <a:p>
            <a:pPr marL="285750" indent="-285750"/>
            <a:r>
              <a:rPr lang="en-GB" dirty="0" err="1"/>
              <a:t>etc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948903829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97810"/>
            <a:ext cx="8427273" cy="5815566"/>
          </a:xfrm>
          <a:prstGeom prst="rect">
            <a:avLst/>
          </a:prstGeom>
        </p:spPr>
      </p:pic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81000"/>
            <a:ext cx="7772400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ECMWF satellite data monitoring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24658522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0815" y="17758"/>
            <a:ext cx="4867937" cy="339280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49152" y="3395806"/>
            <a:ext cx="4946809" cy="3448526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80728"/>
            <a:ext cx="2801189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Mean background departures </a:t>
            </a:r>
            <a:r>
              <a:rPr lang="en-GB" sz="2400" b="1" u="sng" dirty="0">
                <a:latin typeface="Calibri" pitchFamily="34" charset="0"/>
              </a:rPr>
              <a:t>before </a:t>
            </a:r>
            <a:r>
              <a:rPr lang="en-GB" sz="2400" dirty="0">
                <a:latin typeface="Calibri" pitchFamily="34" charset="0"/>
              </a:rPr>
              <a:t>bias correction for two similar channels on different satellites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69518471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428"/>
            <a:ext cx="4915853" cy="349186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63888" y="3418804"/>
            <a:ext cx="4953000" cy="3442335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80728"/>
            <a:ext cx="2801189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Mean background departures </a:t>
            </a:r>
            <a:r>
              <a:rPr lang="en-GB" sz="2400" b="1" u="sng" dirty="0">
                <a:latin typeface="Calibri" pitchFamily="34" charset="0"/>
              </a:rPr>
              <a:t>after</a:t>
            </a:r>
            <a:r>
              <a:rPr lang="en-GB" sz="2400" dirty="0">
                <a:latin typeface="Calibri" pitchFamily="34" charset="0"/>
              </a:rPr>
              <a:t>  bias correction for two similar channels on different satellites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236049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71128"/>
            <a:ext cx="7772400" cy="609600"/>
          </a:xfrm>
        </p:spPr>
        <p:txBody>
          <a:bodyPr/>
          <a:lstStyle/>
          <a:p>
            <a:r>
              <a:rPr lang="en-US" sz="2800" dirty="0">
                <a:latin typeface="Calibri" pitchFamily="34" charset="0"/>
              </a:rPr>
              <a:t>Outline</a:t>
            </a:r>
            <a:endParaRPr lang="en-US" sz="2400" dirty="0">
              <a:latin typeface="Calibri" pitchFamily="34" charset="0"/>
            </a:endParaRPr>
          </a:p>
        </p:txBody>
      </p:sp>
      <p:sp>
        <p:nvSpPr>
          <p:cNvPr id="10240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5800" y="1196752"/>
            <a:ext cx="7772400" cy="5040312"/>
          </a:xfrm>
        </p:spPr>
        <p:txBody>
          <a:bodyPr/>
          <a:lstStyle/>
          <a:p>
            <a:pPr marL="381000" indent="-381000"/>
            <a:r>
              <a:rPr lang="en-US" sz="2400" dirty="0">
                <a:latin typeface="Calibri" pitchFamily="34" charset="0"/>
              </a:rPr>
              <a:t>Introduction </a:t>
            </a:r>
          </a:p>
          <a:p>
            <a:pPr marL="800100" lvl="1" indent="-41275"/>
            <a:r>
              <a:rPr lang="en-US" sz="2000" dirty="0">
                <a:latin typeface="Calibri" pitchFamily="34" charset="0"/>
              </a:rPr>
              <a:t>   Biases in </a:t>
            </a:r>
            <a:r>
              <a:rPr lang="en-US" sz="20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models</a:t>
            </a:r>
            <a:r>
              <a:rPr lang="en-US" sz="2000" dirty="0">
                <a:latin typeface="Calibri" pitchFamily="34" charset="0"/>
              </a:rPr>
              <a:t>, </a:t>
            </a:r>
            <a:r>
              <a:rPr lang="en-US" sz="20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observations</a:t>
            </a:r>
            <a:r>
              <a:rPr lang="en-US" sz="2000" dirty="0">
                <a:latin typeface="Calibri" pitchFamily="34" charset="0"/>
              </a:rPr>
              <a:t>, and </a:t>
            </a:r>
            <a:r>
              <a:rPr lang="en-US" sz="2000" b="1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observation operators</a:t>
            </a:r>
          </a:p>
          <a:p>
            <a:pPr marL="758825" lvl="1" indent="0">
              <a:buNone/>
            </a:pPr>
            <a:r>
              <a:rPr lang="en-US" sz="2000" dirty="0">
                <a:latin typeface="Calibri" pitchFamily="34" charset="0"/>
              </a:rPr>
              <a:t> 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  <a:p>
            <a:pPr marL="381000" indent="-381000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Variational analysis and correction of observation bias</a:t>
            </a:r>
          </a:p>
          <a:p>
            <a:pPr marL="800100" lvl="1" indent="-41275"/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  The need for an adaptive system</a:t>
            </a:r>
          </a:p>
          <a:p>
            <a:pPr marL="800100" lvl="1" indent="-41275"/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   Variational bias correction (</a:t>
            </a:r>
            <a:r>
              <a:rPr lang="en-US" sz="2000" dirty="0" err="1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VarBC</a:t>
            </a:r>
            <a:r>
              <a:rPr lang="en-US" sz="20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)</a:t>
            </a:r>
          </a:p>
          <a:p>
            <a:pPr marL="0" indent="0">
              <a:buNone/>
            </a:pPr>
            <a:endParaRPr lang="en-US" sz="2000" dirty="0">
              <a:solidFill>
                <a:schemeClr val="bg1">
                  <a:lumMod val="50000"/>
                </a:schemeClr>
              </a:solidFill>
              <a:latin typeface="Calibri" pitchFamily="34" charset="0"/>
            </a:endParaRPr>
          </a:p>
          <a:p>
            <a:pPr marL="381000" indent="-381000"/>
            <a:r>
              <a:rPr lang="en-US" sz="2400" dirty="0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Limitations of </a:t>
            </a:r>
            <a:r>
              <a:rPr lang="en-US" sz="2400" dirty="0" err="1">
                <a:solidFill>
                  <a:schemeClr val="bg1">
                    <a:lumMod val="50000"/>
                  </a:schemeClr>
                </a:solidFill>
                <a:latin typeface="Calibri" pitchFamily="34" charset="0"/>
              </a:rPr>
              <a:t>VarBC</a:t>
            </a:r>
            <a:endParaRPr lang="en-US" sz="2400" dirty="0">
              <a:solidFill>
                <a:schemeClr val="tx1">
                  <a:lumMod val="50000"/>
                  <a:lumOff val="50000"/>
                </a:schemeClr>
              </a:solidFill>
              <a:latin typeface="Calibri" pitchFamily="34" charset="0"/>
            </a:endParaRPr>
          </a:p>
          <a:p>
            <a:pPr marL="381000" indent="-38100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6330639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4453" y="3428"/>
            <a:ext cx="4915853" cy="3547586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95124" y="3418804"/>
            <a:ext cx="4940618" cy="3423761"/>
          </a:xfrm>
          <a:prstGeom prst="rect">
            <a:avLst/>
          </a:prstGeom>
        </p:spPr>
      </p:pic>
      <p:sp>
        <p:nvSpPr>
          <p:cNvPr id="5" name="Rectangle 2"/>
          <p:cNvSpPr>
            <a:spLocks noGrp="1" noChangeArrowheads="1"/>
          </p:cNvSpPr>
          <p:nvPr>
            <p:ph type="title"/>
          </p:nvPr>
        </p:nvSpPr>
        <p:spPr>
          <a:xfrm>
            <a:off x="467544" y="980728"/>
            <a:ext cx="2801189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Mean </a:t>
            </a:r>
            <a:r>
              <a:rPr lang="en-GB" sz="2400" b="1" dirty="0">
                <a:latin typeface="Calibri" pitchFamily="34" charset="0"/>
              </a:rPr>
              <a:t>bias corrections </a:t>
            </a:r>
            <a:r>
              <a:rPr lang="en-GB" sz="2400" dirty="0">
                <a:latin typeface="Calibri" pitchFamily="34" charset="0"/>
              </a:rPr>
              <a:t>for two similar channels on different satellites</a:t>
            </a:r>
            <a:endParaRPr lang="en-GB" dirty="0"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7902517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3349"/>
            <a:ext cx="7195562" cy="6381328"/>
          </a:xfrm>
          <a:prstGeom prst="rect">
            <a:avLst/>
          </a:prstGeom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916832"/>
            <a:ext cx="6292777" cy="483784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589161" y="1628800"/>
            <a:ext cx="5655247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>
              <a:spcBef>
                <a:spcPts val="0"/>
              </a:spcBef>
              <a:buNone/>
            </a:pPr>
            <a:r>
              <a:rPr lang="en-GB" sz="1400" dirty="0"/>
              <a:t>Channel 10, global statistics for used data</a:t>
            </a:r>
          </a:p>
        </p:txBody>
      </p:sp>
    </p:spTree>
    <p:extLst>
      <p:ext uri="{BB962C8B-B14F-4D97-AF65-F5344CB8AC3E}">
        <p14:creationId xmlns:p14="http://schemas.microsoft.com/office/powerpoint/2010/main" val="3074309264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73349"/>
            <a:ext cx="7195562" cy="638132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1315"/>
          <a:stretch/>
        </p:blipFill>
        <p:spPr>
          <a:xfrm>
            <a:off x="5724128" y="2420888"/>
            <a:ext cx="3312368" cy="21602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976156" y="1772816"/>
            <a:ext cx="280831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/>
              <a:t>Compare with statistics for used data: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3500758" y="3573016"/>
            <a:ext cx="432048" cy="648072"/>
          </a:xfrm>
          <a:prstGeom prst="ellipse">
            <a:avLst/>
          </a:prstGeom>
          <a:noFill/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6" name="Oval 5"/>
          <p:cNvSpPr/>
          <p:nvPr/>
        </p:nvSpPr>
        <p:spPr bwMode="auto">
          <a:xfrm>
            <a:off x="4985308" y="3573016"/>
            <a:ext cx="432048" cy="648072"/>
          </a:xfrm>
          <a:prstGeom prst="ellipse">
            <a:avLst/>
          </a:prstGeom>
          <a:noFill/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Oval 6"/>
          <p:cNvSpPr/>
          <p:nvPr/>
        </p:nvSpPr>
        <p:spPr bwMode="auto">
          <a:xfrm>
            <a:off x="6822988" y="3725416"/>
            <a:ext cx="432048" cy="648072"/>
          </a:xfrm>
          <a:prstGeom prst="ellipse">
            <a:avLst/>
          </a:prstGeom>
          <a:noFill/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/>
          <p:nvPr/>
        </p:nvSpPr>
        <p:spPr bwMode="auto">
          <a:xfrm>
            <a:off x="8262164" y="3717032"/>
            <a:ext cx="432048" cy="648072"/>
          </a:xfrm>
          <a:prstGeom prst="ellipse">
            <a:avLst/>
          </a:prstGeom>
          <a:noFill/>
          <a:ln w="349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non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10" name="Straight Arrow Connector 9"/>
          <p:cNvCxnSpPr>
            <a:stCxn id="2" idx="5"/>
          </p:cNvCxnSpPr>
          <p:nvPr/>
        </p:nvCxnSpPr>
        <p:spPr bwMode="auto">
          <a:xfrm>
            <a:off x="3869534" y="4126180"/>
            <a:ext cx="2574674" cy="959004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11" name="Straight Arrow Connector 10"/>
          <p:cNvCxnSpPr>
            <a:stCxn id="6" idx="5"/>
          </p:cNvCxnSpPr>
          <p:nvPr/>
        </p:nvCxnSpPr>
        <p:spPr bwMode="auto">
          <a:xfrm>
            <a:off x="5354084" y="4126180"/>
            <a:ext cx="1468904" cy="941248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 flipH="1">
            <a:off x="7020272" y="4396456"/>
            <a:ext cx="7752" cy="670972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stealth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 flipH="1">
            <a:off x="7452320" y="4369822"/>
            <a:ext cx="1015864" cy="697606"/>
          </a:xfrm>
          <a:prstGeom prst="straightConnector1">
            <a:avLst/>
          </a:prstGeom>
          <a:noFill/>
          <a:ln w="25400" cap="flat" cmpd="sng" algn="ctr">
            <a:solidFill>
              <a:schemeClr val="accent1"/>
            </a:solidFill>
            <a:prstDash val="solid"/>
            <a:round/>
            <a:headEnd type="none" w="med" len="med"/>
            <a:tailEnd type="stealth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6084168" y="5193560"/>
            <a:ext cx="259228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1600" dirty="0"/>
              <a:t>Poor data successfully removed by quality control in sample of used data</a:t>
            </a:r>
          </a:p>
        </p:txBody>
      </p:sp>
      <p:sp>
        <p:nvSpPr>
          <p:cNvPr id="21" name="Oval 20"/>
          <p:cNvSpPr/>
          <p:nvPr/>
        </p:nvSpPr>
        <p:spPr bwMode="auto">
          <a:xfrm>
            <a:off x="3717766" y="1709519"/>
            <a:ext cx="495178" cy="225069"/>
          </a:xfrm>
          <a:prstGeom prst="ellipse">
            <a:avLst/>
          </a:prstGeom>
          <a:noFill/>
          <a:ln w="31750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0000" tIns="46800" rIns="90000" bIns="46800" numCol="1" rtlCol="0" anchor="t" anchorCtr="0" compatLnSpc="1">
            <a:prstTxWarp prst="textNoShape">
              <a:avLst/>
            </a:prstTxWarp>
            <a:spAutoFit/>
          </a:bodyPr>
          <a:lstStyle/>
          <a:p>
            <a:pPr marL="381000" marR="0" indent="-3810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Char char="•"/>
              <a:tabLst/>
            </a:pPr>
            <a:endParaRPr kumimoji="0" lang="en-GB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334943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2" grpId="0" animBg="1"/>
      <p:bldP spid="6" grpId="0" animBg="1"/>
      <p:bldP spid="7" grpId="0" animBg="1"/>
      <p:bldP spid="8" grpId="0" animBg="1"/>
      <p:bldP spid="20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8999" name="Picture 10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470" y="188914"/>
            <a:ext cx="8802091" cy="62644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8898" name="Rectangle 2"/>
          <p:cNvSpPr>
            <a:spLocks noGrp="1" noChangeArrowheads="1"/>
          </p:cNvSpPr>
          <p:nvPr>
            <p:ph type="title"/>
          </p:nvPr>
        </p:nvSpPr>
        <p:spPr>
          <a:xfrm>
            <a:off x="539552" y="692696"/>
            <a:ext cx="5256584" cy="609600"/>
          </a:xfrm>
        </p:spPr>
        <p:txBody>
          <a:bodyPr/>
          <a:lstStyle/>
          <a:p>
            <a:r>
              <a:rPr lang="en-GB" sz="2400" dirty="0">
                <a:latin typeface="Calibri" pitchFamily="34" charset="0"/>
              </a:rPr>
              <a:t>The need for an automatic alert system to detect anomalies</a:t>
            </a:r>
            <a:endParaRPr lang="en-GB" sz="2400" dirty="0">
              <a:solidFill>
                <a:srgbClr val="0099CC"/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936871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5200" r="11435"/>
          <a:stretch/>
        </p:blipFill>
        <p:spPr>
          <a:xfrm>
            <a:off x="3961450" y="4005263"/>
            <a:ext cx="5196223" cy="2501131"/>
          </a:xfrm>
          <a:prstGeom prst="rect">
            <a:avLst/>
          </a:prstGeom>
        </p:spPr>
      </p:pic>
      <p:sp>
        <p:nvSpPr>
          <p:cNvPr id="1032" name="Explosion 1 1031"/>
          <p:cNvSpPr/>
          <p:nvPr/>
        </p:nvSpPr>
        <p:spPr>
          <a:xfrm>
            <a:off x="1257052" y="4823786"/>
            <a:ext cx="2882900" cy="936625"/>
          </a:xfrm>
          <a:prstGeom prst="irregularSeal1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endParaRPr lang="en-GB" sz="4000">
              <a:solidFill>
                <a:srgbClr val="FFFFFF"/>
              </a:solidFill>
            </a:endParaRPr>
          </a:p>
        </p:txBody>
      </p:sp>
      <p:sp>
        <p:nvSpPr>
          <p:cNvPr id="86019" name="TextBox 25"/>
          <p:cNvSpPr txBox="1">
            <a:spLocks noChangeArrowheads="1"/>
          </p:cNvSpPr>
          <p:nvPr/>
        </p:nvSpPr>
        <p:spPr bwMode="auto">
          <a:xfrm>
            <a:off x="4643438" y="115888"/>
            <a:ext cx="2740025" cy="369887"/>
          </a:xfrm>
          <a:prstGeom prst="rect">
            <a:avLst/>
          </a:prstGeom>
          <a:noFill/>
          <a:ln w="25400">
            <a:solidFill>
              <a:srgbClr val="2836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US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Feedback info (ODB)</a:t>
            </a:r>
          </a:p>
        </p:txBody>
      </p:sp>
      <p:sp>
        <p:nvSpPr>
          <p:cNvPr id="86020" name="TextBox 1"/>
          <p:cNvSpPr txBox="1">
            <a:spLocks noChangeArrowheads="1"/>
          </p:cNvSpPr>
          <p:nvPr/>
        </p:nvSpPr>
        <p:spPr bwMode="auto">
          <a:xfrm>
            <a:off x="6089650" y="777875"/>
            <a:ext cx="2586038" cy="554038"/>
          </a:xfrm>
          <a:prstGeom prst="rect">
            <a:avLst/>
          </a:prstGeom>
          <a:noFill/>
          <a:ln w="25400">
            <a:solidFill>
              <a:srgbClr val="2836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Current Statistics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200">
                <a:solidFill>
                  <a:srgbClr val="0000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Data type, channel </a:t>
            </a:r>
          </a:p>
        </p:txBody>
      </p:sp>
      <p:sp>
        <p:nvSpPr>
          <p:cNvPr id="86021" name="TextBox 4"/>
          <p:cNvSpPr txBox="1">
            <a:spLocks noChangeArrowheads="1"/>
          </p:cNvSpPr>
          <p:nvPr/>
        </p:nvSpPr>
        <p:spPr bwMode="auto">
          <a:xfrm>
            <a:off x="3132138" y="787400"/>
            <a:ext cx="2587625" cy="554038"/>
          </a:xfrm>
          <a:prstGeom prst="rect">
            <a:avLst/>
          </a:prstGeom>
          <a:noFill/>
          <a:ln w="25400">
            <a:solidFill>
              <a:srgbClr val="2836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Past Statistics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200">
                <a:solidFill>
                  <a:srgbClr val="0000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 Data type, channel</a:t>
            </a:r>
          </a:p>
        </p:txBody>
      </p:sp>
      <p:sp>
        <p:nvSpPr>
          <p:cNvPr id="86022" name="TextBox 8"/>
          <p:cNvSpPr txBox="1">
            <a:spLocks noChangeArrowheads="1"/>
          </p:cNvSpPr>
          <p:nvPr/>
        </p:nvSpPr>
        <p:spPr bwMode="auto">
          <a:xfrm>
            <a:off x="3136900" y="2205038"/>
            <a:ext cx="2587625" cy="554037"/>
          </a:xfrm>
          <a:prstGeom prst="rect">
            <a:avLst/>
          </a:prstGeom>
          <a:noFill/>
          <a:ln w="25400">
            <a:solidFill>
              <a:srgbClr val="2836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800" b="1" dirty="0">
                <a:solidFill>
                  <a:srgbClr val="00B05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Soft limits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200" dirty="0">
                <a:solidFill>
                  <a:srgbClr val="0000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 sudden changes</a:t>
            </a:r>
          </a:p>
        </p:txBody>
      </p:sp>
      <p:sp>
        <p:nvSpPr>
          <p:cNvPr id="86023" name="TextBox 9"/>
          <p:cNvSpPr txBox="1">
            <a:spLocks noChangeArrowheads="1"/>
          </p:cNvSpPr>
          <p:nvPr/>
        </p:nvSpPr>
        <p:spPr bwMode="auto">
          <a:xfrm>
            <a:off x="179388" y="2205038"/>
            <a:ext cx="2587625" cy="554037"/>
          </a:xfrm>
          <a:prstGeom prst="rect">
            <a:avLst/>
          </a:prstGeom>
          <a:noFill/>
          <a:ln w="25400">
            <a:solidFill>
              <a:srgbClr val="2836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800" b="1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Hard limits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200" dirty="0">
                <a:solidFill>
                  <a:srgbClr val="0000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Detect slow drifts</a:t>
            </a:r>
          </a:p>
        </p:txBody>
      </p:sp>
      <p:sp>
        <p:nvSpPr>
          <p:cNvPr id="86024" name="TextBox 10"/>
          <p:cNvSpPr txBox="1">
            <a:spLocks noChangeArrowheads="1"/>
          </p:cNvSpPr>
          <p:nvPr/>
        </p:nvSpPr>
        <p:spPr bwMode="auto">
          <a:xfrm>
            <a:off x="1603375" y="3071813"/>
            <a:ext cx="2587625" cy="7381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Anomaly detection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200">
                <a:solidFill>
                  <a:srgbClr val="000096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Various observation quantities</a:t>
            </a:r>
          </a:p>
          <a:p>
            <a:pPr algn="ctr" eaLnBrk="0" hangingPunct="0">
              <a:spcBef>
                <a:spcPct val="0"/>
              </a:spcBef>
              <a:buFontTx/>
              <a:buNone/>
            </a:pPr>
            <a:endParaRPr lang="en-GB" altLang="en-US" sz="1200">
              <a:solidFill>
                <a:srgbClr val="000096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6025" name="TextBox 11"/>
          <p:cNvSpPr txBox="1">
            <a:spLocks noChangeArrowheads="1"/>
          </p:cNvSpPr>
          <p:nvPr/>
        </p:nvSpPr>
        <p:spPr bwMode="auto">
          <a:xfrm>
            <a:off x="1624013" y="4067175"/>
            <a:ext cx="25876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Ignore facility</a:t>
            </a:r>
          </a:p>
        </p:txBody>
      </p:sp>
      <p:sp>
        <p:nvSpPr>
          <p:cNvPr id="86026" name="TextBox 12"/>
          <p:cNvSpPr txBox="1">
            <a:spLocks noChangeArrowheads="1"/>
          </p:cNvSpPr>
          <p:nvPr/>
        </p:nvSpPr>
        <p:spPr bwMode="auto">
          <a:xfrm>
            <a:off x="611188" y="6165850"/>
            <a:ext cx="1368425" cy="368300"/>
          </a:xfrm>
          <a:prstGeom prst="rect">
            <a:avLst/>
          </a:prstGeom>
          <a:noFill/>
          <a:ln w="25400">
            <a:solidFill>
              <a:srgbClr val="2836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</a:p>
        </p:txBody>
      </p:sp>
      <p:sp>
        <p:nvSpPr>
          <p:cNvPr id="86027" name="TextBox 13"/>
          <p:cNvSpPr txBox="1">
            <a:spLocks noChangeArrowheads="1"/>
          </p:cNvSpPr>
          <p:nvPr/>
        </p:nvSpPr>
        <p:spPr bwMode="auto">
          <a:xfrm>
            <a:off x="3208338" y="6175375"/>
            <a:ext cx="1651000" cy="368300"/>
          </a:xfrm>
          <a:prstGeom prst="rect">
            <a:avLst/>
          </a:prstGeom>
          <a:noFill/>
          <a:ln w="25400">
            <a:solidFill>
              <a:srgbClr val="28364E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Times New Roman" panose="02020603050405020304" pitchFamily="18" charset="0"/>
              </a:defRPr>
            </a:lvl1pPr>
            <a:lvl2pPr marL="742950" indent="-28575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Times New Roman" panose="02020603050405020304" pitchFamily="18" charset="0"/>
              </a:defRPr>
            </a:lvl2pPr>
            <a:lvl3pPr marL="1143000" indent="-22860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Times New Roman" panose="02020603050405020304" pitchFamily="18" charset="0"/>
              </a:defRPr>
            </a:lvl3pPr>
            <a:lvl4pPr marL="1600200" indent="-22860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4pPr>
            <a:lvl5pPr marL="2057400" indent="-22860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Times New Roman" panose="02020603050405020304" pitchFamily="18" charset="0"/>
              </a:defRPr>
            </a:lvl9pPr>
          </a:lstStyle>
          <a:p>
            <a:pPr algn="ctr" eaLnBrk="0" hangingPunct="0">
              <a:spcBef>
                <a:spcPct val="0"/>
              </a:spcBef>
              <a:buFontTx/>
              <a:buNone/>
            </a:pPr>
            <a:r>
              <a:rPr lang="en-GB" altLang="en-US" sz="180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E-mail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1689100" y="3068638"/>
            <a:ext cx="2371725" cy="576262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endParaRPr lang="en-GB" sz="4000">
              <a:solidFill>
                <a:srgbClr val="FFFFFF"/>
              </a:solidFill>
            </a:endParaRPr>
          </a:p>
        </p:txBody>
      </p:sp>
      <p:sp>
        <p:nvSpPr>
          <p:cNvPr id="16" name="Rounded Rectangle 15"/>
          <p:cNvSpPr/>
          <p:nvPr/>
        </p:nvSpPr>
        <p:spPr>
          <a:xfrm>
            <a:off x="1692275" y="4005263"/>
            <a:ext cx="2370138" cy="503237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spcBef>
                <a:spcPct val="0"/>
              </a:spcBef>
              <a:buFontTx/>
              <a:buNone/>
              <a:defRPr/>
            </a:pPr>
            <a:endParaRPr lang="en-GB" sz="4000">
              <a:solidFill>
                <a:srgbClr val="FFFFFF"/>
              </a:solidFill>
            </a:endParaRPr>
          </a:p>
        </p:txBody>
      </p:sp>
      <p:pic>
        <p:nvPicPr>
          <p:cNvPr id="86030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40225" y="1371600"/>
            <a:ext cx="1527175" cy="76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cxnSp>
        <p:nvCxnSpPr>
          <p:cNvPr id="15" name="Straight Arrow Connector 14"/>
          <p:cNvCxnSpPr/>
          <p:nvPr/>
        </p:nvCxnSpPr>
        <p:spPr>
          <a:xfrm>
            <a:off x="6588125" y="485775"/>
            <a:ext cx="0" cy="2921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219700" y="476250"/>
            <a:ext cx="0" cy="29210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284663" y="1336675"/>
            <a:ext cx="0" cy="86836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1258888" y="1771650"/>
            <a:ext cx="0" cy="43656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468313" y="1557338"/>
            <a:ext cx="2016125" cy="276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n-GB" sz="1200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Set and adjusted manually</a:t>
            </a:r>
          </a:p>
        </p:txBody>
      </p:sp>
      <p:cxnSp>
        <p:nvCxnSpPr>
          <p:cNvPr id="27" name="Straight Arrow Connector 26"/>
          <p:cNvCxnSpPr/>
          <p:nvPr/>
        </p:nvCxnSpPr>
        <p:spPr>
          <a:xfrm>
            <a:off x="3348038" y="2778125"/>
            <a:ext cx="0" cy="2905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>
            <a:off x="2484438" y="2778125"/>
            <a:ext cx="0" cy="29051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2916238" y="3644900"/>
            <a:ext cx="1587" cy="360363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7308850" y="1336675"/>
            <a:ext cx="0" cy="2020888"/>
          </a:xfrm>
          <a:prstGeom prst="straightConnector1">
            <a:avLst/>
          </a:prstGeom>
          <a:ln w="25400">
            <a:solidFill>
              <a:schemeClr val="tx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4" name="Straight Arrow Connector 1023"/>
          <p:cNvCxnSpPr/>
          <p:nvPr/>
        </p:nvCxnSpPr>
        <p:spPr>
          <a:xfrm flipH="1">
            <a:off x="4065588" y="3357563"/>
            <a:ext cx="3243262" cy="0"/>
          </a:xfrm>
          <a:prstGeom prst="straightConnector1">
            <a:avLst/>
          </a:prstGeom>
          <a:ln w="254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30" name="TextBox 1029"/>
          <p:cNvSpPr txBox="1"/>
          <p:nvPr/>
        </p:nvSpPr>
        <p:spPr>
          <a:xfrm>
            <a:off x="1804740" y="5055561"/>
            <a:ext cx="2162175" cy="36988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eaLnBrk="0" hangingPunct="0">
              <a:spcBef>
                <a:spcPct val="0"/>
              </a:spcBef>
              <a:buFontTx/>
              <a:buNone/>
              <a:defRPr/>
            </a:pPr>
            <a:r>
              <a:rPr lang="en-GB" dirty="0">
                <a:solidFill>
                  <a:srgbClr val="000000"/>
                </a:solidFill>
                <a:latin typeface="Times New Roman"/>
              </a:rPr>
              <a:t>Warning message</a:t>
            </a:r>
          </a:p>
        </p:txBody>
      </p:sp>
      <p:cxnSp>
        <p:nvCxnSpPr>
          <p:cNvPr id="1034" name="Straight Arrow Connector 1033"/>
          <p:cNvCxnSpPr/>
          <p:nvPr/>
        </p:nvCxnSpPr>
        <p:spPr>
          <a:xfrm flipH="1">
            <a:off x="1979613" y="5661025"/>
            <a:ext cx="647700" cy="504825"/>
          </a:xfrm>
          <a:prstGeom prst="straightConnector1">
            <a:avLst/>
          </a:prstGeom>
          <a:ln w="2222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6" name="Straight Arrow Connector 1035"/>
          <p:cNvCxnSpPr/>
          <p:nvPr/>
        </p:nvCxnSpPr>
        <p:spPr>
          <a:xfrm>
            <a:off x="2627313" y="5661025"/>
            <a:ext cx="581025" cy="51435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Arrow Connector 46"/>
          <p:cNvCxnSpPr/>
          <p:nvPr/>
        </p:nvCxnSpPr>
        <p:spPr>
          <a:xfrm flipH="1">
            <a:off x="2699792" y="4508500"/>
            <a:ext cx="175172" cy="432668"/>
          </a:xfrm>
          <a:prstGeom prst="straightConnector1">
            <a:avLst/>
          </a:prstGeom>
          <a:ln w="22225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/>
          <p:cNvSpPr txBox="1"/>
          <p:nvPr/>
        </p:nvSpPr>
        <p:spPr>
          <a:xfrm>
            <a:off x="5027297" y="6141067"/>
            <a:ext cx="4147289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>
              <a:buNone/>
            </a:pPr>
            <a:r>
              <a:rPr lang="en-GB" sz="1600" dirty="0">
                <a:solidFill>
                  <a:srgbClr val="FF0000"/>
                </a:solidFill>
              </a:rPr>
              <a:t>See also</a:t>
            </a:r>
          </a:p>
          <a:p>
            <a:pPr algn="r">
              <a:buNone/>
            </a:pPr>
            <a:r>
              <a:rPr lang="en-GB" sz="1600" dirty="0">
                <a:solidFill>
                  <a:srgbClr val="FF0000"/>
                </a:solidFill>
              </a:rPr>
              <a:t>http://apps.ecmwf.int/satellite-alerts/current/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323528" y="293747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>
                <a:solidFill>
                  <a:srgbClr val="0099CC"/>
                </a:solidFill>
              </a:rPr>
              <a:t>ECMWF’s automated alert system</a:t>
            </a:r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042" name="Picture 2" descr="Screen Shot 2013-06-30 at 23.06.19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22" y="1916832"/>
            <a:ext cx="5105400" cy="1447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7043" name="Picture 3" descr="Screen Shot 2013-06-30 at 23.09.18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86536"/>
            <a:ext cx="4139952" cy="62766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323528" y="260648"/>
            <a:ext cx="31683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None/>
            </a:pPr>
            <a:r>
              <a:rPr lang="en-GB" sz="2400" dirty="0">
                <a:solidFill>
                  <a:srgbClr val="0099CC"/>
                </a:solidFill>
              </a:rPr>
              <a:t>An example of an instrument noise problem…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51520" y="5929175"/>
            <a:ext cx="4147289" cy="6340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sz="1600" dirty="0">
                <a:solidFill>
                  <a:srgbClr val="FF0000"/>
                </a:solidFill>
              </a:rPr>
              <a:t>See also</a:t>
            </a:r>
          </a:p>
          <a:p>
            <a:pPr>
              <a:buNone/>
            </a:pPr>
            <a:r>
              <a:rPr lang="en-GB" sz="1600" dirty="0">
                <a:solidFill>
                  <a:srgbClr val="FF0000"/>
                </a:solidFill>
              </a:rPr>
              <a:t>http://apps.ecmwf.int/satellite-alerts/current/</a:t>
            </a:r>
          </a:p>
        </p:txBody>
      </p:sp>
      <p:sp>
        <p:nvSpPr>
          <p:cNvPr id="2" name="Oval 1"/>
          <p:cNvSpPr/>
          <p:nvPr/>
        </p:nvSpPr>
        <p:spPr bwMode="auto">
          <a:xfrm>
            <a:off x="8604448" y="2564904"/>
            <a:ext cx="360040" cy="648072"/>
          </a:xfrm>
          <a:prstGeom prst="ellipse">
            <a:avLst/>
          </a:prstGeom>
          <a:noFill/>
          <a:ln w="317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4000" b="0" i="0" u="none" strike="noStrike" cap="none" normalizeH="0" baseline="0">
              <a:ln>
                <a:noFill/>
              </a:ln>
              <a:solidFill>
                <a:schemeClr val="tx2"/>
              </a:solidFill>
              <a:effectLst/>
              <a:latin typeface="Helvetica" pitchFamily="34" charset="0"/>
            </a:endParaRPr>
          </a:p>
        </p:txBody>
      </p:sp>
    </p:spTree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2015100800_airs_784_11_221_210.png"/>
          <p:cNvPicPr>
            <a:picLocks noChangeAspect="1"/>
          </p:cNvPicPr>
          <p:nvPr/>
        </p:nvPicPr>
        <p:blipFill rotWithShape="1">
          <a:blip r:embed="rId2"/>
          <a:srcRect l="4478" t="30404" r="10757" b="46577"/>
          <a:stretch/>
        </p:blipFill>
        <p:spPr>
          <a:xfrm>
            <a:off x="4289640" y="4992779"/>
            <a:ext cx="4812024" cy="1846135"/>
          </a:xfrm>
          <a:prstGeom prst="rect">
            <a:avLst/>
          </a:prstGeom>
        </p:spPr>
      </p:pic>
      <p:pic>
        <p:nvPicPr>
          <p:cNvPr id="7" name="Picture 6" descr="2015100800_iasi_3_16_272_210.png"/>
          <p:cNvPicPr>
            <a:picLocks noChangeAspect="1"/>
          </p:cNvPicPr>
          <p:nvPr/>
        </p:nvPicPr>
        <p:blipFill rotWithShape="1">
          <a:blip r:embed="rId3"/>
          <a:srcRect l="5232" t="30446" r="11604" b="47760"/>
          <a:stretch/>
        </p:blipFill>
        <p:spPr>
          <a:xfrm>
            <a:off x="2155119" y="2736352"/>
            <a:ext cx="4721137" cy="174789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5" t="29986" r="11111" b="47253"/>
          <a:stretch/>
        </p:blipFill>
        <p:spPr>
          <a:xfrm>
            <a:off x="107504" y="505148"/>
            <a:ext cx="4730788" cy="182544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5" r="11111" b="91438"/>
          <a:stretch/>
        </p:blipFill>
        <p:spPr>
          <a:xfrm>
            <a:off x="0" y="-27384"/>
            <a:ext cx="4730788" cy="686677"/>
          </a:xfrm>
          <a:prstGeom prst="rect">
            <a:avLst/>
          </a:prstGeom>
        </p:spPr>
      </p:pic>
      <p:pic>
        <p:nvPicPr>
          <p:cNvPr id="9" name="Picture 8" descr="2015100800_iasi_3_16_272_210.png"/>
          <p:cNvPicPr>
            <a:picLocks noChangeAspect="1"/>
          </p:cNvPicPr>
          <p:nvPr/>
        </p:nvPicPr>
        <p:blipFill rotWithShape="1">
          <a:blip r:embed="rId3"/>
          <a:srcRect l="5232" r="11604" b="92418"/>
          <a:stretch/>
        </p:blipFill>
        <p:spPr>
          <a:xfrm>
            <a:off x="2123728" y="2241440"/>
            <a:ext cx="4768348" cy="614161"/>
          </a:xfrm>
          <a:prstGeom prst="rect">
            <a:avLst/>
          </a:prstGeom>
        </p:spPr>
      </p:pic>
      <p:pic>
        <p:nvPicPr>
          <p:cNvPr id="10" name="Picture 9" descr="2015100800_airs_784_11_221_210.png"/>
          <p:cNvPicPr>
            <a:picLocks noChangeAspect="1"/>
          </p:cNvPicPr>
          <p:nvPr/>
        </p:nvPicPr>
        <p:blipFill rotWithShape="1">
          <a:blip r:embed="rId2"/>
          <a:srcRect l="4478" r="10757" b="91366"/>
          <a:stretch/>
        </p:blipFill>
        <p:spPr>
          <a:xfrm>
            <a:off x="4313688" y="4419021"/>
            <a:ext cx="4812024" cy="692451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5508104" y="355966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buNone/>
            </a:pPr>
            <a:r>
              <a:rPr lang="en-GB" sz="2400" dirty="0">
                <a:solidFill>
                  <a:srgbClr val="0099CC"/>
                </a:solidFill>
              </a:rPr>
              <a:t>A different example of an alert…</a:t>
            </a:r>
          </a:p>
        </p:txBody>
      </p:sp>
    </p:spTree>
    <p:extLst>
      <p:ext uri="{BB962C8B-B14F-4D97-AF65-F5344CB8AC3E}">
        <p14:creationId xmlns:p14="http://schemas.microsoft.com/office/powerpoint/2010/main" val="11798220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Screenshot 2016-03-12 12.43.55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178768"/>
            <a:ext cx="9144000" cy="5562600"/>
          </a:xfrm>
          <a:prstGeom prst="rect">
            <a:avLst/>
          </a:prstGeom>
        </p:spPr>
      </p:pic>
      <p:sp>
        <p:nvSpPr>
          <p:cNvPr id="6" name="Rectangle 2"/>
          <p:cNvSpPr txBox="1">
            <a:spLocks noChangeArrowheads="1"/>
          </p:cNvSpPr>
          <p:nvPr/>
        </p:nvSpPr>
        <p:spPr>
          <a:xfrm>
            <a:off x="611560" y="381000"/>
            <a:ext cx="7920880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400" dirty="0">
                <a:solidFill>
                  <a:srgbClr val="0099CC"/>
                </a:solidFill>
                <a:latin typeface="Calibri" pitchFamily="34" charset="0"/>
              </a:rPr>
              <a:t>Alerts triggered by local bias signal in several IR channels around 712.5 cm</a:t>
            </a:r>
            <a:r>
              <a:rPr lang="en-GB" sz="2400" baseline="30000" dirty="0">
                <a:solidFill>
                  <a:srgbClr val="0099CC"/>
                </a:solidFill>
                <a:latin typeface="Calibri" pitchFamily="34" charset="0"/>
              </a:rPr>
              <a:t>-1</a:t>
            </a:r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creenshot 2016-03-12 12.51.59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420167"/>
            <a:ext cx="9144000" cy="4601121"/>
          </a:xfrm>
          <a:prstGeom prst="rect">
            <a:avLst/>
          </a:prstGeom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685800" y="381000"/>
            <a:ext cx="7772400" cy="6096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fontAlgn="auto">
              <a:spcAft>
                <a:spcPts val="0"/>
              </a:spcAft>
            </a:pPr>
            <a:r>
              <a:rPr lang="en-GB" sz="2400" dirty="0">
                <a:solidFill>
                  <a:srgbClr val="0099CC"/>
                </a:solidFill>
                <a:latin typeface="Calibri" pitchFamily="34" charset="0"/>
              </a:rPr>
              <a:t>After some detective work….: </a:t>
            </a:r>
          </a:p>
          <a:p>
            <a:pPr fontAlgn="auto">
              <a:spcAft>
                <a:spcPts val="0"/>
              </a:spcAft>
            </a:pPr>
            <a:r>
              <a:rPr lang="en-GB" sz="2400" dirty="0">
                <a:solidFill>
                  <a:srgbClr val="0099CC"/>
                </a:solidFill>
                <a:latin typeface="Calibri" pitchFamily="34" charset="0"/>
              </a:rPr>
              <a:t>Local bias due to strongly increased levels of HCN over the Indian Ocean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1331640" y="6165304"/>
            <a:ext cx="53142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/>
              <a:t>→ Subsequently addressed </a:t>
            </a:r>
            <a:r>
              <a:rPr lang="en-GB" dirty="0"/>
              <a:t>through quality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sz="2400" dirty="0">
                <a:latin typeface="Calibri" pitchFamily="34" charset="0"/>
              </a:rPr>
              <a:t>Summary on data monitoring</a:t>
            </a:r>
            <a:endParaRPr lang="en-GB" dirty="0">
              <a:latin typeface="Calibri" pitchFamily="34" charset="0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685800" y="1484784"/>
            <a:ext cx="7772400" cy="4114800"/>
          </a:xfrm>
        </p:spPr>
        <p:txBody>
          <a:bodyPr/>
          <a:lstStyle/>
          <a:p>
            <a:r>
              <a:rPr lang="en-GB" dirty="0"/>
              <a:t>Monitoring of departure statistics is an essential aspect of data assimilation to</a:t>
            </a:r>
          </a:p>
          <a:p>
            <a:pPr lvl="1"/>
            <a:r>
              <a:rPr lang="en-GB" dirty="0"/>
              <a:t>Diagnose “health” of the assimilation system</a:t>
            </a:r>
          </a:p>
          <a:p>
            <a:pPr lvl="1"/>
            <a:r>
              <a:rPr lang="en-GB" dirty="0"/>
              <a:t>Diagnose model or observation biases</a:t>
            </a:r>
          </a:p>
          <a:p>
            <a:pPr lvl="1"/>
            <a:r>
              <a:rPr lang="en-GB" dirty="0"/>
              <a:t>Characterise the quality of observations in the context of the wider observing system (→ contribution to satellite </a:t>
            </a:r>
            <a:r>
              <a:rPr lang="en-GB" dirty="0" err="1"/>
              <a:t>cal</a:t>
            </a:r>
            <a:r>
              <a:rPr lang="en-GB" dirty="0"/>
              <a:t>/</a:t>
            </a:r>
            <a:r>
              <a:rPr lang="en-GB" dirty="0" err="1"/>
              <a:t>val</a:t>
            </a:r>
            <a:r>
              <a:rPr lang="en-GB" dirty="0"/>
              <a:t>)</a:t>
            </a:r>
          </a:p>
          <a:p>
            <a:pPr lvl="1"/>
            <a:r>
              <a:rPr lang="en-GB" dirty="0"/>
              <a:t>Characterise performance of bias correction schemes</a:t>
            </a:r>
          </a:p>
          <a:p>
            <a:pPr lvl="1"/>
            <a:r>
              <a:rPr lang="en-GB" dirty="0"/>
              <a:t>Respond to sudden anomalies in observations</a:t>
            </a:r>
          </a:p>
          <a:p>
            <a:pPr lvl="1"/>
            <a:r>
              <a:rPr lang="en-GB" dirty="0"/>
              <a:t>Etc.</a:t>
            </a:r>
          </a:p>
        </p:txBody>
      </p:sp>
    </p:spTree>
    <p:extLst>
      <p:ext uri="{BB962C8B-B14F-4D97-AF65-F5344CB8AC3E}">
        <p14:creationId xmlns:p14="http://schemas.microsoft.com/office/powerpoint/2010/main" val="111242773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02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304800"/>
            <a:ext cx="7772400" cy="609600"/>
          </a:xfrm>
        </p:spPr>
        <p:txBody>
          <a:bodyPr/>
          <a:lstStyle/>
          <a:p>
            <a:r>
              <a:rPr lang="en-US" sz="2000" dirty="0">
                <a:latin typeface="Calibri" pitchFamily="34" charset="0"/>
              </a:rPr>
              <a:t>Model bias: </a:t>
            </a:r>
            <a:br>
              <a:rPr lang="en-US" sz="2000" b="1" i="1" dirty="0">
                <a:solidFill>
                  <a:srgbClr val="FF0000"/>
                </a:solidFill>
                <a:latin typeface="Calibri" pitchFamily="34" charset="0"/>
              </a:rPr>
            </a:br>
            <a:r>
              <a:rPr lang="en-US" sz="2000" dirty="0">
                <a:solidFill>
                  <a:srgbClr val="0099CC"/>
                </a:solidFill>
                <a:latin typeface="Calibri" pitchFamily="34" charset="0"/>
              </a:rPr>
              <a:t>Seasonal variation in upper-stratospheric model errors</a:t>
            </a:r>
          </a:p>
        </p:txBody>
      </p:sp>
      <p:pic>
        <p:nvPicPr>
          <p:cNvPr id="204803" name="Picture 3" descr="1112_fcerr_tz_ml_fc120_strato_antarctica"/>
          <p:cNvPicPr>
            <a:picLocks noChangeAspect="1" noChangeArrowheads="1"/>
          </p:cNvPicPr>
          <p:nvPr/>
        </p:nvPicPr>
        <p:blipFill>
          <a:blip r:embed="rId3" cstate="print"/>
          <a:srcRect l="5391" t="2185" r="3825" b="49551"/>
          <a:stretch>
            <a:fillRect/>
          </a:stretch>
        </p:blipFill>
        <p:spPr bwMode="auto">
          <a:xfrm>
            <a:off x="1547813" y="3862388"/>
            <a:ext cx="7272337" cy="2735262"/>
          </a:xfrm>
          <a:prstGeom prst="rect">
            <a:avLst/>
          </a:prstGeom>
          <a:noFill/>
        </p:spPr>
      </p:pic>
      <p:pic>
        <p:nvPicPr>
          <p:cNvPr id="204805" name="Picture 5" descr="1112_fcerr_tz_ml_fc120_strato_arctic"/>
          <p:cNvPicPr>
            <a:picLocks noChangeAspect="1" noChangeArrowheads="1"/>
          </p:cNvPicPr>
          <p:nvPr/>
        </p:nvPicPr>
        <p:blipFill>
          <a:blip r:embed="rId4" cstate="print"/>
          <a:srcRect l="6857" r="3250" b="50000"/>
          <a:stretch>
            <a:fillRect/>
          </a:stretch>
        </p:blipFill>
        <p:spPr bwMode="auto">
          <a:xfrm>
            <a:off x="1619250" y="1125538"/>
            <a:ext cx="7200900" cy="2833687"/>
          </a:xfrm>
          <a:prstGeom prst="rect">
            <a:avLst/>
          </a:prstGeom>
          <a:noFill/>
        </p:spPr>
      </p:pic>
      <p:sp>
        <p:nvSpPr>
          <p:cNvPr id="204807" name="Text Box 7"/>
          <p:cNvSpPr txBox="1">
            <a:spLocks noChangeArrowheads="1"/>
          </p:cNvSpPr>
          <p:nvPr/>
        </p:nvSpPr>
        <p:spPr bwMode="auto">
          <a:xfrm>
            <a:off x="684213" y="931863"/>
            <a:ext cx="4538913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>
                <a:latin typeface="Calibri" pitchFamily="34" charset="0"/>
              </a:rPr>
              <a:t>T255L60 model used for the </a:t>
            </a:r>
            <a:r>
              <a:rPr lang="en-GB" sz="1600" b="1" i="1" dirty="0">
                <a:solidFill>
                  <a:schemeClr val="accent2"/>
                </a:solidFill>
                <a:latin typeface="Calibri" pitchFamily="34" charset="0"/>
              </a:rPr>
              <a:t>ERA-Interim</a:t>
            </a:r>
            <a:r>
              <a:rPr lang="en-GB" sz="1600" dirty="0">
                <a:latin typeface="Calibri" pitchFamily="34" charset="0"/>
              </a:rPr>
              <a:t> reanalysis</a:t>
            </a:r>
          </a:p>
        </p:txBody>
      </p:sp>
      <p:sp>
        <p:nvSpPr>
          <p:cNvPr id="204812" name="Oval 12"/>
          <p:cNvSpPr>
            <a:spLocks noChangeArrowheads="1"/>
          </p:cNvSpPr>
          <p:nvPr/>
        </p:nvSpPr>
        <p:spPr bwMode="auto">
          <a:xfrm>
            <a:off x="3275013" y="1484313"/>
            <a:ext cx="3673475" cy="1512887"/>
          </a:xfrm>
          <a:prstGeom prst="ellipse">
            <a:avLst/>
          </a:prstGeom>
          <a:noFill/>
          <a:ln w="19050">
            <a:solidFill>
              <a:srgbClr val="CC3300"/>
            </a:solidFill>
            <a:round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04813" name="Oval 13"/>
          <p:cNvSpPr>
            <a:spLocks noChangeArrowheads="1"/>
          </p:cNvSpPr>
          <p:nvPr/>
        </p:nvSpPr>
        <p:spPr bwMode="auto">
          <a:xfrm>
            <a:off x="3490913" y="4221163"/>
            <a:ext cx="3168650" cy="1512887"/>
          </a:xfrm>
          <a:prstGeom prst="ellipse">
            <a:avLst/>
          </a:prstGeom>
          <a:noFill/>
          <a:ln w="19050">
            <a:solidFill>
              <a:srgbClr val="CC3300"/>
            </a:solidFill>
            <a:round/>
            <a:headEnd/>
            <a:tailEnd/>
          </a:ln>
          <a:effectLst/>
        </p:spPr>
        <p:txBody>
          <a:bodyPr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04814" name="Text Box 14"/>
          <p:cNvSpPr txBox="1">
            <a:spLocks noChangeArrowheads="1"/>
          </p:cNvSpPr>
          <p:nvPr/>
        </p:nvSpPr>
        <p:spPr bwMode="auto">
          <a:xfrm>
            <a:off x="3708400" y="2997200"/>
            <a:ext cx="2488992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b="1" dirty="0">
                <a:latin typeface="Calibri" pitchFamily="34" charset="0"/>
              </a:rPr>
              <a:t>Summer:</a:t>
            </a:r>
            <a:r>
              <a:rPr lang="en-GB" sz="1600" dirty="0">
                <a:latin typeface="Calibri" pitchFamily="34" charset="0"/>
              </a:rPr>
              <a:t> Radiation, ozone?</a:t>
            </a:r>
          </a:p>
        </p:txBody>
      </p:sp>
      <p:sp>
        <p:nvSpPr>
          <p:cNvPr id="204815" name="Text Box 15"/>
          <p:cNvSpPr txBox="1">
            <a:spLocks noChangeArrowheads="1"/>
          </p:cNvSpPr>
          <p:nvPr/>
        </p:nvSpPr>
        <p:spPr bwMode="auto">
          <a:xfrm>
            <a:off x="3851275" y="5756275"/>
            <a:ext cx="2472513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b="1" dirty="0">
                <a:latin typeface="Calibri" pitchFamily="34" charset="0"/>
              </a:rPr>
              <a:t>Winter:</a:t>
            </a:r>
            <a:r>
              <a:rPr lang="en-GB" sz="1600" dirty="0">
                <a:latin typeface="Calibri" pitchFamily="34" charset="0"/>
              </a:rPr>
              <a:t> Gravity-wave drag?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323528" y="1412776"/>
            <a:ext cx="1296987" cy="2447925"/>
            <a:chOff x="611188" y="4005263"/>
            <a:chExt cx="1296987" cy="2447925"/>
          </a:xfrm>
        </p:grpSpPr>
        <p:sp>
          <p:nvSpPr>
            <p:cNvPr id="14" name="Text Box 4"/>
            <p:cNvSpPr txBox="1">
              <a:spLocks noChangeArrowheads="1"/>
            </p:cNvSpPr>
            <p:nvPr/>
          </p:nvSpPr>
          <p:spPr bwMode="auto">
            <a:xfrm>
              <a:off x="611188" y="5892800"/>
              <a:ext cx="752475" cy="560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 b="1" dirty="0"/>
                <a:t>40hPa</a:t>
              </a:r>
            </a:p>
            <a:p>
              <a:pPr marL="381000" indent="-381000">
                <a:buFontTx/>
                <a:buNone/>
              </a:pPr>
              <a:r>
                <a:rPr lang="en-GB" sz="1400" b="1" dirty="0"/>
                <a:t>(22km)</a:t>
              </a:r>
            </a:p>
          </p:txBody>
        </p:sp>
        <p:sp>
          <p:nvSpPr>
            <p:cNvPr id="15" name="Text Box 6"/>
            <p:cNvSpPr txBox="1">
              <a:spLocks noChangeArrowheads="1"/>
            </p:cNvSpPr>
            <p:nvPr/>
          </p:nvSpPr>
          <p:spPr bwMode="auto">
            <a:xfrm>
              <a:off x="611188" y="4005263"/>
              <a:ext cx="752475" cy="560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 b="1"/>
                <a:t>0.1hPa</a:t>
              </a:r>
            </a:p>
            <a:p>
              <a:pPr marL="381000" indent="-381000">
                <a:buFontTx/>
                <a:buNone/>
              </a:pPr>
              <a:r>
                <a:rPr lang="en-GB" sz="1400" b="1"/>
                <a:t>(65km)</a:t>
              </a:r>
            </a:p>
          </p:txBody>
        </p:sp>
        <p:sp>
          <p:nvSpPr>
            <p:cNvPr id="16" name="Line 9"/>
            <p:cNvSpPr>
              <a:spLocks noChangeShapeType="1"/>
            </p:cNvSpPr>
            <p:nvPr/>
          </p:nvSpPr>
          <p:spPr bwMode="auto">
            <a:xfrm>
              <a:off x="1403350" y="4292600"/>
              <a:ext cx="5048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17" name="Line 10"/>
            <p:cNvSpPr>
              <a:spLocks noChangeShapeType="1"/>
            </p:cNvSpPr>
            <p:nvPr/>
          </p:nvSpPr>
          <p:spPr bwMode="auto">
            <a:xfrm>
              <a:off x="1331913" y="6165850"/>
              <a:ext cx="5048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GB"/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323528" y="4005064"/>
            <a:ext cx="1296987" cy="2447925"/>
            <a:chOff x="611188" y="4005263"/>
            <a:chExt cx="1296987" cy="2447925"/>
          </a:xfrm>
        </p:grpSpPr>
        <p:sp>
          <p:nvSpPr>
            <p:cNvPr id="20" name="Text Box 4"/>
            <p:cNvSpPr txBox="1">
              <a:spLocks noChangeArrowheads="1"/>
            </p:cNvSpPr>
            <p:nvPr/>
          </p:nvSpPr>
          <p:spPr bwMode="auto">
            <a:xfrm>
              <a:off x="611188" y="5892800"/>
              <a:ext cx="752475" cy="560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 b="1" dirty="0"/>
                <a:t>40hPa</a:t>
              </a:r>
            </a:p>
            <a:p>
              <a:pPr marL="381000" indent="-381000">
                <a:buFontTx/>
                <a:buNone/>
              </a:pPr>
              <a:r>
                <a:rPr lang="en-GB" sz="1400" b="1" dirty="0"/>
                <a:t>(22km)</a:t>
              </a:r>
            </a:p>
          </p:txBody>
        </p:sp>
        <p:sp>
          <p:nvSpPr>
            <p:cNvPr id="21" name="Text Box 6"/>
            <p:cNvSpPr txBox="1">
              <a:spLocks noChangeArrowheads="1"/>
            </p:cNvSpPr>
            <p:nvPr/>
          </p:nvSpPr>
          <p:spPr bwMode="auto">
            <a:xfrm>
              <a:off x="611188" y="4005263"/>
              <a:ext cx="752475" cy="56038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 b="1"/>
                <a:t>0.1hPa</a:t>
              </a:r>
            </a:p>
            <a:p>
              <a:pPr marL="381000" indent="-381000">
                <a:buFontTx/>
                <a:buNone/>
              </a:pPr>
              <a:r>
                <a:rPr lang="en-GB" sz="1400" b="1"/>
                <a:t>(65km)</a:t>
              </a:r>
            </a:p>
          </p:txBody>
        </p:sp>
        <p:sp>
          <p:nvSpPr>
            <p:cNvPr id="22" name="Line 9"/>
            <p:cNvSpPr>
              <a:spLocks noChangeShapeType="1"/>
            </p:cNvSpPr>
            <p:nvPr/>
          </p:nvSpPr>
          <p:spPr bwMode="auto">
            <a:xfrm>
              <a:off x="1403350" y="4292600"/>
              <a:ext cx="5048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3" name="Line 10"/>
            <p:cNvSpPr>
              <a:spLocks noChangeShapeType="1"/>
            </p:cNvSpPr>
            <p:nvPr/>
          </p:nvSpPr>
          <p:spPr bwMode="auto">
            <a:xfrm>
              <a:off x="1331913" y="6165850"/>
              <a:ext cx="50482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endParaRPr lang="en-GB"/>
            </a:p>
          </p:txBody>
        </p:sp>
      </p:grpSp>
      <p:sp>
        <p:nvSpPr>
          <p:cNvPr id="3" name="TextBox 2"/>
          <p:cNvSpPr txBox="1"/>
          <p:nvPr/>
        </p:nvSpPr>
        <p:spPr>
          <a:xfrm>
            <a:off x="2040604" y="1678571"/>
            <a:ext cx="761747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/>
              <a:t>Arctic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2100644" y="4300396"/>
            <a:ext cx="1082348" cy="369332"/>
          </a:xfrm>
          <a:prstGeom prst="rect">
            <a:avLst/>
          </a:prstGeom>
          <a:solidFill>
            <a:schemeClr val="bg1"/>
          </a:solidFill>
        </p:spPr>
        <p:txBody>
          <a:bodyPr wrap="none" rtlCol="0">
            <a:spAutoFit/>
          </a:bodyPr>
          <a:lstStyle/>
          <a:p>
            <a:pPr>
              <a:buNone/>
            </a:pPr>
            <a:r>
              <a:rPr lang="en-GB" dirty="0"/>
              <a:t>Antarctic</a:t>
            </a:r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306" name="Rectangle 2"/>
          <p:cNvSpPr>
            <a:spLocks noGrp="1" noChangeArrowheads="1"/>
          </p:cNvSpPr>
          <p:nvPr>
            <p:ph type="title"/>
          </p:nvPr>
        </p:nvSpPr>
        <p:spPr>
          <a:xfrm>
            <a:off x="615950" y="333375"/>
            <a:ext cx="7772400" cy="609600"/>
          </a:xfrm>
        </p:spPr>
        <p:txBody>
          <a:bodyPr/>
          <a:lstStyle/>
          <a:p>
            <a:pPr algn="ctr"/>
            <a:r>
              <a:rPr lang="en-GB" sz="2400" dirty="0">
                <a:latin typeface="Calibri" pitchFamily="34" charset="0"/>
              </a:rPr>
              <a:t>Additional information</a:t>
            </a:r>
          </a:p>
        </p:txBody>
      </p:sp>
      <p:pic>
        <p:nvPicPr>
          <p:cNvPr id="226307" name="Picture 3" descr="esche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8263" y="3195638"/>
            <a:ext cx="3455987" cy="3186112"/>
          </a:xfrm>
          <a:prstGeom prst="rect">
            <a:avLst/>
          </a:prstGeom>
          <a:noFill/>
        </p:spPr>
      </p:pic>
      <p:sp>
        <p:nvSpPr>
          <p:cNvPr id="226308" name="Rectangle 4"/>
          <p:cNvSpPr>
            <a:spLocks noChangeArrowheads="1"/>
          </p:cNvSpPr>
          <p:nvPr/>
        </p:nvSpPr>
        <p:spPr bwMode="auto">
          <a:xfrm>
            <a:off x="755576" y="1219200"/>
            <a:ext cx="7510462" cy="33938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>
                <a:latin typeface="Calibri" pitchFamily="34" charset="0"/>
              </a:rPr>
              <a:t>Harris and Kelly, 2001: </a:t>
            </a:r>
            <a:r>
              <a:rPr lang="en-GB" sz="1600" b="1" dirty="0">
                <a:solidFill>
                  <a:srgbClr val="00B0F0"/>
                </a:solidFill>
                <a:latin typeface="Calibri" pitchFamily="34" charset="0"/>
              </a:rPr>
              <a:t>A satellite radiance-bias correction scheme for data assimilation.</a:t>
            </a:r>
            <a:r>
              <a:rPr lang="en-GB" sz="1600" dirty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en-GB" sz="1600" i="1" dirty="0">
                <a:latin typeface="Calibri" pitchFamily="34" charset="0"/>
              </a:rPr>
              <a:t>Q. J. R. </a:t>
            </a:r>
            <a:r>
              <a:rPr lang="en-GB" sz="1600" i="1" dirty="0" err="1">
                <a:latin typeface="Calibri" pitchFamily="34" charset="0"/>
              </a:rPr>
              <a:t>Meteorol</a:t>
            </a:r>
            <a:r>
              <a:rPr lang="en-GB" sz="1600" i="1" dirty="0">
                <a:latin typeface="Calibri" pitchFamily="34" charset="0"/>
              </a:rPr>
              <a:t>. Soc., 127, 1453-1468</a:t>
            </a:r>
          </a:p>
          <a:p>
            <a:pPr marL="381000" indent="-381000">
              <a:buFontTx/>
              <a:buNone/>
            </a:pPr>
            <a:r>
              <a:rPr lang="en-GB" sz="1600" dirty="0" err="1">
                <a:latin typeface="Calibri" pitchFamily="34" charset="0"/>
              </a:rPr>
              <a:t>Derber</a:t>
            </a:r>
            <a:r>
              <a:rPr lang="en-GB" sz="1600" dirty="0">
                <a:latin typeface="Calibri" pitchFamily="34" charset="0"/>
              </a:rPr>
              <a:t> and Wu, 1998: </a:t>
            </a:r>
            <a:r>
              <a:rPr lang="en-GB" sz="1600" b="1" dirty="0">
                <a:solidFill>
                  <a:srgbClr val="00B0F0"/>
                </a:solidFill>
                <a:latin typeface="Calibri" pitchFamily="34" charset="0"/>
              </a:rPr>
              <a:t>The use of TOVS cloud-cleared radiances in the NCEP SSI analysis system.</a:t>
            </a:r>
            <a:r>
              <a:rPr lang="en-GB" sz="1600" dirty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en-GB" sz="1600" i="1" dirty="0">
                <a:latin typeface="Calibri" pitchFamily="34" charset="0"/>
              </a:rPr>
              <a:t>Mon. </a:t>
            </a:r>
            <a:r>
              <a:rPr lang="en-GB" sz="1600" i="1" dirty="0" err="1">
                <a:latin typeface="Calibri" pitchFamily="34" charset="0"/>
              </a:rPr>
              <a:t>Wea</a:t>
            </a:r>
            <a:r>
              <a:rPr lang="en-GB" sz="1600" i="1" dirty="0">
                <a:latin typeface="Calibri" pitchFamily="34" charset="0"/>
              </a:rPr>
              <a:t>. Rev., 126, 2287-2299</a:t>
            </a:r>
          </a:p>
          <a:p>
            <a:pPr marL="381000" indent="-381000">
              <a:buNone/>
            </a:pPr>
            <a:r>
              <a:rPr lang="en-GB" sz="1600" dirty="0">
                <a:latin typeface="Calibri" pitchFamily="34" charset="0"/>
              </a:rPr>
              <a:t>Dee, 2005: </a:t>
            </a:r>
            <a:r>
              <a:rPr lang="en-GB" sz="1600" b="1" dirty="0">
                <a:solidFill>
                  <a:srgbClr val="00B0F0"/>
                </a:solidFill>
                <a:latin typeface="Calibri" pitchFamily="34" charset="0"/>
              </a:rPr>
              <a:t>Bias and data assimilation.</a:t>
            </a:r>
            <a:r>
              <a:rPr lang="en-GB" sz="1600" dirty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en-GB" sz="1600" i="1" dirty="0">
                <a:latin typeface="Calibri" pitchFamily="34" charset="0"/>
              </a:rPr>
              <a:t>Q. J. R. </a:t>
            </a:r>
            <a:r>
              <a:rPr lang="en-GB" sz="1600" i="1" dirty="0" err="1">
                <a:latin typeface="Calibri" pitchFamily="34" charset="0"/>
              </a:rPr>
              <a:t>Meteorol</a:t>
            </a:r>
            <a:r>
              <a:rPr lang="en-GB" sz="1600" i="1" dirty="0">
                <a:latin typeface="Calibri" pitchFamily="34" charset="0"/>
              </a:rPr>
              <a:t>. Soc., 131, 3323-3343</a:t>
            </a:r>
          </a:p>
          <a:p>
            <a:pPr marL="381000" indent="-381000">
              <a:buFontTx/>
              <a:buNone/>
            </a:pPr>
            <a:r>
              <a:rPr lang="en-GB" sz="1600" dirty="0" err="1">
                <a:latin typeface="Calibri" pitchFamily="34" charset="0"/>
              </a:rPr>
              <a:t>Auligné</a:t>
            </a:r>
            <a:r>
              <a:rPr lang="en-GB" sz="1600" dirty="0">
                <a:latin typeface="Calibri" pitchFamily="34" charset="0"/>
              </a:rPr>
              <a:t>, T. , McNally, A. P. and Dee, D. P., 2007: </a:t>
            </a:r>
            <a:r>
              <a:rPr lang="en-GB" sz="1600" b="1" dirty="0">
                <a:solidFill>
                  <a:srgbClr val="00B0F0"/>
                </a:solidFill>
                <a:latin typeface="Calibri" pitchFamily="34" charset="0"/>
              </a:rPr>
              <a:t>Adaptive bias correction for satellite data in a numerical weather prediction system.</a:t>
            </a:r>
            <a:r>
              <a:rPr lang="en-GB" sz="1600" dirty="0">
                <a:solidFill>
                  <a:srgbClr val="00B0F0"/>
                </a:solidFill>
                <a:latin typeface="Calibri" pitchFamily="34" charset="0"/>
              </a:rPr>
              <a:t> </a:t>
            </a:r>
            <a:r>
              <a:rPr lang="en-GB" sz="1600" i="1" dirty="0">
                <a:latin typeface="Calibri" pitchFamily="34" charset="0"/>
              </a:rPr>
              <a:t>Q.J.R. </a:t>
            </a:r>
            <a:r>
              <a:rPr lang="en-GB" sz="1600" i="1" dirty="0" err="1">
                <a:latin typeface="Calibri" pitchFamily="34" charset="0"/>
              </a:rPr>
              <a:t>Meteorol</a:t>
            </a:r>
            <a:r>
              <a:rPr lang="en-GB" sz="1600" i="1" dirty="0">
                <a:latin typeface="Calibri" pitchFamily="34" charset="0"/>
              </a:rPr>
              <a:t>. Soc., 133: 631-642</a:t>
            </a:r>
          </a:p>
          <a:p>
            <a:pPr marL="381000" indent="-381000">
              <a:buFontTx/>
              <a:buNone/>
            </a:pPr>
            <a:r>
              <a:rPr lang="en-GB" sz="1600" dirty="0" err="1">
                <a:latin typeface="Calibri" pitchFamily="34" charset="0"/>
              </a:rPr>
              <a:t>Auligné</a:t>
            </a:r>
            <a:r>
              <a:rPr lang="en-GB" sz="1600" dirty="0">
                <a:latin typeface="Calibri" pitchFamily="34" charset="0"/>
              </a:rPr>
              <a:t>, T. and McNally, A. P., 2007:</a:t>
            </a:r>
            <a:r>
              <a:rPr lang="en-GB" sz="1600" i="1" dirty="0">
                <a:latin typeface="Calibri" pitchFamily="34" charset="0"/>
              </a:rPr>
              <a:t> </a:t>
            </a:r>
            <a:r>
              <a:rPr lang="en-GB" sz="1600" b="1" dirty="0">
                <a:solidFill>
                  <a:srgbClr val="00B0F0"/>
                </a:solidFill>
                <a:latin typeface="Calibri" pitchFamily="34" charset="0"/>
              </a:rPr>
              <a:t>Interaction between bias correction and quality control. </a:t>
            </a:r>
            <a:r>
              <a:rPr lang="en-GB" sz="1600" i="1" dirty="0">
                <a:latin typeface="Calibri" pitchFamily="34" charset="0"/>
              </a:rPr>
              <a:t>Q.J.R. </a:t>
            </a:r>
            <a:r>
              <a:rPr lang="en-GB" sz="1600" i="1" dirty="0" err="1">
                <a:latin typeface="Calibri" pitchFamily="34" charset="0"/>
              </a:rPr>
              <a:t>Meteorol</a:t>
            </a:r>
            <a:r>
              <a:rPr lang="en-GB" sz="1600" i="1" dirty="0">
                <a:latin typeface="Calibri" pitchFamily="34" charset="0"/>
              </a:rPr>
              <a:t>. Soc</a:t>
            </a:r>
            <a:r>
              <a:rPr lang="en-GB" sz="1600" dirty="0">
                <a:latin typeface="Calibri" pitchFamily="34" charset="0"/>
              </a:rPr>
              <a:t>.. 133: 643-653</a:t>
            </a:r>
          </a:p>
          <a:p>
            <a:pPr marL="381000" indent="-381000">
              <a:buFontTx/>
              <a:buNone/>
            </a:pPr>
            <a:endParaRPr lang="en-GB" sz="1600" i="1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GB" sz="1600" i="1" dirty="0">
              <a:latin typeface="Calibri" pitchFamily="34" charset="0"/>
            </a:endParaRPr>
          </a:p>
          <a:p>
            <a:pPr marL="381000" indent="-381000">
              <a:buFontTx/>
              <a:buNone/>
            </a:pPr>
            <a:endParaRPr lang="en-GB" sz="1600" i="1" dirty="0">
              <a:latin typeface="Calibri" pitchFamily="34" charset="0"/>
            </a:endParaRPr>
          </a:p>
        </p:txBody>
      </p:sp>
      <p:sp>
        <p:nvSpPr>
          <p:cNvPr id="226309" name="Text Box 5"/>
          <p:cNvSpPr txBox="1">
            <a:spLocks noChangeArrowheads="1"/>
          </p:cNvSpPr>
          <p:nvPr/>
        </p:nvSpPr>
        <p:spPr bwMode="auto">
          <a:xfrm>
            <a:off x="755576" y="5673119"/>
            <a:ext cx="3434123" cy="6362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>
                <a:latin typeface="Calibri" pitchFamily="34" charset="0"/>
              </a:rPr>
              <a:t>Feel free to contact me with questions:</a:t>
            </a:r>
          </a:p>
          <a:p>
            <a:pPr marL="381000" indent="-381000">
              <a:buFontTx/>
              <a:buNone/>
            </a:pPr>
            <a:r>
              <a:rPr lang="en-GB" sz="1600" b="1" dirty="0">
                <a:solidFill>
                  <a:srgbClr val="0099CC"/>
                </a:solidFill>
                <a:latin typeface="Calibri" pitchFamily="34" charset="0"/>
              </a:rPr>
              <a:t>		Niels.Bormann@ecmwf.int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755576" y="3642664"/>
            <a:ext cx="4998618" cy="21627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90000" tIns="46800" rIns="90000" bIns="46800">
            <a:spAutoFit/>
          </a:bodyPr>
          <a:lstStyle/>
          <a:p>
            <a:pPr marL="361950" indent="-361950">
              <a:buNone/>
            </a:pPr>
            <a:r>
              <a:rPr lang="en-GB" sz="1600" dirty="0">
                <a:latin typeface="Calibri" pitchFamily="34" charset="0"/>
              </a:rPr>
              <a:t>Dee  and </a:t>
            </a:r>
            <a:r>
              <a:rPr lang="en-GB" sz="1600" dirty="0" err="1">
                <a:latin typeface="Calibri" pitchFamily="34" charset="0"/>
              </a:rPr>
              <a:t>Uppala</a:t>
            </a:r>
            <a:r>
              <a:rPr lang="en-GB" sz="1600" dirty="0">
                <a:latin typeface="Calibri" pitchFamily="34" charset="0"/>
              </a:rPr>
              <a:t>, 2009: </a:t>
            </a:r>
            <a:r>
              <a:rPr lang="en-GB" sz="1600" b="1" dirty="0" err="1">
                <a:solidFill>
                  <a:srgbClr val="00B0F0"/>
                </a:solidFill>
                <a:latin typeface="Calibri" pitchFamily="34" charset="0"/>
              </a:rPr>
              <a:t>Variational</a:t>
            </a:r>
            <a:r>
              <a:rPr lang="en-GB" sz="1600" b="1" dirty="0">
                <a:solidFill>
                  <a:srgbClr val="00B0F0"/>
                </a:solidFill>
                <a:latin typeface="Calibri" pitchFamily="34" charset="0"/>
              </a:rPr>
              <a:t> bias correction of satellite radiance data in the ERA-Interim reanalysis. </a:t>
            </a:r>
            <a:r>
              <a:rPr lang="en-GB" sz="1600" i="1" dirty="0">
                <a:latin typeface="Calibri" pitchFamily="34" charset="0"/>
              </a:rPr>
              <a:t>Q. J. R. </a:t>
            </a:r>
            <a:r>
              <a:rPr lang="en-GB" sz="1600" i="1" dirty="0" err="1">
                <a:latin typeface="Calibri" pitchFamily="34" charset="0"/>
              </a:rPr>
              <a:t>Meteorol</a:t>
            </a:r>
            <a:r>
              <a:rPr lang="en-GB" sz="1600" i="1" dirty="0">
                <a:latin typeface="Calibri" pitchFamily="34" charset="0"/>
              </a:rPr>
              <a:t>. Soc., 135, 1830-1841</a:t>
            </a:r>
          </a:p>
          <a:p>
            <a:pPr marL="361950" indent="-361950">
              <a:buNone/>
            </a:pPr>
            <a:r>
              <a:rPr lang="en-GB" sz="1600" dirty="0">
                <a:latin typeface="Calibri" pitchFamily="34" charset="0"/>
              </a:rPr>
              <a:t>Han and Bormann, 2016: </a:t>
            </a:r>
            <a:r>
              <a:rPr lang="en-GB" sz="1600" b="1" dirty="0">
                <a:solidFill>
                  <a:srgbClr val="00B0F0"/>
                </a:solidFill>
                <a:latin typeface="Calibri" panose="020F0502020204030204" pitchFamily="34" charset="0"/>
              </a:rPr>
              <a:t>Constrained adaptive bias correction for satellite radiance assimilation in the ECMWF 4D-Var system</a:t>
            </a:r>
            <a:r>
              <a:rPr lang="en-GB" sz="1600" dirty="0">
                <a:solidFill>
                  <a:srgbClr val="00B0F0"/>
                </a:solidFill>
              </a:rPr>
              <a:t>. </a:t>
            </a:r>
            <a:r>
              <a:rPr lang="en-GB" sz="1600" i="1" dirty="0">
                <a:latin typeface="Calibri" panose="020F0502020204030204" pitchFamily="34" charset="0"/>
              </a:rPr>
              <a:t>ECMWF Technical Memorandum 783.</a:t>
            </a:r>
            <a:r>
              <a:rPr lang="en-GB" sz="1600" dirty="0"/>
              <a:t> </a:t>
            </a:r>
          </a:p>
          <a:p>
            <a:pPr marL="381000" indent="-381000">
              <a:buFontTx/>
              <a:buNone/>
            </a:pPr>
            <a:endParaRPr lang="en-GB" sz="1600" i="1" dirty="0">
              <a:latin typeface="Calibri" pitchFamily="34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986" name="Rectangle 2"/>
          <p:cNvSpPr>
            <a:spLocks noGrp="1" noChangeArrowheads="1"/>
          </p:cNvSpPr>
          <p:nvPr>
            <p:ph type="title"/>
          </p:nvPr>
        </p:nvSpPr>
        <p:spPr>
          <a:xfrm>
            <a:off x="684213" y="260350"/>
            <a:ext cx="7772400" cy="609600"/>
          </a:xfrm>
        </p:spPr>
        <p:txBody>
          <a:bodyPr/>
          <a:lstStyle/>
          <a:p>
            <a:r>
              <a:rPr lang="en-US" sz="2000" dirty="0">
                <a:latin typeface="Calibri" pitchFamily="34" charset="0"/>
              </a:rPr>
              <a:t>Observation bias:</a:t>
            </a:r>
            <a:br>
              <a:rPr lang="en-US" sz="2000" b="1" i="1" dirty="0">
                <a:solidFill>
                  <a:srgbClr val="FF0000"/>
                </a:solidFill>
                <a:latin typeface="Calibri" pitchFamily="34" charset="0"/>
              </a:rPr>
            </a:br>
            <a:r>
              <a:rPr lang="en-US" sz="2000" dirty="0">
                <a:solidFill>
                  <a:srgbClr val="0099CC"/>
                </a:solidFill>
                <a:latin typeface="Calibri" pitchFamily="34" charset="0"/>
              </a:rPr>
              <a:t>Radiosonde temperature observations</a:t>
            </a:r>
          </a:p>
        </p:txBody>
      </p:sp>
      <p:grpSp>
        <p:nvGrpSpPr>
          <p:cNvPr id="169987" name="Group 3"/>
          <p:cNvGrpSpPr>
            <a:grpSpLocks/>
          </p:cNvGrpSpPr>
          <p:nvPr/>
        </p:nvGrpSpPr>
        <p:grpSpPr bwMode="auto">
          <a:xfrm>
            <a:off x="395288" y="3848100"/>
            <a:ext cx="8058150" cy="2605088"/>
            <a:chOff x="249" y="678"/>
            <a:chExt cx="5076" cy="1641"/>
          </a:xfrm>
        </p:grpSpPr>
        <p:pic>
          <p:nvPicPr>
            <p:cNvPr id="169988" name="Picture 4" descr="Saigon1"/>
            <p:cNvPicPr>
              <a:picLocks noChangeAspect="1" noChangeArrowheads="1"/>
            </p:cNvPicPr>
            <p:nvPr/>
          </p:nvPicPr>
          <p:blipFill>
            <a:blip r:embed="rId2" cstate="print"/>
            <a:srcRect t="7925"/>
            <a:stretch>
              <a:fillRect/>
            </a:stretch>
          </p:blipFill>
          <p:spPr bwMode="auto">
            <a:xfrm>
              <a:off x="249" y="981"/>
              <a:ext cx="5076" cy="133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69989" name="Text Box 5"/>
            <p:cNvSpPr txBox="1">
              <a:spLocks noChangeArrowheads="1"/>
            </p:cNvSpPr>
            <p:nvPr/>
          </p:nvSpPr>
          <p:spPr bwMode="auto">
            <a:xfrm>
              <a:off x="2653" y="1117"/>
              <a:ext cx="1571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 b="1" dirty="0">
                  <a:solidFill>
                    <a:schemeClr val="accent2"/>
                  </a:solidFill>
                  <a:latin typeface="Calibri" pitchFamily="34" charset="0"/>
                </a:rPr>
                <a:t>observed – ERA-40 background</a:t>
              </a:r>
            </a:p>
            <a:p>
              <a:pPr marL="381000" indent="-381000">
                <a:buFontTx/>
                <a:buNone/>
              </a:pPr>
              <a:r>
                <a:rPr lang="en-GB" sz="1400" b="1" dirty="0">
                  <a:solidFill>
                    <a:schemeClr val="accent2"/>
                  </a:solidFill>
                  <a:latin typeface="Calibri" pitchFamily="34" charset="0"/>
                </a:rPr>
                <a:t>at Saigon (200 </a:t>
              </a:r>
              <a:r>
                <a:rPr lang="en-GB" sz="1400" b="1" dirty="0" err="1">
                  <a:solidFill>
                    <a:schemeClr val="accent2"/>
                  </a:solidFill>
                  <a:latin typeface="Calibri" pitchFamily="34" charset="0"/>
                </a:rPr>
                <a:t>hPa</a:t>
              </a:r>
              <a:r>
                <a:rPr lang="en-GB" sz="1400" b="1" dirty="0">
                  <a:solidFill>
                    <a:schemeClr val="accent2"/>
                  </a:solidFill>
                  <a:latin typeface="Calibri" pitchFamily="34" charset="0"/>
                </a:rPr>
                <a:t>, 0 UTC)</a:t>
              </a:r>
            </a:p>
          </p:txBody>
        </p:sp>
        <p:sp>
          <p:nvSpPr>
            <p:cNvPr id="169990" name="Text Box 6"/>
            <p:cNvSpPr txBox="1">
              <a:spLocks noChangeArrowheads="1"/>
            </p:cNvSpPr>
            <p:nvPr/>
          </p:nvSpPr>
          <p:spPr bwMode="auto">
            <a:xfrm>
              <a:off x="431" y="678"/>
              <a:ext cx="3493" cy="21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600" b="1" dirty="0">
                  <a:latin typeface="Calibri" pitchFamily="34" charset="0"/>
                </a:rPr>
                <a:t>Bias changes due to change of equipment</a:t>
              </a:r>
            </a:p>
          </p:txBody>
        </p:sp>
      </p:grpSp>
      <p:pic>
        <p:nvPicPr>
          <p:cNvPr id="169991" name="Picture 7" descr="uncorrected_sond_6_re3_79_cu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14675" y="1125538"/>
            <a:ext cx="4841875" cy="2630487"/>
          </a:xfrm>
          <a:prstGeom prst="rect">
            <a:avLst/>
          </a:prstGeom>
          <a:noFill/>
        </p:spPr>
      </p:pic>
      <p:sp>
        <p:nvSpPr>
          <p:cNvPr id="169992" name="Text Box 8"/>
          <p:cNvSpPr txBox="1">
            <a:spLocks noChangeArrowheads="1"/>
          </p:cNvSpPr>
          <p:nvPr/>
        </p:nvSpPr>
        <p:spPr bwMode="auto">
          <a:xfrm>
            <a:off x="684213" y="1165225"/>
            <a:ext cx="2535415" cy="1522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b="1" dirty="0">
                <a:latin typeface="Calibri" pitchFamily="34" charset="0"/>
              </a:rPr>
              <a:t>Daytime warm bias due </a:t>
            </a:r>
          </a:p>
          <a:p>
            <a:pPr marL="381000" indent="-381000">
              <a:buFontTx/>
              <a:buNone/>
            </a:pPr>
            <a:r>
              <a:rPr lang="en-GB" sz="1600" b="1" dirty="0">
                <a:latin typeface="Calibri" pitchFamily="34" charset="0"/>
              </a:rPr>
              <a:t>to radiative heating of </a:t>
            </a:r>
          </a:p>
          <a:p>
            <a:pPr marL="381000" indent="-381000">
              <a:buFontTx/>
              <a:buNone/>
            </a:pPr>
            <a:r>
              <a:rPr lang="en-GB" sz="1600" b="1" dirty="0">
                <a:latin typeface="Calibri" pitchFamily="34" charset="0"/>
              </a:rPr>
              <a:t>the temperature sensor</a:t>
            </a:r>
          </a:p>
          <a:p>
            <a:pPr marL="381000" indent="-381000">
              <a:buFontTx/>
              <a:buNone/>
            </a:pPr>
            <a:r>
              <a:rPr lang="en-GB" sz="1600" dirty="0">
                <a:latin typeface="Calibri" pitchFamily="34" charset="0"/>
              </a:rPr>
              <a:t>(depends on </a:t>
            </a:r>
            <a:r>
              <a:rPr lang="en-GB" sz="16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solar elevation </a:t>
            </a:r>
          </a:p>
          <a:p>
            <a:pPr marL="381000" indent="-381000">
              <a:buFontTx/>
              <a:buNone/>
            </a:pPr>
            <a:r>
              <a:rPr lang="en-GB" sz="1600" dirty="0">
                <a:latin typeface="Calibri" pitchFamily="34" charset="0"/>
              </a:rPr>
              <a:t>and </a:t>
            </a:r>
            <a:r>
              <a:rPr lang="en-GB" sz="1600" i="1" dirty="0">
                <a:solidFill>
                  <a:schemeClr val="accent2">
                    <a:lumMod val="75000"/>
                  </a:schemeClr>
                </a:solidFill>
                <a:latin typeface="Calibri" pitchFamily="34" charset="0"/>
              </a:rPr>
              <a:t>equipment type</a:t>
            </a:r>
            <a:r>
              <a:rPr lang="en-GB" sz="1600" dirty="0">
                <a:latin typeface="Calibri" pitchFamily="34" charset="0"/>
              </a:rPr>
              <a:t>)</a:t>
            </a:r>
          </a:p>
        </p:txBody>
      </p:sp>
      <p:sp>
        <p:nvSpPr>
          <p:cNvPr id="169993" name="Text Box 9"/>
          <p:cNvSpPr txBox="1">
            <a:spLocks noChangeArrowheads="1"/>
          </p:cNvSpPr>
          <p:nvPr/>
        </p:nvSpPr>
        <p:spPr bwMode="auto">
          <a:xfrm>
            <a:off x="5219700" y="1323975"/>
            <a:ext cx="2398519" cy="568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b="1" dirty="0">
                <a:solidFill>
                  <a:schemeClr val="accent2"/>
                </a:solidFill>
                <a:latin typeface="Calibri" pitchFamily="34" charset="0"/>
              </a:rPr>
              <a:t>Mean temperature anomalies</a:t>
            </a:r>
          </a:p>
          <a:p>
            <a:pPr marL="381000" indent="-381000">
              <a:buFontTx/>
              <a:buNone/>
            </a:pPr>
            <a:r>
              <a:rPr lang="en-GB" sz="1400" b="1" dirty="0">
                <a:solidFill>
                  <a:schemeClr val="accent2"/>
                </a:solidFill>
                <a:latin typeface="Calibri" pitchFamily="34" charset="0"/>
              </a:rPr>
              <a:t>for different solar elevations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09600"/>
          </a:xfrm>
        </p:spPr>
        <p:txBody>
          <a:bodyPr/>
          <a:lstStyle/>
          <a:p>
            <a:r>
              <a:rPr lang="en-GB" sz="2000" dirty="0">
                <a:latin typeface="Calibri" pitchFamily="34" charset="0"/>
              </a:rPr>
              <a:t>Biases seen with satellite radiances    </a:t>
            </a:r>
            <a:endParaRPr lang="en-GB" sz="2000" i="1" dirty="0">
              <a:solidFill>
                <a:srgbClr val="00B0F0"/>
              </a:solidFill>
              <a:latin typeface="Calibri" pitchFamily="34" charset="0"/>
            </a:endParaRPr>
          </a:p>
        </p:txBody>
      </p:sp>
      <p:grpSp>
        <p:nvGrpSpPr>
          <p:cNvPr id="228355" name="Group 3"/>
          <p:cNvGrpSpPr>
            <a:grpSpLocks/>
          </p:cNvGrpSpPr>
          <p:nvPr/>
        </p:nvGrpSpPr>
        <p:grpSpPr bwMode="auto">
          <a:xfrm>
            <a:off x="3957638" y="2025650"/>
            <a:ext cx="4176712" cy="1528763"/>
            <a:chOff x="2653" y="1117"/>
            <a:chExt cx="2631" cy="963"/>
          </a:xfrm>
        </p:grpSpPr>
        <p:pic>
          <p:nvPicPr>
            <p:cNvPr id="228356" name="Picture 4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653" y="1313"/>
              <a:ext cx="2586" cy="7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</p:pic>
        <p:sp>
          <p:nvSpPr>
            <p:cNvPr id="228357" name="Text Box 5"/>
            <p:cNvSpPr txBox="1">
              <a:spLocks noChangeArrowheads="1"/>
            </p:cNvSpPr>
            <p:nvPr/>
          </p:nvSpPr>
          <p:spPr bwMode="auto">
            <a:xfrm>
              <a:off x="2745" y="1117"/>
              <a:ext cx="2539" cy="19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 dirty="0"/>
                <a:t>Diurnal bias variation in a geostationary satellite</a:t>
              </a:r>
            </a:p>
          </p:txBody>
        </p:sp>
      </p:grpSp>
      <p:grpSp>
        <p:nvGrpSpPr>
          <p:cNvPr id="228369" name="Group 17"/>
          <p:cNvGrpSpPr>
            <a:grpSpLocks/>
          </p:cNvGrpSpPr>
          <p:nvPr/>
        </p:nvGrpSpPr>
        <p:grpSpPr bwMode="auto">
          <a:xfrm>
            <a:off x="573088" y="1970088"/>
            <a:ext cx="3206752" cy="1771650"/>
            <a:chOff x="340" y="981"/>
            <a:chExt cx="2020" cy="1116"/>
          </a:xfrm>
        </p:grpSpPr>
        <p:pic>
          <p:nvPicPr>
            <p:cNvPr id="228370" name="Picture 18" descr="noaa14-hirs-5"/>
            <p:cNvPicPr>
              <a:picLocks noChangeAspect="1" noChangeArrowheads="1"/>
            </p:cNvPicPr>
            <p:nvPr/>
          </p:nvPicPr>
          <p:blipFill>
            <a:blip r:embed="rId3" cstate="print"/>
            <a:srcRect l="14487" t="-267"/>
            <a:stretch>
              <a:fillRect/>
            </a:stretch>
          </p:blipFill>
          <p:spPr bwMode="auto">
            <a:xfrm>
              <a:off x="385" y="1128"/>
              <a:ext cx="1885" cy="969"/>
            </a:xfrm>
            <a:prstGeom prst="rect">
              <a:avLst/>
            </a:prstGeom>
            <a:noFill/>
          </p:spPr>
        </p:pic>
        <p:sp>
          <p:nvSpPr>
            <p:cNvPr id="228371" name="Text Box 19"/>
            <p:cNvSpPr txBox="1">
              <a:spLocks noChangeArrowheads="1"/>
            </p:cNvSpPr>
            <p:nvPr/>
          </p:nvSpPr>
          <p:spPr bwMode="auto">
            <a:xfrm>
              <a:off x="357" y="981"/>
              <a:ext cx="2003" cy="19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400" dirty="0"/>
                <a:t>Constant bias (NOAA-14 HIRS </a:t>
              </a:r>
              <a:r>
                <a:rPr lang="en-GB" sz="1400" dirty="0" err="1"/>
                <a:t>ch</a:t>
              </a:r>
              <a:r>
                <a:rPr lang="en-GB" sz="1400" dirty="0"/>
                <a:t> 5)</a:t>
              </a:r>
            </a:p>
          </p:txBody>
        </p:sp>
        <p:sp>
          <p:nvSpPr>
            <p:cNvPr id="228372" name="Rectangle 20"/>
            <p:cNvSpPr>
              <a:spLocks noChangeArrowheads="1"/>
            </p:cNvSpPr>
            <p:nvPr/>
          </p:nvSpPr>
          <p:spPr bwMode="auto">
            <a:xfrm>
              <a:off x="340" y="1434"/>
              <a:ext cx="136" cy="18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 anchor="ctr">
              <a:spAutoFit/>
            </a:bodyPr>
            <a:lstStyle/>
            <a:p>
              <a:endParaRPr lang="en-GB"/>
            </a:p>
          </p:txBody>
        </p:sp>
      </p:grpSp>
      <p:sp>
        <p:nvSpPr>
          <p:cNvPr id="228373" name="Text Box 21"/>
          <p:cNvSpPr txBox="1">
            <a:spLocks noChangeArrowheads="1"/>
          </p:cNvSpPr>
          <p:nvPr/>
        </p:nvSpPr>
        <p:spPr bwMode="auto">
          <a:xfrm>
            <a:off x="736600" y="1220788"/>
            <a:ext cx="6227837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>
                <a:latin typeface="Calibri" pitchFamily="34" charset="0"/>
              </a:rPr>
              <a:t>Monitoring the background departures (averaged in time and/or space): </a:t>
            </a:r>
            <a:endParaRPr lang="en-US" sz="1600" dirty="0">
              <a:latin typeface="Calibri" pitchFamily="34" charset="0"/>
            </a:endParaRPr>
          </a:p>
        </p:txBody>
      </p:sp>
      <p:grpSp>
        <p:nvGrpSpPr>
          <p:cNvPr id="228375" name="Group 23"/>
          <p:cNvGrpSpPr>
            <a:grpSpLocks/>
          </p:cNvGrpSpPr>
          <p:nvPr/>
        </p:nvGrpSpPr>
        <p:grpSpPr bwMode="auto">
          <a:xfrm>
            <a:off x="684213" y="4048125"/>
            <a:ext cx="3057527" cy="2487613"/>
            <a:chOff x="431" y="2550"/>
            <a:chExt cx="1926" cy="1567"/>
          </a:xfrm>
        </p:grpSpPr>
        <p:pic>
          <p:nvPicPr>
            <p:cNvPr id="228362" name="Picture 10" descr="amsua-scan"/>
            <p:cNvPicPr>
              <a:picLocks noChangeAspect="1" noChangeArrowheads="1"/>
            </p:cNvPicPr>
            <p:nvPr/>
          </p:nvPicPr>
          <p:blipFill>
            <a:blip r:embed="rId4" cstate="print"/>
            <a:srcRect l="7645" t="66957" r="52232"/>
            <a:stretch>
              <a:fillRect/>
            </a:stretch>
          </p:blipFill>
          <p:spPr bwMode="auto">
            <a:xfrm>
              <a:off x="452" y="2812"/>
              <a:ext cx="1905" cy="873"/>
            </a:xfrm>
            <a:prstGeom prst="rect">
              <a:avLst/>
            </a:prstGeom>
            <a:noFill/>
          </p:spPr>
        </p:pic>
        <p:sp>
          <p:nvSpPr>
            <p:cNvPr id="228363" name="Text Box 11"/>
            <p:cNvSpPr txBox="1">
              <a:spLocks noChangeArrowheads="1"/>
            </p:cNvSpPr>
            <p:nvPr/>
          </p:nvSpPr>
          <p:spPr bwMode="auto">
            <a:xfrm>
              <a:off x="1133" y="3646"/>
              <a:ext cx="389" cy="192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GB" sz="1400" b="1">
                  <a:solidFill>
                    <a:srgbClr val="000082"/>
                  </a:solidFill>
                  <a:latin typeface="Helvetica" pitchFamily="34" charset="0"/>
                </a:rPr>
                <a:t>nadir</a:t>
              </a:r>
            </a:p>
          </p:txBody>
        </p:sp>
        <p:sp>
          <p:nvSpPr>
            <p:cNvPr id="228365" name="Text Box 13"/>
            <p:cNvSpPr txBox="1">
              <a:spLocks noChangeArrowheads="1"/>
            </p:cNvSpPr>
            <p:nvPr/>
          </p:nvSpPr>
          <p:spPr bwMode="auto">
            <a:xfrm>
              <a:off x="560" y="3629"/>
              <a:ext cx="46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GB" sz="1400" b="1">
                  <a:solidFill>
                    <a:srgbClr val="000082"/>
                  </a:solidFill>
                  <a:latin typeface="Helvetica" pitchFamily="34" charset="0"/>
                </a:rPr>
                <a:t>high zenith angle</a:t>
              </a:r>
            </a:p>
          </p:txBody>
        </p:sp>
        <p:sp>
          <p:nvSpPr>
            <p:cNvPr id="228366" name="Line 14"/>
            <p:cNvSpPr>
              <a:spLocks noChangeShapeType="1"/>
            </p:cNvSpPr>
            <p:nvPr/>
          </p:nvSpPr>
          <p:spPr bwMode="auto">
            <a:xfrm>
              <a:off x="1314" y="2949"/>
              <a:ext cx="0" cy="681"/>
            </a:xfrm>
            <a:prstGeom prst="line">
              <a:avLst/>
            </a:prstGeom>
            <a:noFill/>
            <a:ln w="38100">
              <a:solidFill>
                <a:schemeClr val="tx1"/>
              </a:solidFill>
              <a:prstDash val="dash"/>
              <a:round/>
              <a:headEnd/>
              <a:tailEnd/>
            </a:ln>
            <a:effectLst/>
          </p:spPr>
          <p:txBody>
            <a:bodyPr lIns="92075" tIns="46038" rIns="92075" bIns="46038"/>
            <a:lstStyle/>
            <a:p>
              <a:endParaRPr lang="en-GB"/>
            </a:p>
          </p:txBody>
        </p:sp>
        <p:sp>
          <p:nvSpPr>
            <p:cNvPr id="228367" name="Text Box 15"/>
            <p:cNvSpPr txBox="1">
              <a:spLocks noChangeArrowheads="1"/>
            </p:cNvSpPr>
            <p:nvPr/>
          </p:nvSpPr>
          <p:spPr bwMode="auto">
            <a:xfrm>
              <a:off x="543" y="2631"/>
              <a:ext cx="116" cy="288"/>
            </a:xfrm>
            <a:prstGeom prst="rect">
              <a:avLst/>
            </a:prstGeom>
            <a:solidFill>
              <a:srgbClr val="FFFFFF"/>
            </a:solidFill>
            <a:ln w="38100">
              <a:noFill/>
              <a:miter lim="800000"/>
              <a:headEnd/>
              <a:tailEnd/>
            </a:ln>
            <a:effectLst/>
          </p:spPr>
          <p:txBody>
            <a:bodyPr wrap="none" lIns="92075" tIns="46038" rIns="92075" bIns="46038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endParaRPr lang="en-US" sz="2400" b="1">
                <a:solidFill>
                  <a:srgbClr val="000082"/>
                </a:solidFill>
                <a:latin typeface="Helvetica" pitchFamily="34" charset="0"/>
              </a:endParaRPr>
            </a:p>
          </p:txBody>
        </p:sp>
        <p:sp>
          <p:nvSpPr>
            <p:cNvPr id="228368" name="Text Box 16"/>
            <p:cNvSpPr txBox="1">
              <a:spLocks noChangeArrowheads="1"/>
            </p:cNvSpPr>
            <p:nvPr/>
          </p:nvSpPr>
          <p:spPr bwMode="auto">
            <a:xfrm>
              <a:off x="431" y="2550"/>
              <a:ext cx="1769" cy="35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 algn="ctr">
                <a:buFontTx/>
                <a:buNone/>
              </a:pPr>
              <a:r>
                <a:rPr lang="en-GB" sz="1400" dirty="0"/>
                <a:t>Bias depending on scan position </a:t>
              </a:r>
            </a:p>
            <a:p>
              <a:pPr marL="381000" indent="-381000" algn="ctr">
                <a:buFontTx/>
                <a:buNone/>
              </a:pPr>
              <a:r>
                <a:rPr lang="en-GB" sz="1400" dirty="0"/>
                <a:t>(AMSU-A </a:t>
              </a:r>
              <a:r>
                <a:rPr lang="en-GB" sz="1400" dirty="0" err="1"/>
                <a:t>ch</a:t>
              </a:r>
              <a:r>
                <a:rPr lang="en-GB" sz="1400" dirty="0"/>
                <a:t> 7)  NH Trop SH</a:t>
              </a:r>
            </a:p>
          </p:txBody>
        </p:sp>
        <p:sp>
          <p:nvSpPr>
            <p:cNvPr id="228374" name="Text Box 22"/>
            <p:cNvSpPr txBox="1">
              <a:spLocks noChangeArrowheads="1"/>
            </p:cNvSpPr>
            <p:nvPr/>
          </p:nvSpPr>
          <p:spPr bwMode="auto">
            <a:xfrm>
              <a:off x="1837" y="3657"/>
              <a:ext cx="460" cy="460"/>
            </a:xfrm>
            <a:prstGeom prst="rect">
              <a:avLst/>
            </a:prstGeom>
            <a:noFill/>
            <a:ln w="38100">
              <a:noFill/>
              <a:miter lim="800000"/>
              <a:headEnd/>
              <a:tailEnd/>
            </a:ln>
            <a:effectLst/>
          </p:spPr>
          <p:txBody>
            <a:bodyPr lIns="92075" tIns="46038" rIns="92075" bIns="46038">
              <a:spAutoFit/>
            </a:bodyPr>
            <a:lstStyle/>
            <a:p>
              <a:pPr eaLnBrk="0" hangingPunct="0">
                <a:spcBef>
                  <a:spcPct val="0"/>
                </a:spcBef>
                <a:buFontTx/>
                <a:buNone/>
              </a:pPr>
              <a:r>
                <a:rPr lang="en-GB" sz="1400" b="1">
                  <a:solidFill>
                    <a:srgbClr val="000082"/>
                  </a:solidFill>
                  <a:latin typeface="Helvetica" pitchFamily="34" charset="0"/>
                </a:rPr>
                <a:t>high zenith angle</a:t>
              </a:r>
            </a:p>
          </p:txBody>
        </p:sp>
      </p:grpSp>
      <p:sp>
        <p:nvSpPr>
          <p:cNvPr id="228376" name="Text Box 24"/>
          <p:cNvSpPr txBox="1">
            <a:spLocks noChangeArrowheads="1"/>
          </p:cNvSpPr>
          <p:nvPr/>
        </p:nvSpPr>
        <p:spPr bwMode="auto">
          <a:xfrm rot="16200000">
            <a:off x="-189356" y="2710152"/>
            <a:ext cx="1505838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 err="1"/>
              <a:t>Obs</a:t>
            </a:r>
            <a:r>
              <a:rPr lang="en-GB" sz="1600" dirty="0"/>
              <a:t>-B bias [K]</a:t>
            </a:r>
          </a:p>
        </p:txBody>
      </p:sp>
      <p:sp>
        <p:nvSpPr>
          <p:cNvPr id="228377" name="Text Box 25"/>
          <p:cNvSpPr txBox="1">
            <a:spLocks noChangeArrowheads="1"/>
          </p:cNvSpPr>
          <p:nvPr/>
        </p:nvSpPr>
        <p:spPr bwMode="auto">
          <a:xfrm rot="16200000">
            <a:off x="-165545" y="4959640"/>
            <a:ext cx="1505838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 err="1"/>
              <a:t>Obs</a:t>
            </a:r>
            <a:r>
              <a:rPr lang="en-GB" sz="1600" dirty="0"/>
              <a:t>-B bias [K]</a:t>
            </a:r>
          </a:p>
        </p:txBody>
      </p:sp>
      <p:pic>
        <p:nvPicPr>
          <p:cNvPr id="24" name="Picture 2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3851920" y="4191226"/>
            <a:ext cx="5027613" cy="2252706"/>
          </a:xfrm>
          <a:prstGeom prst="rect">
            <a:avLst/>
          </a:prstGeom>
          <a:noFill/>
        </p:spPr>
      </p:pic>
      <p:sp>
        <p:nvSpPr>
          <p:cNvPr id="25" name="Rectangle 29"/>
          <p:cNvSpPr>
            <a:spLocks noChangeArrowheads="1"/>
          </p:cNvSpPr>
          <p:nvPr/>
        </p:nvSpPr>
        <p:spPr bwMode="auto">
          <a:xfrm>
            <a:off x="8657861" y="4178548"/>
            <a:ext cx="287337" cy="223202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6" name="Text Box 26"/>
          <p:cNvSpPr txBox="1">
            <a:spLocks noChangeArrowheads="1"/>
          </p:cNvSpPr>
          <p:nvPr/>
        </p:nvSpPr>
        <p:spPr bwMode="auto">
          <a:xfrm>
            <a:off x="8631883" y="4223047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1.0</a:t>
            </a:r>
          </a:p>
        </p:txBody>
      </p:sp>
      <p:sp>
        <p:nvSpPr>
          <p:cNvPr id="27" name="Text Box 27"/>
          <p:cNvSpPr txBox="1">
            <a:spLocks noChangeArrowheads="1"/>
          </p:cNvSpPr>
          <p:nvPr/>
        </p:nvSpPr>
        <p:spPr bwMode="auto">
          <a:xfrm>
            <a:off x="8676333" y="5214567"/>
            <a:ext cx="427037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0.0</a:t>
            </a:r>
          </a:p>
        </p:txBody>
      </p:sp>
      <p:sp>
        <p:nvSpPr>
          <p:cNvPr id="28" name="Text Box 28"/>
          <p:cNvSpPr txBox="1">
            <a:spLocks noChangeArrowheads="1"/>
          </p:cNvSpPr>
          <p:nvPr/>
        </p:nvSpPr>
        <p:spPr bwMode="auto">
          <a:xfrm>
            <a:off x="8676333" y="6174035"/>
            <a:ext cx="4857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/>
              <a:t>-1.0</a:t>
            </a:r>
          </a:p>
        </p:txBody>
      </p:sp>
      <p:sp>
        <p:nvSpPr>
          <p:cNvPr id="29" name="Text Box 30"/>
          <p:cNvSpPr txBox="1">
            <a:spLocks noChangeArrowheads="1"/>
          </p:cNvSpPr>
          <p:nvPr/>
        </p:nvSpPr>
        <p:spPr bwMode="auto">
          <a:xfrm>
            <a:off x="4120208" y="3861048"/>
            <a:ext cx="3406743" cy="30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400" dirty="0"/>
              <a:t>Air-mass dependent bias (AMSU-A </a:t>
            </a:r>
            <a:r>
              <a:rPr lang="en-GB" sz="1400" dirty="0" err="1"/>
              <a:t>ch</a:t>
            </a:r>
            <a:r>
              <a:rPr lang="en-GB" sz="1400" dirty="0"/>
              <a:t> 8)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3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8376" grpId="0"/>
      <p:bldP spid="228377" grpId="0"/>
      <p:bldP spid="25" grpId="0" animBg="1"/>
      <p:bldP spid="26" grpId="0"/>
      <p:bldP spid="27" grpId="0"/>
      <p:bldP spid="28" grpId="0"/>
      <p:bldP spid="2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09600"/>
          </a:xfrm>
        </p:spPr>
        <p:txBody>
          <a:bodyPr/>
          <a:lstStyle/>
          <a:p>
            <a:r>
              <a:rPr lang="en-GB" sz="2000" dirty="0">
                <a:latin typeface="Calibri" pitchFamily="34" charset="0"/>
              </a:rPr>
              <a:t>Observation and observation operator bias:    </a:t>
            </a:r>
            <a:br>
              <a:rPr lang="en-GB" sz="2000" dirty="0">
                <a:latin typeface="Calibri" pitchFamily="34" charset="0"/>
              </a:rPr>
            </a:br>
            <a:r>
              <a:rPr lang="en-GB" sz="2000" dirty="0">
                <a:solidFill>
                  <a:srgbClr val="0099CC"/>
                </a:solidFill>
                <a:latin typeface="Calibri" pitchFamily="34" charset="0"/>
              </a:rPr>
              <a:t>Satellite radiances – sources of bias</a:t>
            </a:r>
            <a:endParaRPr lang="en-GB" sz="20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69325" name="Text Box 13"/>
          <p:cNvSpPr txBox="1">
            <a:spLocks noChangeArrowheads="1"/>
          </p:cNvSpPr>
          <p:nvPr/>
        </p:nvSpPr>
        <p:spPr bwMode="auto">
          <a:xfrm>
            <a:off x="736600" y="1220788"/>
            <a:ext cx="6227837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>
                <a:latin typeface="Calibri" pitchFamily="34" charset="0"/>
              </a:rPr>
              <a:t>Monitoring the background departures (averaged in time and/or space): </a:t>
            </a:r>
            <a:endParaRPr lang="en-US" sz="1600" dirty="0">
              <a:latin typeface="Calibri" pitchFamily="34" charset="0"/>
            </a:endParaRPr>
          </a:p>
        </p:txBody>
      </p:sp>
      <p:pic>
        <p:nvPicPr>
          <p:cNvPr id="269336" name="Picture 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3898900"/>
            <a:ext cx="5219700" cy="2244725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pic>
        <p:nvPicPr>
          <p:cNvPr id="269337" name="Picture 2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496" y="2113472"/>
            <a:ext cx="4724400" cy="2071687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</p:pic>
      <p:sp>
        <p:nvSpPr>
          <p:cNvPr id="269340" name="Rectangle 28"/>
          <p:cNvSpPr>
            <a:spLocks noChangeArrowheads="1"/>
          </p:cNvSpPr>
          <p:nvPr/>
        </p:nvSpPr>
        <p:spPr bwMode="auto">
          <a:xfrm>
            <a:off x="337271" y="2793996"/>
            <a:ext cx="576262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69334" name="Text Box 22"/>
          <p:cNvSpPr txBox="1">
            <a:spLocks noChangeArrowheads="1"/>
          </p:cNvSpPr>
          <p:nvPr/>
        </p:nvSpPr>
        <p:spPr bwMode="auto">
          <a:xfrm rot="16200000">
            <a:off x="-183356" y="2767807"/>
            <a:ext cx="1639887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/>
              <a:t>Obs-FG bias [K]</a:t>
            </a:r>
          </a:p>
        </p:txBody>
      </p:sp>
      <p:sp>
        <p:nvSpPr>
          <p:cNvPr id="269339" name="Rectangle 27"/>
          <p:cNvSpPr>
            <a:spLocks noChangeArrowheads="1"/>
          </p:cNvSpPr>
          <p:nvPr/>
        </p:nvSpPr>
        <p:spPr bwMode="auto">
          <a:xfrm>
            <a:off x="352425" y="4708525"/>
            <a:ext cx="576263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69338" name="Text Box 26"/>
          <p:cNvSpPr txBox="1">
            <a:spLocks noChangeArrowheads="1"/>
          </p:cNvSpPr>
          <p:nvPr/>
        </p:nvSpPr>
        <p:spPr bwMode="auto">
          <a:xfrm rot="16200000">
            <a:off x="-183356" y="4712494"/>
            <a:ext cx="1639888" cy="336550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/>
              <a:t>Obs-FG bias [K]</a:t>
            </a:r>
          </a:p>
        </p:txBody>
      </p:sp>
      <p:sp>
        <p:nvSpPr>
          <p:cNvPr id="269341" name="Text Box 29"/>
          <p:cNvSpPr txBox="1">
            <a:spLocks noChangeArrowheads="1"/>
          </p:cNvSpPr>
          <p:nvPr/>
        </p:nvSpPr>
        <p:spPr bwMode="auto">
          <a:xfrm>
            <a:off x="4491038" y="2420938"/>
            <a:ext cx="3333070" cy="925511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49263" eaLnBrk="0" hangingPunct="0">
              <a:spcBef>
                <a:spcPct val="0"/>
              </a:spcBef>
              <a:buClr>
                <a:srgbClr val="000000"/>
              </a:buClr>
              <a:buSzPct val="100000"/>
              <a:buFont typeface="Helvetic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HIRS channel 5 (peaking around </a:t>
            </a:r>
          </a:p>
          <a:p>
            <a:pPr defTabSz="449263" eaLnBrk="0" hangingPunct="0">
              <a:spcBef>
                <a:spcPct val="0"/>
              </a:spcBef>
              <a:buClr>
                <a:srgbClr val="000000"/>
              </a:buClr>
              <a:buSzPct val="100000"/>
              <a:buFont typeface="Helvetic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600hPa) on </a:t>
            </a:r>
            <a:r>
              <a:rPr lang="en-GB" dirty="0">
                <a:solidFill>
                  <a:srgbClr val="FF3300"/>
                </a:solidFill>
                <a:latin typeface="Calibri" pitchFamily="34" charset="0"/>
              </a:rPr>
              <a:t>NOAA-14</a:t>
            </a: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 satellite has</a:t>
            </a:r>
          </a:p>
          <a:p>
            <a:pPr defTabSz="449263" eaLnBrk="0" hangingPunct="0">
              <a:spcBef>
                <a:spcPct val="0"/>
              </a:spcBef>
              <a:buClr>
                <a:srgbClr val="000000"/>
              </a:buClr>
              <a:buSzPct val="100000"/>
              <a:buFont typeface="Helvetic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+2.0K radiance bias against FG.</a:t>
            </a:r>
          </a:p>
        </p:txBody>
      </p:sp>
      <p:sp>
        <p:nvSpPr>
          <p:cNvPr id="269342" name="Rectangle 30"/>
          <p:cNvSpPr>
            <a:spLocks noChangeArrowheads="1"/>
          </p:cNvSpPr>
          <p:nvPr/>
        </p:nvSpPr>
        <p:spPr bwMode="auto">
          <a:xfrm>
            <a:off x="4494213" y="4510088"/>
            <a:ext cx="3929515" cy="648512"/>
          </a:xfrm>
          <a:prstGeom prst="rect">
            <a:avLst/>
          </a:prstGeom>
          <a:noFill/>
          <a:ln w="9525">
            <a:noFill/>
            <a:round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defTabSz="449263" eaLnBrk="0" hangingPunct="0">
              <a:spcBef>
                <a:spcPct val="0"/>
              </a:spcBef>
              <a:buClr>
                <a:srgbClr val="000000"/>
              </a:buClr>
              <a:buSzPct val="100000"/>
              <a:buFont typeface="Helvetic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Same channel on </a:t>
            </a:r>
            <a:r>
              <a:rPr lang="en-GB" dirty="0">
                <a:solidFill>
                  <a:srgbClr val="FF3300"/>
                </a:solidFill>
                <a:latin typeface="Calibri" pitchFamily="34" charset="0"/>
              </a:rPr>
              <a:t>NOAA-16</a:t>
            </a: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 satellite has </a:t>
            </a:r>
          </a:p>
          <a:p>
            <a:pPr defTabSz="449263" eaLnBrk="0" hangingPunct="0">
              <a:spcBef>
                <a:spcPct val="0"/>
              </a:spcBef>
              <a:buClr>
                <a:srgbClr val="000000"/>
              </a:buClr>
              <a:buSzPct val="100000"/>
              <a:buFont typeface="Helvetica" pitchFamily="34" charset="0"/>
              <a:buNone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</a:pPr>
            <a:r>
              <a:rPr lang="en-GB" dirty="0">
                <a:solidFill>
                  <a:srgbClr val="000000"/>
                </a:solidFill>
                <a:latin typeface="Calibri" pitchFamily="34" charset="0"/>
              </a:rPr>
              <a:t>no radiance bias against FG.</a:t>
            </a:r>
          </a:p>
        </p:txBody>
      </p:sp>
      <p:sp>
        <p:nvSpPr>
          <p:cNvPr id="269343" name="Text Box 31"/>
          <p:cNvSpPr txBox="1">
            <a:spLocks noChangeArrowheads="1"/>
          </p:cNvSpPr>
          <p:nvPr/>
        </p:nvSpPr>
        <p:spPr bwMode="auto">
          <a:xfrm>
            <a:off x="2268538" y="6237288"/>
            <a:ext cx="4325713" cy="3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dirty="0">
                <a:solidFill>
                  <a:srgbClr val="FF5050"/>
                </a:solidFill>
                <a:latin typeface="Calibri" pitchFamily="34" charset="0"/>
              </a:rPr>
              <a:t>NOAA-14 channel 5 has an instrument bias.</a:t>
            </a:r>
          </a:p>
        </p:txBody>
      </p:sp>
      <p:sp>
        <p:nvSpPr>
          <p:cNvPr id="269344" name="Line 32"/>
          <p:cNvSpPr>
            <a:spLocks noChangeShapeType="1"/>
          </p:cNvSpPr>
          <p:nvPr/>
        </p:nvSpPr>
        <p:spPr bwMode="auto">
          <a:xfrm>
            <a:off x="1835150" y="6424613"/>
            <a:ext cx="503238" cy="0"/>
          </a:xfrm>
          <a:prstGeom prst="line">
            <a:avLst/>
          </a:prstGeom>
          <a:noFill/>
          <a:ln w="50800">
            <a:solidFill>
              <a:srgbClr val="FF0000"/>
            </a:solidFill>
            <a:round/>
            <a:headEnd/>
            <a:tailEnd type="stealth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9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9339" grpId="0" animBg="1"/>
      <p:bldP spid="269338" grpId="0" animBg="1"/>
      <p:bldP spid="269342" grpId="0"/>
      <p:bldP spid="269343" grpId="0"/>
      <p:bldP spid="26934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9314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09600"/>
          </a:xfrm>
        </p:spPr>
        <p:txBody>
          <a:bodyPr/>
          <a:lstStyle/>
          <a:p>
            <a:r>
              <a:rPr lang="en-GB" sz="2000" dirty="0">
                <a:latin typeface="Calibri" pitchFamily="34" charset="0"/>
              </a:rPr>
              <a:t>Observation and observation operator bias:    </a:t>
            </a:r>
            <a:br>
              <a:rPr lang="en-GB" sz="2000" dirty="0">
                <a:latin typeface="Calibri" pitchFamily="34" charset="0"/>
              </a:rPr>
            </a:br>
            <a:r>
              <a:rPr lang="en-GB" sz="2000" dirty="0">
                <a:solidFill>
                  <a:srgbClr val="0099CC"/>
                </a:solidFill>
                <a:latin typeface="Calibri" pitchFamily="34" charset="0"/>
              </a:rPr>
              <a:t>Satellite radiances – sources of bias</a:t>
            </a:r>
            <a:endParaRPr lang="en-GB" sz="2000" b="1" i="1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269325" name="Text Box 13"/>
          <p:cNvSpPr txBox="1">
            <a:spLocks noChangeArrowheads="1"/>
          </p:cNvSpPr>
          <p:nvPr/>
        </p:nvSpPr>
        <p:spPr bwMode="auto">
          <a:xfrm>
            <a:off x="736600" y="1220788"/>
            <a:ext cx="7773964" cy="3407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>
                <a:latin typeface="Calibri" pitchFamily="34" charset="0"/>
              </a:rPr>
              <a:t>A time-varying bias, apparently dependent on the temperature of the satellite instrument:  </a:t>
            </a:r>
            <a:endParaRPr lang="en-US" sz="1600" dirty="0">
              <a:latin typeface="Calibri" pitchFamily="34" charset="0"/>
            </a:endParaRPr>
          </a:p>
        </p:txBody>
      </p:sp>
      <p:sp>
        <p:nvSpPr>
          <p:cNvPr id="269340" name="Rectangle 28"/>
          <p:cNvSpPr>
            <a:spLocks noChangeArrowheads="1"/>
          </p:cNvSpPr>
          <p:nvPr/>
        </p:nvSpPr>
        <p:spPr bwMode="auto">
          <a:xfrm>
            <a:off x="309563" y="2692400"/>
            <a:ext cx="576262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sp>
        <p:nvSpPr>
          <p:cNvPr id="269339" name="Rectangle 27"/>
          <p:cNvSpPr>
            <a:spLocks noChangeArrowheads="1"/>
          </p:cNvSpPr>
          <p:nvPr/>
        </p:nvSpPr>
        <p:spPr bwMode="auto">
          <a:xfrm>
            <a:off x="352425" y="4708525"/>
            <a:ext cx="576263" cy="3603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 anchor="ctr">
            <a:spAutoFit/>
          </a:bodyPr>
          <a:lstStyle/>
          <a:p>
            <a:endParaRPr lang="en-GB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7704" y="1630538"/>
            <a:ext cx="4872821" cy="4755261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3812" y="6386225"/>
            <a:ext cx="7956376" cy="438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877425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521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260350"/>
            <a:ext cx="7772400" cy="609600"/>
          </a:xfrm>
        </p:spPr>
        <p:txBody>
          <a:bodyPr/>
          <a:lstStyle/>
          <a:p>
            <a:r>
              <a:rPr lang="en-GB" sz="2000" dirty="0">
                <a:latin typeface="Calibri" pitchFamily="34" charset="0"/>
              </a:rPr>
              <a:t>Observation and observation operator bias:    </a:t>
            </a:r>
            <a:br>
              <a:rPr lang="en-GB" sz="2000" dirty="0">
                <a:latin typeface="Calibri" pitchFamily="34" charset="0"/>
              </a:rPr>
            </a:br>
            <a:r>
              <a:rPr lang="en-GB" sz="2000" dirty="0">
                <a:solidFill>
                  <a:srgbClr val="0099CC"/>
                </a:solidFill>
                <a:latin typeface="Calibri" pitchFamily="34" charset="0"/>
              </a:rPr>
              <a:t>Satellite radiances – sources of bias</a:t>
            </a:r>
          </a:p>
        </p:txBody>
      </p:sp>
      <p:pic>
        <p:nvPicPr>
          <p:cNvPr id="265238" name="Picture 22" descr="METOP_HIRS_SHbias_kCARTA_vs_GENL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5" y="1052513"/>
            <a:ext cx="3630613" cy="2911475"/>
          </a:xfrm>
          <a:prstGeom prst="rect">
            <a:avLst/>
          </a:prstGeom>
          <a:noFill/>
        </p:spPr>
      </p:pic>
      <p:grpSp>
        <p:nvGrpSpPr>
          <p:cNvPr id="265259" name="Group 43"/>
          <p:cNvGrpSpPr>
            <a:grpSpLocks/>
          </p:cNvGrpSpPr>
          <p:nvPr/>
        </p:nvGrpSpPr>
        <p:grpSpPr bwMode="auto">
          <a:xfrm>
            <a:off x="395288" y="4133850"/>
            <a:ext cx="8280400" cy="2724150"/>
            <a:chOff x="249" y="2604"/>
            <a:chExt cx="5216" cy="1716"/>
          </a:xfrm>
        </p:grpSpPr>
        <p:pic>
          <p:nvPicPr>
            <p:cNvPr id="265239" name="Picture 23" descr="MET9_13"/>
            <p:cNvPicPr>
              <a:picLocks noChangeAspect="1" noChangeArrowheads="1"/>
            </p:cNvPicPr>
            <p:nvPr/>
          </p:nvPicPr>
          <p:blipFill>
            <a:blip r:embed="rId3" cstate="print"/>
            <a:srcRect/>
            <a:stretch>
              <a:fillRect/>
            </a:stretch>
          </p:blipFill>
          <p:spPr bwMode="auto">
            <a:xfrm>
              <a:off x="431" y="2604"/>
              <a:ext cx="5034" cy="1716"/>
            </a:xfrm>
            <a:prstGeom prst="rect">
              <a:avLst/>
            </a:prstGeom>
            <a:noFill/>
          </p:spPr>
        </p:pic>
        <p:sp>
          <p:nvSpPr>
            <p:cNvPr id="265240" name="Text Box 24"/>
            <p:cNvSpPr txBox="1">
              <a:spLocks noChangeArrowheads="1"/>
            </p:cNvSpPr>
            <p:nvPr/>
          </p:nvSpPr>
          <p:spPr bwMode="auto">
            <a:xfrm>
              <a:off x="835" y="2886"/>
              <a:ext cx="1952" cy="212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600"/>
                <a:t>METEOSAT-9, 13.4</a:t>
              </a:r>
              <a:r>
                <a:rPr lang="en-GB" sz="1600">
                  <a:cs typeface="Arial" charset="0"/>
                </a:rPr>
                <a:t>µm channel:</a:t>
              </a:r>
            </a:p>
          </p:txBody>
        </p:sp>
        <p:sp>
          <p:nvSpPr>
            <p:cNvPr id="265241" name="Text Box 25"/>
            <p:cNvSpPr txBox="1">
              <a:spLocks noChangeArrowheads="1"/>
            </p:cNvSpPr>
            <p:nvPr/>
          </p:nvSpPr>
          <p:spPr bwMode="auto">
            <a:xfrm>
              <a:off x="431" y="2607"/>
              <a:ext cx="4898" cy="215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sz="1600" dirty="0">
                  <a:latin typeface="Calibri" pitchFamily="34" charset="0"/>
                </a:rPr>
                <a:t>Drift in bias due to ice-build up on sensor:  </a:t>
              </a:r>
            </a:p>
          </p:txBody>
        </p:sp>
        <p:sp>
          <p:nvSpPr>
            <p:cNvPr id="265242" name="Line 26"/>
            <p:cNvSpPr>
              <a:spLocks noChangeShapeType="1"/>
            </p:cNvSpPr>
            <p:nvPr/>
          </p:nvSpPr>
          <p:spPr bwMode="auto">
            <a:xfrm>
              <a:off x="2136" y="3113"/>
              <a:ext cx="0" cy="544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65243" name="Line 27"/>
            <p:cNvSpPr>
              <a:spLocks noChangeShapeType="1"/>
            </p:cNvSpPr>
            <p:nvPr/>
          </p:nvSpPr>
          <p:spPr bwMode="auto">
            <a:xfrm>
              <a:off x="3497" y="3113"/>
              <a:ext cx="0" cy="544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65244" name="Line 28"/>
            <p:cNvSpPr>
              <a:spLocks noChangeShapeType="1"/>
            </p:cNvSpPr>
            <p:nvPr/>
          </p:nvSpPr>
          <p:spPr bwMode="auto">
            <a:xfrm>
              <a:off x="4876" y="3107"/>
              <a:ext cx="0" cy="544"/>
            </a:xfrm>
            <a:prstGeom prst="line">
              <a:avLst/>
            </a:prstGeom>
            <a:noFill/>
            <a:ln w="19050">
              <a:solidFill>
                <a:srgbClr val="FF6600"/>
              </a:solidFill>
              <a:round/>
              <a:headEnd/>
              <a:tailEnd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65245" name="Text Box 29"/>
            <p:cNvSpPr txBox="1">
              <a:spLocks noChangeArrowheads="1"/>
            </p:cNvSpPr>
            <p:nvPr/>
          </p:nvSpPr>
          <p:spPr bwMode="auto">
            <a:xfrm>
              <a:off x="2744" y="3748"/>
              <a:ext cx="1556" cy="234"/>
            </a:xfrm>
            <a:prstGeom prst="rect">
              <a:avLst/>
            </a:prstGeom>
            <a:solidFill>
              <a:schemeClr val="bg1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 dirty="0">
                  <a:solidFill>
                    <a:srgbClr val="FF6600"/>
                  </a:solidFill>
                  <a:latin typeface="Calibri" pitchFamily="34" charset="0"/>
                </a:rPr>
                <a:t>Sensor decontamination</a:t>
              </a:r>
            </a:p>
          </p:txBody>
        </p:sp>
        <p:sp>
          <p:nvSpPr>
            <p:cNvPr id="265246" name="Line 30"/>
            <p:cNvSpPr>
              <a:spLocks noChangeShapeType="1"/>
            </p:cNvSpPr>
            <p:nvPr/>
          </p:nvSpPr>
          <p:spPr bwMode="auto">
            <a:xfrm flipH="1" flipV="1">
              <a:off x="2155" y="3657"/>
              <a:ext cx="634" cy="136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65247" name="Line 31"/>
            <p:cNvSpPr>
              <a:spLocks noChangeShapeType="1"/>
            </p:cNvSpPr>
            <p:nvPr/>
          </p:nvSpPr>
          <p:spPr bwMode="auto">
            <a:xfrm flipV="1">
              <a:off x="4422" y="3657"/>
              <a:ext cx="454" cy="136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65248" name="Line 32"/>
            <p:cNvSpPr>
              <a:spLocks noChangeShapeType="1"/>
            </p:cNvSpPr>
            <p:nvPr/>
          </p:nvSpPr>
          <p:spPr bwMode="auto">
            <a:xfrm flipH="1" flipV="1">
              <a:off x="3497" y="3657"/>
              <a:ext cx="0" cy="136"/>
            </a:xfrm>
            <a:prstGeom prst="line">
              <a:avLst/>
            </a:prstGeom>
            <a:noFill/>
            <a:ln w="9525">
              <a:solidFill>
                <a:srgbClr val="FF6600"/>
              </a:solidFill>
              <a:round/>
              <a:headEnd/>
              <a:tailEnd type="triangle" w="med" len="med"/>
            </a:ln>
            <a:effectLst/>
          </p:spPr>
          <p:txBody>
            <a:bodyPr lIns="90000" tIns="46800" rIns="90000" bIns="46800">
              <a:spAutoFit/>
            </a:bodyPr>
            <a:lstStyle/>
            <a:p>
              <a:endParaRPr lang="en-GB"/>
            </a:p>
          </p:txBody>
        </p:sp>
        <p:sp>
          <p:nvSpPr>
            <p:cNvPr id="265250" name="Text Box 34"/>
            <p:cNvSpPr txBox="1">
              <a:spLocks noChangeArrowheads="1"/>
            </p:cNvSpPr>
            <p:nvPr/>
          </p:nvSpPr>
          <p:spPr bwMode="auto">
            <a:xfrm rot="16200000">
              <a:off x="-144" y="3324"/>
              <a:ext cx="1018" cy="23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marL="381000" indent="-381000">
                <a:buFontTx/>
                <a:buNone/>
              </a:pPr>
              <a:r>
                <a:rPr lang="en-GB"/>
                <a:t>Obs –FG Bias</a:t>
              </a:r>
            </a:p>
          </p:txBody>
        </p:sp>
      </p:grpSp>
      <p:sp>
        <p:nvSpPr>
          <p:cNvPr id="265251" name="Text Box 35"/>
          <p:cNvSpPr txBox="1">
            <a:spLocks noChangeArrowheads="1"/>
          </p:cNvSpPr>
          <p:nvPr/>
        </p:nvSpPr>
        <p:spPr bwMode="auto">
          <a:xfrm>
            <a:off x="323850" y="1052513"/>
            <a:ext cx="4968875" cy="58695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/>
              <a:t>	</a:t>
            </a:r>
            <a:r>
              <a:rPr lang="en-GB" sz="1600" dirty="0">
                <a:latin typeface="Calibri" pitchFamily="34" charset="0"/>
              </a:rPr>
              <a:t>Different spectroscopy in the </a:t>
            </a:r>
            <a:r>
              <a:rPr lang="en-GB" sz="1600" b="1" i="1" dirty="0">
                <a:solidFill>
                  <a:srgbClr val="0070C0"/>
                </a:solidFill>
                <a:latin typeface="Calibri" pitchFamily="34" charset="0"/>
              </a:rPr>
              <a:t>radiative transfer model </a:t>
            </a:r>
            <a:r>
              <a:rPr lang="en-GB" sz="1600" dirty="0">
                <a:latin typeface="Calibri" pitchFamily="34" charset="0"/>
              </a:rPr>
              <a:t>can lead to different bias, e.g. for HIRS:</a:t>
            </a:r>
          </a:p>
        </p:txBody>
      </p:sp>
      <p:sp>
        <p:nvSpPr>
          <p:cNvPr id="265252" name="Text Box 36"/>
          <p:cNvSpPr txBox="1">
            <a:spLocks noChangeArrowheads="1"/>
          </p:cNvSpPr>
          <p:nvPr/>
        </p:nvSpPr>
        <p:spPr bwMode="auto">
          <a:xfrm>
            <a:off x="5435600" y="1046163"/>
            <a:ext cx="1606828" cy="37151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dirty="0" err="1">
                <a:latin typeface="Calibri" pitchFamily="34" charset="0"/>
              </a:rPr>
              <a:t>Obs</a:t>
            </a:r>
            <a:r>
              <a:rPr lang="en-GB" dirty="0">
                <a:latin typeface="Calibri" pitchFamily="34" charset="0"/>
              </a:rPr>
              <a:t>-FG bias [K]</a:t>
            </a:r>
          </a:p>
        </p:txBody>
      </p:sp>
      <p:sp>
        <p:nvSpPr>
          <p:cNvPr id="265253" name="Text Box 37"/>
          <p:cNvSpPr txBox="1">
            <a:spLocks noChangeArrowheads="1"/>
          </p:cNvSpPr>
          <p:nvPr/>
        </p:nvSpPr>
        <p:spPr bwMode="auto">
          <a:xfrm rot="5400000">
            <a:off x="7563644" y="2235994"/>
            <a:ext cx="187007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/>
              <a:t>Channel number</a:t>
            </a:r>
          </a:p>
        </p:txBody>
      </p:sp>
      <p:sp>
        <p:nvSpPr>
          <p:cNvPr id="265254" name="Text Box 38"/>
          <p:cNvSpPr txBox="1">
            <a:spLocks noChangeArrowheads="1"/>
          </p:cNvSpPr>
          <p:nvPr/>
        </p:nvSpPr>
        <p:spPr bwMode="auto">
          <a:xfrm>
            <a:off x="4572000" y="2420938"/>
            <a:ext cx="1765300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>
                <a:solidFill>
                  <a:srgbClr val="00CC00"/>
                </a:solidFill>
              </a:rPr>
              <a:t>	Old  spectroscopy</a:t>
            </a:r>
          </a:p>
        </p:txBody>
      </p:sp>
      <p:sp>
        <p:nvSpPr>
          <p:cNvPr id="265255" name="Text Box 39"/>
          <p:cNvSpPr txBox="1">
            <a:spLocks noChangeArrowheads="1"/>
          </p:cNvSpPr>
          <p:nvPr/>
        </p:nvSpPr>
        <p:spPr bwMode="auto">
          <a:xfrm>
            <a:off x="6083300" y="2420938"/>
            <a:ext cx="1800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>
                <a:solidFill>
                  <a:srgbClr val="CC00FF"/>
                </a:solidFill>
              </a:rPr>
              <a:t>	New spectroscopy</a:t>
            </a:r>
          </a:p>
        </p:txBody>
      </p:sp>
      <p:sp>
        <p:nvSpPr>
          <p:cNvPr id="265256" name="Line 40"/>
          <p:cNvSpPr>
            <a:spLocks noChangeShapeType="1"/>
          </p:cNvSpPr>
          <p:nvPr/>
        </p:nvSpPr>
        <p:spPr bwMode="auto">
          <a:xfrm>
            <a:off x="5435600" y="2997200"/>
            <a:ext cx="0" cy="360363"/>
          </a:xfrm>
          <a:prstGeom prst="line">
            <a:avLst/>
          </a:prstGeom>
          <a:noFill/>
          <a:ln w="19050">
            <a:solidFill>
              <a:srgbClr val="00CC00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65257" name="Line 41"/>
          <p:cNvSpPr>
            <a:spLocks noChangeShapeType="1"/>
          </p:cNvSpPr>
          <p:nvPr/>
        </p:nvSpPr>
        <p:spPr bwMode="auto">
          <a:xfrm flipH="1">
            <a:off x="6443663" y="2924175"/>
            <a:ext cx="504825" cy="433388"/>
          </a:xfrm>
          <a:prstGeom prst="line">
            <a:avLst/>
          </a:prstGeom>
          <a:noFill/>
          <a:ln w="19050">
            <a:solidFill>
              <a:srgbClr val="CC00FF"/>
            </a:solidFill>
            <a:round/>
            <a:headEnd/>
            <a:tailEnd type="triangle" w="med" len="med"/>
          </a:ln>
          <a:effectLst/>
        </p:spPr>
        <p:txBody>
          <a:bodyPr lIns="90000" tIns="46800" rIns="90000" bIns="46800">
            <a:spAutoFit/>
          </a:bodyPr>
          <a:lstStyle/>
          <a:p>
            <a:endParaRPr lang="en-GB"/>
          </a:p>
        </p:txBody>
      </p:sp>
      <p:sp>
        <p:nvSpPr>
          <p:cNvPr id="265258" name="Text Box 42"/>
          <p:cNvSpPr txBox="1">
            <a:spLocks noChangeArrowheads="1"/>
          </p:cNvSpPr>
          <p:nvPr/>
        </p:nvSpPr>
        <p:spPr bwMode="auto">
          <a:xfrm>
            <a:off x="736600" y="1773238"/>
            <a:ext cx="3979863" cy="2000250"/>
          </a:xfrm>
          <a:prstGeom prst="rect">
            <a:avLst/>
          </a:prstGeom>
          <a:solidFill>
            <a:schemeClr val="hlink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 lIns="90000" tIns="46800" rIns="90000" bIns="46800">
            <a:spAutoFit/>
          </a:bodyPr>
          <a:lstStyle/>
          <a:p>
            <a:pPr marL="381000" indent="-381000">
              <a:buFontTx/>
              <a:buNone/>
            </a:pPr>
            <a:r>
              <a:rPr lang="en-GB" sz="1600" dirty="0">
                <a:latin typeface="Calibri" pitchFamily="34" charset="0"/>
              </a:rPr>
              <a:t>Other common causes for biases in radiative transfer:</a:t>
            </a:r>
          </a:p>
          <a:p>
            <a:pPr marL="381000" indent="-381000"/>
            <a:r>
              <a:rPr lang="en-GB" sz="1600" dirty="0">
                <a:latin typeface="Calibri" pitchFamily="34" charset="0"/>
              </a:rPr>
              <a:t>Bias in assumed concentrations of atmospheric gases (e.g., CO</a:t>
            </a:r>
            <a:r>
              <a:rPr lang="en-GB" sz="1600" baseline="-25000" dirty="0">
                <a:latin typeface="Calibri" pitchFamily="34" charset="0"/>
              </a:rPr>
              <a:t>2</a:t>
            </a:r>
            <a:r>
              <a:rPr lang="en-GB" sz="1600" dirty="0">
                <a:latin typeface="Calibri" pitchFamily="34" charset="0"/>
              </a:rPr>
              <a:t>, aerosols)</a:t>
            </a:r>
          </a:p>
          <a:p>
            <a:pPr marL="381000" indent="-381000"/>
            <a:r>
              <a:rPr lang="en-GB" sz="1600" dirty="0">
                <a:latin typeface="Calibri" pitchFamily="34" charset="0"/>
              </a:rPr>
              <a:t>Neglected effects (e.g., clouds)</a:t>
            </a:r>
          </a:p>
          <a:p>
            <a:pPr marL="381000" indent="-381000"/>
            <a:r>
              <a:rPr lang="en-GB" sz="1600" dirty="0">
                <a:latin typeface="Calibri" pitchFamily="34" charset="0"/>
              </a:rPr>
              <a:t>Incorrect spectral response function</a:t>
            </a:r>
          </a:p>
          <a:p>
            <a:pPr marL="381000" indent="-381000"/>
            <a:r>
              <a:rPr lang="en-GB" sz="1600" dirty="0">
                <a:latin typeface="Calibri" pitchFamily="34" charset="0"/>
              </a:rPr>
              <a:t>….</a:t>
            </a:r>
          </a:p>
        </p:txBody>
      </p:sp>
    </p:spTree>
    <p:extLst>
      <p:ext uri="{BB962C8B-B14F-4D97-AF65-F5344CB8AC3E}">
        <p14:creationId xmlns:p14="http://schemas.microsoft.com/office/powerpoint/2010/main" val="24605314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5258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Arial Black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81000" marR="0" indent="-3810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0000" tIns="46800" rIns="90000" bIns="46800" numCol="1" anchor="t" anchorCtr="0" compatLnSpc="1">
        <a:prstTxWarp prst="textNoShape">
          <a:avLst/>
        </a:prstTxWarp>
        <a:spAutoFit/>
      </a:bodyPr>
      <a:lstStyle>
        <a:defPPr marL="381000" marR="0" indent="-38100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Tx/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40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Helvetica" pitchFamily="34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45675</TotalTime>
  <Words>2090</Words>
  <Application>Microsoft Office PowerPoint</Application>
  <PresentationFormat>On-screen Show (4:3)</PresentationFormat>
  <Paragraphs>345</Paragraphs>
  <Slides>40</Slides>
  <Notes>7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40</vt:i4>
      </vt:variant>
    </vt:vector>
  </HeadingPairs>
  <TitlesOfParts>
    <vt:vector size="51" baseType="lpstr">
      <vt:lpstr>Arial</vt:lpstr>
      <vt:lpstr>Arial Black</vt:lpstr>
      <vt:lpstr>Calibri</vt:lpstr>
      <vt:lpstr>Helvetica</vt:lpstr>
      <vt:lpstr>Symbol</vt:lpstr>
      <vt:lpstr>Times New Roman</vt:lpstr>
      <vt:lpstr>WP Greek Century</vt:lpstr>
      <vt:lpstr>Default Design</vt:lpstr>
      <vt:lpstr>1_Default Design</vt:lpstr>
      <vt:lpstr>Custom Design</vt:lpstr>
      <vt:lpstr>Equation</vt:lpstr>
      <vt:lpstr>Observational bias correction in data assimilation and satellite data monitoring</vt:lpstr>
      <vt:lpstr>PowerPoint Presentation</vt:lpstr>
      <vt:lpstr>Outline</vt:lpstr>
      <vt:lpstr>Model bias:  Seasonal variation in upper-stratospheric model errors</vt:lpstr>
      <vt:lpstr>Observation bias: Radiosonde temperature observations</vt:lpstr>
      <vt:lpstr>Biases seen with satellite radiances    </vt:lpstr>
      <vt:lpstr>Observation and observation operator bias:     Satellite radiances – sources of bias</vt:lpstr>
      <vt:lpstr>Observation and observation operator bias:     Satellite radiances – sources of bias</vt:lpstr>
      <vt:lpstr>Observation and observation operator bias:     Satellite radiances – sources of bias</vt:lpstr>
      <vt:lpstr>Outline</vt:lpstr>
      <vt:lpstr>The need for an adequate bias model</vt:lpstr>
      <vt:lpstr>The need for an adequate bias model</vt:lpstr>
      <vt:lpstr>Satellite radiance bias correction at ECMWF, prior to 2006</vt:lpstr>
      <vt:lpstr>The need for an adaptive bias correction system</vt:lpstr>
      <vt:lpstr>The Variational Bias Correction scheme:  The general idea</vt:lpstr>
      <vt:lpstr>Example 1:    Spinning up new instruments – IASI on MetOp A</vt:lpstr>
      <vt:lpstr>Example 2: NOAA-9 MSU channel 3 bias corrections (cosmic storm)</vt:lpstr>
      <vt:lpstr>Bias correction use at ECMWF</vt:lpstr>
      <vt:lpstr>Outline</vt:lpstr>
      <vt:lpstr>Limitations of VarBC: Interaction with model bias</vt:lpstr>
      <vt:lpstr>Limitations of VarBC: Interaction with model bias and the role of anchor observations</vt:lpstr>
      <vt:lpstr>PowerPoint Presentation</vt:lpstr>
      <vt:lpstr>Limitations of VarBC: Other pit-falls: Removing the signal</vt:lpstr>
      <vt:lpstr>Summary of bias correction part</vt:lpstr>
      <vt:lpstr>ECMWF satellite data monitoring</vt:lpstr>
      <vt:lpstr>ECMWF satellite data monitoring</vt:lpstr>
      <vt:lpstr>ECMWF satellite data monitoring</vt:lpstr>
      <vt:lpstr>Mean background departures before bias correction for two similar channels on different satellites</vt:lpstr>
      <vt:lpstr>Mean background departures after  bias correction for two similar channels on different satellites</vt:lpstr>
      <vt:lpstr>Mean bias corrections for two similar channels on different satellites</vt:lpstr>
      <vt:lpstr>PowerPoint Presentation</vt:lpstr>
      <vt:lpstr>PowerPoint Presentation</vt:lpstr>
      <vt:lpstr>The need for an automatic alert system to detect anomalies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Summary on data monitoring</vt:lpstr>
      <vt:lpstr>Additional information</vt:lpstr>
    </vt:vector>
  </TitlesOfParts>
  <Company>E.C.M.W.F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Bias correction</dc:title>
  <dc:creator>E.C.M.W.F</dc:creator>
  <cp:lastModifiedBy>Niels Bormann</cp:lastModifiedBy>
  <cp:revision>618</cp:revision>
  <dcterms:created xsi:type="dcterms:W3CDTF">2004-05-04T15:39:43Z</dcterms:created>
  <dcterms:modified xsi:type="dcterms:W3CDTF">2019-03-21T11:45:15Z</dcterms:modified>
</cp:coreProperties>
</file>