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32"/>
  </p:notesMasterIdLst>
  <p:handoutMasterIdLst>
    <p:handoutMasterId r:id="rId33"/>
  </p:handoutMasterIdLst>
  <p:sldIdLst>
    <p:sldId id="396" r:id="rId2"/>
    <p:sldId id="451" r:id="rId3"/>
    <p:sldId id="452" r:id="rId4"/>
    <p:sldId id="468" r:id="rId5"/>
    <p:sldId id="450" r:id="rId6"/>
    <p:sldId id="471" r:id="rId7"/>
    <p:sldId id="484" r:id="rId8"/>
    <p:sldId id="455" r:id="rId9"/>
    <p:sldId id="456" r:id="rId10"/>
    <p:sldId id="475" r:id="rId11"/>
    <p:sldId id="486" r:id="rId12"/>
    <p:sldId id="457" r:id="rId13"/>
    <p:sldId id="461" r:id="rId14"/>
    <p:sldId id="459" r:id="rId15"/>
    <p:sldId id="481" r:id="rId16"/>
    <p:sldId id="469" r:id="rId17"/>
    <p:sldId id="473" r:id="rId18"/>
    <p:sldId id="483" r:id="rId19"/>
    <p:sldId id="463" r:id="rId20"/>
    <p:sldId id="464" r:id="rId21"/>
    <p:sldId id="465" r:id="rId22"/>
    <p:sldId id="466" r:id="rId23"/>
    <p:sldId id="487" r:id="rId24"/>
    <p:sldId id="467" r:id="rId25"/>
    <p:sldId id="485" r:id="rId26"/>
    <p:sldId id="488" r:id="rId27"/>
    <p:sldId id="489" r:id="rId28"/>
    <p:sldId id="474" r:id="rId29"/>
    <p:sldId id="470" r:id="rId30"/>
    <p:sldId id="478" r:id="rId31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FF"/>
    <a:srgbClr val="FF0000"/>
    <a:srgbClr val="3333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88" autoAdjust="0"/>
  </p:normalViewPr>
  <p:slideViewPr>
    <p:cSldViewPr>
      <p:cViewPr varScale="1">
        <p:scale>
          <a:sx n="67" d="100"/>
          <a:sy n="67" d="100"/>
        </p:scale>
        <p:origin x="1260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AEEE2C-6672-44AE-AA33-AF1F249429E0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010E6DD-2186-4508-B4D0-94F82CE44ABD}">
      <dgm:prSet custT="1"/>
      <dgm:spPr/>
      <dgm:t>
        <a:bodyPr/>
        <a:lstStyle/>
        <a:p>
          <a:pPr rtl="0"/>
          <a:r>
            <a:rPr lang="en-GB" sz="1600" b="1" u="none" dirty="0"/>
            <a:t>Hydrostatic approximation</a:t>
          </a:r>
          <a:endParaRPr lang="en-GB" sz="1600" u="none" dirty="0"/>
        </a:p>
      </dgm:t>
    </dgm:pt>
    <dgm:pt modelId="{0003040A-1375-4625-8ACD-608DE456475D}" type="parTrans" cxnId="{FD2BFEB7-2F57-4CDB-A271-6404A8DB5FC8}">
      <dgm:prSet/>
      <dgm:spPr/>
      <dgm:t>
        <a:bodyPr/>
        <a:lstStyle/>
        <a:p>
          <a:endParaRPr lang="en-GB"/>
        </a:p>
      </dgm:t>
    </dgm:pt>
    <dgm:pt modelId="{25EA892C-210C-44A4-B1A1-25688D4B0A88}" type="sibTrans" cxnId="{FD2BFEB7-2F57-4CDB-A271-6404A8DB5FC8}">
      <dgm:prSet/>
      <dgm:spPr/>
      <dgm:t>
        <a:bodyPr/>
        <a:lstStyle/>
        <a:p>
          <a:endParaRPr lang="en-GB"/>
        </a:p>
      </dgm:t>
    </dgm:pt>
    <dgm:pt modelId="{5DE3375B-8415-44C1-9173-977FBBF1AE08}">
      <dgm:prSet custT="1"/>
      <dgm:spPr/>
      <dgm:t>
        <a:bodyPr/>
        <a:lstStyle/>
        <a:p>
          <a:pPr rtl="0"/>
          <a:r>
            <a:rPr lang="en-GB" sz="1400" b="1" dirty="0">
              <a:solidFill>
                <a:schemeClr val="accent1">
                  <a:lumMod val="50000"/>
                </a:schemeClr>
              </a:solidFill>
            </a:rPr>
            <a:t>The very fast vertically propagating sound waves are filtered ⇒ no stability problems associated with very large acoustic CFL numbers in the vertical</a:t>
          </a:r>
          <a:endParaRPr lang="en-GB" sz="1400" dirty="0">
            <a:solidFill>
              <a:schemeClr val="accent1">
                <a:lumMod val="50000"/>
              </a:schemeClr>
            </a:solidFill>
          </a:endParaRPr>
        </a:p>
      </dgm:t>
    </dgm:pt>
    <dgm:pt modelId="{6A89502C-3D32-4D5B-ADA6-6147C98F2A84}" type="parTrans" cxnId="{44ACF1E5-D23A-4FB9-A0BF-A55EA1AF7CA5}">
      <dgm:prSet/>
      <dgm:spPr/>
      <dgm:t>
        <a:bodyPr/>
        <a:lstStyle/>
        <a:p>
          <a:endParaRPr lang="en-GB"/>
        </a:p>
      </dgm:t>
    </dgm:pt>
    <dgm:pt modelId="{00DF6D7D-7C75-460F-9A4B-89A41466FCB4}" type="sibTrans" cxnId="{44ACF1E5-D23A-4FB9-A0BF-A55EA1AF7CA5}">
      <dgm:prSet/>
      <dgm:spPr/>
      <dgm:t>
        <a:bodyPr/>
        <a:lstStyle/>
        <a:p>
          <a:endParaRPr lang="en-GB"/>
        </a:p>
      </dgm:t>
    </dgm:pt>
    <dgm:pt modelId="{8436564E-A3C7-4459-93E0-ECAE8B0B22B3}">
      <dgm:prSet custT="1"/>
      <dgm:spPr/>
      <dgm:t>
        <a:bodyPr/>
        <a:lstStyle/>
        <a:p>
          <a:pPr rtl="0"/>
          <a:r>
            <a:rPr lang="en-GB" sz="1400" b="1" dirty="0">
              <a:solidFill>
                <a:schemeClr val="accent1">
                  <a:lumMod val="50000"/>
                </a:schemeClr>
              </a:solidFill>
            </a:rPr>
            <a:t>Not accurate for high resolutions where convection is resolved by the model dynamics explicitly (see Inna’s lectures)</a:t>
          </a:r>
          <a:endParaRPr lang="en-GB" sz="1400" dirty="0">
            <a:solidFill>
              <a:schemeClr val="accent1">
                <a:lumMod val="50000"/>
              </a:schemeClr>
            </a:solidFill>
          </a:endParaRPr>
        </a:p>
      </dgm:t>
    </dgm:pt>
    <dgm:pt modelId="{E3E4D179-141D-4E0D-AD57-DD9A1A596A58}" type="parTrans" cxnId="{0F59EEC3-6D0B-4FD7-8C02-8962A932F9E9}">
      <dgm:prSet/>
      <dgm:spPr/>
      <dgm:t>
        <a:bodyPr/>
        <a:lstStyle/>
        <a:p>
          <a:endParaRPr lang="en-GB"/>
        </a:p>
      </dgm:t>
    </dgm:pt>
    <dgm:pt modelId="{D6D4EECB-534C-4818-999E-052BC01B5D28}" type="sibTrans" cxnId="{0F59EEC3-6D0B-4FD7-8C02-8962A932F9E9}">
      <dgm:prSet/>
      <dgm:spPr/>
      <dgm:t>
        <a:bodyPr/>
        <a:lstStyle/>
        <a:p>
          <a:endParaRPr lang="en-GB"/>
        </a:p>
      </dgm:t>
    </dgm:pt>
    <dgm:pt modelId="{91ADCB1A-9537-4861-AA45-5E512BD8C0B2}">
      <dgm:prSet custT="1"/>
      <dgm:spPr/>
      <dgm:t>
        <a:bodyPr/>
        <a:lstStyle/>
        <a:p>
          <a:pPr rtl="0"/>
          <a:r>
            <a:rPr lang="en-GB" sz="1600" b="1" dirty="0" err="1"/>
            <a:t>Anelastic</a:t>
          </a:r>
          <a:r>
            <a:rPr lang="en-GB" sz="1600" b="1" dirty="0"/>
            <a:t> approximation</a:t>
          </a:r>
          <a:endParaRPr lang="en-GB" sz="1600" dirty="0"/>
        </a:p>
      </dgm:t>
    </dgm:pt>
    <dgm:pt modelId="{09FCD6F0-3010-4B45-9CA5-74193296E3FD}" type="parTrans" cxnId="{3C6C8293-21C1-4972-8A83-EE9C248A0436}">
      <dgm:prSet/>
      <dgm:spPr/>
      <dgm:t>
        <a:bodyPr/>
        <a:lstStyle/>
        <a:p>
          <a:endParaRPr lang="en-GB"/>
        </a:p>
      </dgm:t>
    </dgm:pt>
    <dgm:pt modelId="{9A9FD010-1BC0-49A0-9D4D-32ECB9260015}" type="sibTrans" cxnId="{3C6C8293-21C1-4972-8A83-EE9C248A0436}">
      <dgm:prSet/>
      <dgm:spPr/>
      <dgm:t>
        <a:bodyPr/>
        <a:lstStyle/>
        <a:p>
          <a:endParaRPr lang="en-GB"/>
        </a:p>
      </dgm:t>
    </dgm:pt>
    <dgm:pt modelId="{73511F68-5E73-4474-8C25-D67AEFACF246}">
      <dgm:prSet custT="1"/>
      <dgm:spPr/>
      <dgm:t>
        <a:bodyPr/>
        <a:lstStyle/>
        <a:p>
          <a:pPr rtl="0"/>
          <a:r>
            <a:rPr lang="en-GB" sz="1400" b="1" dirty="0">
              <a:solidFill>
                <a:schemeClr val="accent1">
                  <a:lumMod val="50000"/>
                </a:schemeClr>
              </a:solidFill>
            </a:rPr>
            <a:t>sound waves filtered but unlike hydrostatic it has a prognostic equation for vertical motion</a:t>
          </a:r>
          <a:endParaRPr lang="en-GB" sz="1400" dirty="0">
            <a:solidFill>
              <a:schemeClr val="accent1">
                <a:lumMod val="50000"/>
              </a:schemeClr>
            </a:solidFill>
          </a:endParaRPr>
        </a:p>
      </dgm:t>
    </dgm:pt>
    <dgm:pt modelId="{4F22F0FB-26EC-47D2-A569-20C2C7F66A06}" type="parTrans" cxnId="{C67B6287-185D-4C69-B994-F129146CB7C1}">
      <dgm:prSet/>
      <dgm:spPr/>
      <dgm:t>
        <a:bodyPr/>
        <a:lstStyle/>
        <a:p>
          <a:endParaRPr lang="en-GB"/>
        </a:p>
      </dgm:t>
    </dgm:pt>
    <dgm:pt modelId="{EBACD555-3AE4-4DF6-8CB9-DC8C8D52C230}" type="sibTrans" cxnId="{C67B6287-185D-4C69-B994-F129146CB7C1}">
      <dgm:prSet/>
      <dgm:spPr/>
      <dgm:t>
        <a:bodyPr/>
        <a:lstStyle/>
        <a:p>
          <a:endParaRPr lang="en-GB"/>
        </a:p>
      </dgm:t>
    </dgm:pt>
    <dgm:pt modelId="{7580C30B-C9BE-4E3E-8601-F2A6A9E6B045}">
      <dgm:prSet custT="1"/>
      <dgm:spPr/>
      <dgm:t>
        <a:bodyPr/>
        <a:lstStyle/>
        <a:p>
          <a:pPr rtl="0"/>
          <a:r>
            <a:rPr lang="en-GB" sz="1600" b="1" dirty="0"/>
            <a:t>Non-hydrostatic (NH) equation model</a:t>
          </a:r>
          <a:endParaRPr lang="en-GB" sz="1600" dirty="0"/>
        </a:p>
      </dgm:t>
    </dgm:pt>
    <dgm:pt modelId="{D5E76B94-3E2C-448D-A333-D3CD51C2FA67}" type="parTrans" cxnId="{84AD556E-A980-4A81-97BB-E70FBD632C07}">
      <dgm:prSet/>
      <dgm:spPr/>
      <dgm:t>
        <a:bodyPr/>
        <a:lstStyle/>
        <a:p>
          <a:endParaRPr lang="en-GB"/>
        </a:p>
      </dgm:t>
    </dgm:pt>
    <dgm:pt modelId="{AAB5B190-5384-4167-9D3A-FE6FEF5A18D4}" type="sibTrans" cxnId="{84AD556E-A980-4A81-97BB-E70FBD632C07}">
      <dgm:prSet/>
      <dgm:spPr/>
      <dgm:t>
        <a:bodyPr/>
        <a:lstStyle/>
        <a:p>
          <a:endParaRPr lang="en-GB"/>
        </a:p>
      </dgm:t>
    </dgm:pt>
    <dgm:pt modelId="{4E924AA9-CDB6-4F37-AC9F-DF5A6DBE5B5A}">
      <dgm:prSet custT="1"/>
      <dgm:spPr/>
      <dgm:t>
        <a:bodyPr/>
        <a:lstStyle/>
        <a:p>
          <a:pPr rtl="0"/>
          <a:r>
            <a:rPr lang="en-GB" sz="1400" b="1" dirty="0">
              <a:solidFill>
                <a:schemeClr val="accent1">
                  <a:lumMod val="50000"/>
                </a:schemeClr>
              </a:solidFill>
            </a:rPr>
            <a:t>Most accurate description.  Best for resolutions that can resolve convection explicitly</a:t>
          </a:r>
          <a:endParaRPr lang="en-GB" sz="1400" dirty="0">
            <a:solidFill>
              <a:schemeClr val="accent1">
                <a:lumMod val="50000"/>
              </a:schemeClr>
            </a:solidFill>
          </a:endParaRPr>
        </a:p>
      </dgm:t>
    </dgm:pt>
    <dgm:pt modelId="{579480F8-3B6A-49BD-983F-3F962C607297}" type="parTrans" cxnId="{D69265A2-5F48-4E50-A727-7C16F3D8504A}">
      <dgm:prSet/>
      <dgm:spPr/>
      <dgm:t>
        <a:bodyPr/>
        <a:lstStyle/>
        <a:p>
          <a:endParaRPr lang="en-GB"/>
        </a:p>
      </dgm:t>
    </dgm:pt>
    <dgm:pt modelId="{64883EA1-C4F4-48D3-9A3D-FBB00EE3AF4D}" type="sibTrans" cxnId="{D69265A2-5F48-4E50-A727-7C16F3D8504A}">
      <dgm:prSet/>
      <dgm:spPr/>
      <dgm:t>
        <a:bodyPr/>
        <a:lstStyle/>
        <a:p>
          <a:endParaRPr lang="en-GB"/>
        </a:p>
      </dgm:t>
    </dgm:pt>
    <dgm:pt modelId="{1AC3F8FC-315F-45C2-949B-9C9FE568505F}" type="pres">
      <dgm:prSet presAssocID="{51AEEE2C-6672-44AE-AA33-AF1F249429E0}" presName="compositeShape" presStyleCnt="0">
        <dgm:presLayoutVars>
          <dgm:chMax val="7"/>
          <dgm:dir/>
          <dgm:resizeHandles val="exact"/>
        </dgm:presLayoutVars>
      </dgm:prSet>
      <dgm:spPr/>
    </dgm:pt>
    <dgm:pt modelId="{B0A01E48-A253-436D-84A3-3F848CA4B87F}" type="pres">
      <dgm:prSet presAssocID="{8010E6DD-2186-4508-B4D0-94F82CE44ABD}" presName="circ1" presStyleLbl="vennNode1" presStyleIdx="0" presStyleCnt="3" custScaleX="134149" custLinFactNeighborX="3408" custLinFactNeighborY="-4301"/>
      <dgm:spPr/>
    </dgm:pt>
    <dgm:pt modelId="{8B7A01DE-1DFC-41A4-9061-C06FD1D40126}" type="pres">
      <dgm:prSet presAssocID="{8010E6DD-2186-4508-B4D0-94F82CE44ABD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F41A833-EC21-4D25-8915-BF699565776D}" type="pres">
      <dgm:prSet presAssocID="{91ADCB1A-9537-4861-AA45-5E512BD8C0B2}" presName="circ2" presStyleLbl="vennNode1" presStyleIdx="1" presStyleCnt="3" custScaleX="102445" custScaleY="102129" custLinFactNeighborX="-95287" custLinFactNeighborY="2095"/>
      <dgm:spPr/>
    </dgm:pt>
    <dgm:pt modelId="{4D76BF67-086E-4B57-A650-045B7B0A5FD0}" type="pres">
      <dgm:prSet presAssocID="{91ADCB1A-9537-4861-AA45-5E512BD8C0B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53C1E4E-5F0C-4B3F-B94F-8D27A7027977}" type="pres">
      <dgm:prSet presAssocID="{7580C30B-C9BE-4E3E-8601-F2A6A9E6B045}" presName="circ3" presStyleLbl="vennNode1" presStyleIdx="2" presStyleCnt="3" custScaleX="102910" custLinFactX="5853" custLinFactNeighborX="100000" custLinFactNeighborY="953"/>
      <dgm:spPr/>
    </dgm:pt>
    <dgm:pt modelId="{5FDB467F-887F-4D5C-B52F-D52A1BAAEB28}" type="pres">
      <dgm:prSet presAssocID="{7580C30B-C9BE-4E3E-8601-F2A6A9E6B04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D996008-F189-4D32-AB5B-A4C1A3CE9E99}" type="presOf" srcId="{8010E6DD-2186-4508-B4D0-94F82CE44ABD}" destId="{8B7A01DE-1DFC-41A4-9061-C06FD1D40126}" srcOrd="1" destOrd="0" presId="urn:microsoft.com/office/officeart/2005/8/layout/venn1"/>
    <dgm:cxn modelId="{67F0401E-1115-4060-8959-F3B7FA21C28A}" type="presOf" srcId="{51AEEE2C-6672-44AE-AA33-AF1F249429E0}" destId="{1AC3F8FC-315F-45C2-949B-9C9FE568505F}" srcOrd="0" destOrd="0" presId="urn:microsoft.com/office/officeart/2005/8/layout/venn1"/>
    <dgm:cxn modelId="{DA7B0C20-30B9-45BA-A47B-645384756E4B}" type="presOf" srcId="{4E924AA9-CDB6-4F37-AC9F-DF5A6DBE5B5A}" destId="{753C1E4E-5F0C-4B3F-B94F-8D27A7027977}" srcOrd="0" destOrd="1" presId="urn:microsoft.com/office/officeart/2005/8/layout/venn1"/>
    <dgm:cxn modelId="{84AD556E-A980-4A81-97BB-E70FBD632C07}" srcId="{51AEEE2C-6672-44AE-AA33-AF1F249429E0}" destId="{7580C30B-C9BE-4E3E-8601-F2A6A9E6B045}" srcOrd="2" destOrd="0" parTransId="{D5E76B94-3E2C-448D-A333-D3CD51C2FA67}" sibTransId="{AAB5B190-5384-4167-9D3A-FE6FEF5A18D4}"/>
    <dgm:cxn modelId="{105D4D76-23E1-4A02-8BC8-AE9A37EC3E21}" type="presOf" srcId="{7580C30B-C9BE-4E3E-8601-F2A6A9E6B045}" destId="{753C1E4E-5F0C-4B3F-B94F-8D27A7027977}" srcOrd="0" destOrd="0" presId="urn:microsoft.com/office/officeart/2005/8/layout/venn1"/>
    <dgm:cxn modelId="{C67B6287-185D-4C69-B994-F129146CB7C1}" srcId="{91ADCB1A-9537-4861-AA45-5E512BD8C0B2}" destId="{73511F68-5E73-4474-8C25-D67AEFACF246}" srcOrd="0" destOrd="0" parTransId="{4F22F0FB-26EC-47D2-A569-20C2C7F66A06}" sibTransId="{EBACD555-3AE4-4DF6-8CB9-DC8C8D52C230}"/>
    <dgm:cxn modelId="{7717B288-EDDD-4E06-A742-8C1EC18187BC}" type="presOf" srcId="{8010E6DD-2186-4508-B4D0-94F82CE44ABD}" destId="{B0A01E48-A253-436D-84A3-3F848CA4B87F}" srcOrd="0" destOrd="0" presId="urn:microsoft.com/office/officeart/2005/8/layout/venn1"/>
    <dgm:cxn modelId="{CF35ED8E-50E6-4538-A75B-5B07233A1A2C}" type="presOf" srcId="{73511F68-5E73-4474-8C25-D67AEFACF246}" destId="{4D76BF67-086E-4B57-A650-045B7B0A5FD0}" srcOrd="1" destOrd="1" presId="urn:microsoft.com/office/officeart/2005/8/layout/venn1"/>
    <dgm:cxn modelId="{3C6C8293-21C1-4972-8A83-EE9C248A0436}" srcId="{51AEEE2C-6672-44AE-AA33-AF1F249429E0}" destId="{91ADCB1A-9537-4861-AA45-5E512BD8C0B2}" srcOrd="1" destOrd="0" parTransId="{09FCD6F0-3010-4B45-9CA5-74193296E3FD}" sibTransId="{9A9FD010-1BC0-49A0-9D4D-32ECB9260015}"/>
    <dgm:cxn modelId="{D69265A2-5F48-4E50-A727-7C16F3D8504A}" srcId="{7580C30B-C9BE-4E3E-8601-F2A6A9E6B045}" destId="{4E924AA9-CDB6-4F37-AC9F-DF5A6DBE5B5A}" srcOrd="0" destOrd="0" parTransId="{579480F8-3B6A-49BD-983F-3F962C607297}" sibTransId="{64883EA1-C4F4-48D3-9A3D-FBB00EE3AF4D}"/>
    <dgm:cxn modelId="{6DC3FEA4-A566-421E-9976-BC6D5411C7C7}" type="presOf" srcId="{8436564E-A3C7-4459-93E0-ECAE8B0B22B3}" destId="{B0A01E48-A253-436D-84A3-3F848CA4B87F}" srcOrd="0" destOrd="2" presId="urn:microsoft.com/office/officeart/2005/8/layout/venn1"/>
    <dgm:cxn modelId="{AF2721A6-63AF-4E21-AD0C-6CD89E9EA365}" type="presOf" srcId="{7580C30B-C9BE-4E3E-8601-F2A6A9E6B045}" destId="{5FDB467F-887F-4D5C-B52F-D52A1BAAEB28}" srcOrd="1" destOrd="0" presId="urn:microsoft.com/office/officeart/2005/8/layout/venn1"/>
    <dgm:cxn modelId="{6D3725B2-15F9-402B-854F-607423A6E169}" type="presOf" srcId="{5DE3375B-8415-44C1-9173-977FBBF1AE08}" destId="{B0A01E48-A253-436D-84A3-3F848CA4B87F}" srcOrd="0" destOrd="1" presId="urn:microsoft.com/office/officeart/2005/8/layout/venn1"/>
    <dgm:cxn modelId="{C2A1CEB4-2B1D-4651-94F0-14CA3DE1ED4A}" type="presOf" srcId="{73511F68-5E73-4474-8C25-D67AEFACF246}" destId="{CF41A833-EC21-4D25-8915-BF699565776D}" srcOrd="0" destOrd="1" presId="urn:microsoft.com/office/officeart/2005/8/layout/venn1"/>
    <dgm:cxn modelId="{FD2BFEB7-2F57-4CDB-A271-6404A8DB5FC8}" srcId="{51AEEE2C-6672-44AE-AA33-AF1F249429E0}" destId="{8010E6DD-2186-4508-B4D0-94F82CE44ABD}" srcOrd="0" destOrd="0" parTransId="{0003040A-1375-4625-8ACD-608DE456475D}" sibTransId="{25EA892C-210C-44A4-B1A1-25688D4B0A88}"/>
    <dgm:cxn modelId="{0F59EEC3-6D0B-4FD7-8C02-8962A932F9E9}" srcId="{8010E6DD-2186-4508-B4D0-94F82CE44ABD}" destId="{8436564E-A3C7-4459-93E0-ECAE8B0B22B3}" srcOrd="1" destOrd="0" parTransId="{E3E4D179-141D-4E0D-AD57-DD9A1A596A58}" sibTransId="{D6D4EECB-534C-4818-999E-052BC01B5D28}"/>
    <dgm:cxn modelId="{C3DE0EC7-F19D-4F71-8854-3693435404C8}" type="presOf" srcId="{91ADCB1A-9537-4861-AA45-5E512BD8C0B2}" destId="{4D76BF67-086E-4B57-A650-045B7B0A5FD0}" srcOrd="1" destOrd="0" presId="urn:microsoft.com/office/officeart/2005/8/layout/venn1"/>
    <dgm:cxn modelId="{44ACF1E5-D23A-4FB9-A0BF-A55EA1AF7CA5}" srcId="{8010E6DD-2186-4508-B4D0-94F82CE44ABD}" destId="{5DE3375B-8415-44C1-9173-977FBBF1AE08}" srcOrd="0" destOrd="0" parTransId="{6A89502C-3D32-4D5B-ADA6-6147C98F2A84}" sibTransId="{00DF6D7D-7C75-460F-9A4B-89A41466FCB4}"/>
    <dgm:cxn modelId="{BC1BCEE8-02D3-4049-B9E2-BD4A68CD5CFE}" type="presOf" srcId="{91ADCB1A-9537-4861-AA45-5E512BD8C0B2}" destId="{CF41A833-EC21-4D25-8915-BF699565776D}" srcOrd="0" destOrd="0" presId="urn:microsoft.com/office/officeart/2005/8/layout/venn1"/>
    <dgm:cxn modelId="{DF9982F6-52DC-4772-9157-82B10DBE89C7}" type="presOf" srcId="{8436564E-A3C7-4459-93E0-ECAE8B0B22B3}" destId="{8B7A01DE-1DFC-41A4-9061-C06FD1D40126}" srcOrd="1" destOrd="2" presId="urn:microsoft.com/office/officeart/2005/8/layout/venn1"/>
    <dgm:cxn modelId="{07C9E6F9-CB9C-44B0-B0FD-25C38576ADE5}" type="presOf" srcId="{4E924AA9-CDB6-4F37-AC9F-DF5A6DBE5B5A}" destId="{5FDB467F-887F-4D5C-B52F-D52A1BAAEB28}" srcOrd="1" destOrd="1" presId="urn:microsoft.com/office/officeart/2005/8/layout/venn1"/>
    <dgm:cxn modelId="{887566FD-77A5-43AB-8C54-9CCB25EBD145}" type="presOf" srcId="{5DE3375B-8415-44C1-9173-977FBBF1AE08}" destId="{8B7A01DE-1DFC-41A4-9061-C06FD1D40126}" srcOrd="1" destOrd="1" presId="urn:microsoft.com/office/officeart/2005/8/layout/venn1"/>
    <dgm:cxn modelId="{509E4495-AE16-420C-8750-44964609FAB5}" type="presParOf" srcId="{1AC3F8FC-315F-45C2-949B-9C9FE568505F}" destId="{B0A01E48-A253-436D-84A3-3F848CA4B87F}" srcOrd="0" destOrd="0" presId="urn:microsoft.com/office/officeart/2005/8/layout/venn1"/>
    <dgm:cxn modelId="{D9022D52-8352-4712-8098-6A2CACDAD149}" type="presParOf" srcId="{1AC3F8FC-315F-45C2-949B-9C9FE568505F}" destId="{8B7A01DE-1DFC-41A4-9061-C06FD1D40126}" srcOrd="1" destOrd="0" presId="urn:microsoft.com/office/officeart/2005/8/layout/venn1"/>
    <dgm:cxn modelId="{C6217B97-B88D-4B6F-B489-EF33BDB2D71A}" type="presParOf" srcId="{1AC3F8FC-315F-45C2-949B-9C9FE568505F}" destId="{CF41A833-EC21-4D25-8915-BF699565776D}" srcOrd="2" destOrd="0" presId="urn:microsoft.com/office/officeart/2005/8/layout/venn1"/>
    <dgm:cxn modelId="{513F6945-CE74-4786-98FB-F7B9D261DE78}" type="presParOf" srcId="{1AC3F8FC-315F-45C2-949B-9C9FE568505F}" destId="{4D76BF67-086E-4B57-A650-045B7B0A5FD0}" srcOrd="3" destOrd="0" presId="urn:microsoft.com/office/officeart/2005/8/layout/venn1"/>
    <dgm:cxn modelId="{6B9DD03E-1D56-445A-8BC2-92F77F0A3A1A}" type="presParOf" srcId="{1AC3F8FC-315F-45C2-949B-9C9FE568505F}" destId="{753C1E4E-5F0C-4B3F-B94F-8D27A7027977}" srcOrd="4" destOrd="0" presId="urn:microsoft.com/office/officeart/2005/8/layout/venn1"/>
    <dgm:cxn modelId="{7E03DCC9-444A-4090-A42F-48AD40F34740}" type="presParOf" srcId="{1AC3F8FC-315F-45C2-949B-9C9FE568505F}" destId="{5FDB467F-887F-4D5C-B52F-D52A1BAAEB2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C05FD5-3AE8-45CD-979C-D759BA7C4FA4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F1EED43-8EE9-41C2-8F73-CC5FA84EBC7A}">
      <dgm:prSet/>
      <dgm:spPr/>
      <dgm:t>
        <a:bodyPr/>
        <a:lstStyle/>
        <a:p>
          <a:pPr rtl="0"/>
          <a:r>
            <a:rPr lang="en-GB" sz="1500" b="1" dirty="0"/>
            <a:t>Mass conservation:</a:t>
          </a:r>
          <a:endParaRPr lang="en-GB" sz="1500" dirty="0"/>
        </a:p>
      </dgm:t>
    </dgm:pt>
    <dgm:pt modelId="{2908B574-4718-4431-81F2-EA316F1935EE}" type="parTrans" cxnId="{D0518211-FEB0-46EB-B24D-D0D4C7B1F0E4}">
      <dgm:prSet/>
      <dgm:spPr/>
      <dgm:t>
        <a:bodyPr/>
        <a:lstStyle/>
        <a:p>
          <a:endParaRPr lang="en-GB"/>
        </a:p>
      </dgm:t>
    </dgm:pt>
    <dgm:pt modelId="{0E8F6EEB-A24C-400F-98B8-3A7452CA3180}" type="sibTrans" cxnId="{D0518211-FEB0-46EB-B24D-D0D4C7B1F0E4}">
      <dgm:prSet/>
      <dgm:spPr/>
      <dgm:t>
        <a:bodyPr/>
        <a:lstStyle/>
        <a:p>
          <a:endParaRPr lang="en-GB"/>
        </a:p>
      </dgm:t>
    </dgm:pt>
    <dgm:pt modelId="{F16A67ED-CF23-4927-88D8-AACC7AF981B4}">
      <dgm:prSet custT="1"/>
      <dgm:spPr/>
      <dgm:t>
        <a:bodyPr/>
        <a:lstStyle/>
        <a:p>
          <a:pPr rtl="0"/>
          <a:r>
            <a:rPr lang="en-GB" sz="1400" b="1" dirty="0">
              <a:solidFill>
                <a:schemeClr val="accent1">
                  <a:lumMod val="50000"/>
                </a:schemeClr>
              </a:solidFill>
            </a:rPr>
            <a:t>When the equation model is formulated in flux (conservation) form Eulerian time stepping together with some appropriate space discretization e.g. Finite Volume, Discontinuous </a:t>
          </a:r>
          <a:r>
            <a:rPr lang="en-GB" sz="1400" b="1" dirty="0" err="1">
              <a:solidFill>
                <a:schemeClr val="accent1">
                  <a:lumMod val="50000"/>
                </a:schemeClr>
              </a:solidFill>
            </a:rPr>
            <a:t>Galerkin</a:t>
          </a:r>
          <a:r>
            <a:rPr lang="en-GB" sz="1400" b="1" dirty="0">
              <a:solidFill>
                <a:schemeClr val="accent1">
                  <a:lumMod val="50000"/>
                </a:schemeClr>
              </a:solidFill>
            </a:rPr>
            <a:t> FEM is both  locally and globally mass conserving</a:t>
          </a:r>
          <a:endParaRPr lang="en-GB" sz="1400" dirty="0">
            <a:solidFill>
              <a:schemeClr val="accent1">
                <a:lumMod val="50000"/>
              </a:schemeClr>
            </a:solidFill>
          </a:endParaRPr>
        </a:p>
      </dgm:t>
    </dgm:pt>
    <dgm:pt modelId="{FC3BABEA-FD53-4A00-BCFC-EE4437DAED33}" type="parTrans" cxnId="{2F93291F-06E2-440A-90A3-22AB169E9CD3}">
      <dgm:prSet/>
      <dgm:spPr/>
      <dgm:t>
        <a:bodyPr/>
        <a:lstStyle/>
        <a:p>
          <a:endParaRPr lang="en-GB"/>
        </a:p>
      </dgm:t>
    </dgm:pt>
    <dgm:pt modelId="{B7705E99-C1ED-4BDB-9FA8-079929228EAF}" type="sibTrans" cxnId="{2F93291F-06E2-440A-90A3-22AB169E9CD3}">
      <dgm:prSet/>
      <dgm:spPr/>
      <dgm:t>
        <a:bodyPr/>
        <a:lstStyle/>
        <a:p>
          <a:endParaRPr lang="en-GB"/>
        </a:p>
      </dgm:t>
    </dgm:pt>
    <dgm:pt modelId="{2FAD74DC-A13D-4908-9631-96075B10D505}">
      <dgm:prSet custT="1"/>
      <dgm:spPr/>
      <dgm:t>
        <a:bodyPr/>
        <a:lstStyle/>
        <a:p>
          <a:pPr rtl="0"/>
          <a:r>
            <a:rPr lang="en-GB" sz="1400" b="1" i="0" dirty="0">
              <a:solidFill>
                <a:srgbClr val="C00000"/>
              </a:solidFill>
            </a:rPr>
            <a:t>In explicit Eulerian conservative  transport schemes the </a:t>
          </a:r>
          <a:r>
            <a:rPr lang="en-GB" sz="1400" b="1" i="0" dirty="0" err="1">
              <a:solidFill>
                <a:srgbClr val="C00000"/>
              </a:solidFill>
            </a:rPr>
            <a:t>advective</a:t>
          </a:r>
          <a:r>
            <a:rPr lang="en-GB" sz="1400" b="1" i="0" dirty="0">
              <a:solidFill>
                <a:srgbClr val="C00000"/>
              </a:solidFill>
            </a:rPr>
            <a:t> CFL must be &lt; 1 for stability (unlike semi-</a:t>
          </a:r>
          <a:r>
            <a:rPr lang="en-GB" sz="1400" b="1" i="0" dirty="0" err="1">
              <a:solidFill>
                <a:srgbClr val="C00000"/>
              </a:solidFill>
            </a:rPr>
            <a:t>Lagrangian</a:t>
          </a:r>
          <a:r>
            <a:rPr lang="en-GB" sz="1400" b="1" i="0" dirty="0">
              <a:solidFill>
                <a:srgbClr val="C00000"/>
              </a:solidFill>
            </a:rPr>
            <a:t> semi-implicit which can run at CFL&gt;1)</a:t>
          </a:r>
          <a:endParaRPr lang="en-GB" sz="1400" i="0" dirty="0">
            <a:solidFill>
              <a:srgbClr val="C00000"/>
            </a:solidFill>
          </a:endParaRPr>
        </a:p>
      </dgm:t>
    </dgm:pt>
    <dgm:pt modelId="{97F2D7CB-6AB3-48D3-9016-C307272BA339}" type="parTrans" cxnId="{40010B99-BAD7-4F00-BCFA-61DE608EBB8D}">
      <dgm:prSet/>
      <dgm:spPr/>
      <dgm:t>
        <a:bodyPr/>
        <a:lstStyle/>
        <a:p>
          <a:endParaRPr lang="en-GB"/>
        </a:p>
      </dgm:t>
    </dgm:pt>
    <dgm:pt modelId="{E044AF12-94DC-4F06-97D3-E44AF015A4AE}" type="sibTrans" cxnId="{40010B99-BAD7-4F00-BCFA-61DE608EBB8D}">
      <dgm:prSet/>
      <dgm:spPr/>
      <dgm:t>
        <a:bodyPr/>
        <a:lstStyle/>
        <a:p>
          <a:endParaRPr lang="en-GB"/>
        </a:p>
      </dgm:t>
    </dgm:pt>
    <dgm:pt modelId="{32871019-2AE7-4D54-935E-EBCCB8528890}">
      <dgm:prSet/>
      <dgm:spPr/>
      <dgm:t>
        <a:bodyPr/>
        <a:lstStyle/>
        <a:p>
          <a:pPr rtl="0"/>
          <a:r>
            <a:rPr lang="en-GB" sz="1700" b="1" dirty="0"/>
            <a:t>On quasi-uniform and unstructured meshes</a:t>
          </a:r>
          <a:endParaRPr lang="en-GB" sz="1700" dirty="0"/>
        </a:p>
      </dgm:t>
    </dgm:pt>
    <dgm:pt modelId="{05A6949E-55A8-4144-94E6-02F4A9DC7568}" type="parTrans" cxnId="{8A176940-105A-4BA3-A59F-34178D2C0EA6}">
      <dgm:prSet/>
      <dgm:spPr/>
      <dgm:t>
        <a:bodyPr/>
        <a:lstStyle/>
        <a:p>
          <a:endParaRPr lang="en-GB"/>
        </a:p>
      </dgm:t>
    </dgm:pt>
    <dgm:pt modelId="{BF2216BE-CE6D-4255-BE7B-45949CB5A893}" type="sibTrans" cxnId="{8A176940-105A-4BA3-A59F-34178D2C0EA6}">
      <dgm:prSet/>
      <dgm:spPr/>
      <dgm:t>
        <a:bodyPr/>
        <a:lstStyle/>
        <a:p>
          <a:endParaRPr lang="en-GB"/>
        </a:p>
      </dgm:t>
    </dgm:pt>
    <dgm:pt modelId="{2C8C7E21-D7E6-49B0-AA42-C8F43D3E6C37}">
      <dgm:prSet custT="1"/>
      <dgm:spPr/>
      <dgm:t>
        <a:bodyPr/>
        <a:lstStyle/>
        <a:p>
          <a:pPr rtl="0"/>
          <a:r>
            <a:rPr lang="en-GB" sz="1400" b="1" dirty="0">
              <a:solidFill>
                <a:schemeClr val="accent1">
                  <a:lumMod val="50000"/>
                </a:schemeClr>
              </a:solidFill>
            </a:rPr>
            <a:t>Explicit methods: highly scalable (compact stencils without need for global communication) but need to use very short timestep</a:t>
          </a:r>
          <a:endParaRPr lang="en-GB" sz="1400" dirty="0">
            <a:solidFill>
              <a:schemeClr val="accent1">
                <a:lumMod val="50000"/>
              </a:schemeClr>
            </a:solidFill>
          </a:endParaRPr>
        </a:p>
      </dgm:t>
    </dgm:pt>
    <dgm:pt modelId="{D5A7F9CF-20F6-4D8A-A360-5E0E6B200F8A}" type="parTrans" cxnId="{8CB7851E-ED08-4CDD-B302-3B272382582C}">
      <dgm:prSet/>
      <dgm:spPr/>
      <dgm:t>
        <a:bodyPr/>
        <a:lstStyle/>
        <a:p>
          <a:endParaRPr lang="en-GB"/>
        </a:p>
      </dgm:t>
    </dgm:pt>
    <dgm:pt modelId="{6F61EBDE-1CE6-483C-A9E5-292D209B712A}" type="sibTrans" cxnId="{8CB7851E-ED08-4CDD-B302-3B272382582C}">
      <dgm:prSet/>
      <dgm:spPr/>
      <dgm:t>
        <a:bodyPr/>
        <a:lstStyle/>
        <a:p>
          <a:endParaRPr lang="en-GB"/>
        </a:p>
      </dgm:t>
    </dgm:pt>
    <dgm:pt modelId="{C3232116-122E-41D9-B0CE-CB3436936CF4}">
      <dgm:prSet custT="1"/>
      <dgm:spPr/>
      <dgm:t>
        <a:bodyPr/>
        <a:lstStyle/>
        <a:p>
          <a:pPr rtl="0"/>
          <a:r>
            <a:rPr lang="en-GB" sz="1400" b="1" dirty="0">
              <a:solidFill>
                <a:schemeClr val="accent1">
                  <a:lumMod val="50000"/>
                </a:schemeClr>
              </a:solidFill>
            </a:rPr>
            <a:t>Implicit schemes: scalability depends strongly on elliptic solver (Müller &amp; </a:t>
          </a:r>
          <a:r>
            <a:rPr lang="en-GB" sz="1400" b="1" dirty="0" err="1">
              <a:solidFill>
                <a:schemeClr val="accent1">
                  <a:lumMod val="50000"/>
                </a:schemeClr>
              </a:solidFill>
            </a:rPr>
            <a:t>Scheichl</a:t>
          </a:r>
          <a:r>
            <a:rPr lang="en-GB" sz="1400" b="1" dirty="0">
              <a:solidFill>
                <a:schemeClr val="accent1">
                  <a:lumMod val="50000"/>
                </a:schemeClr>
              </a:solidFill>
            </a:rPr>
            <a:t> QJRMS 2013)</a:t>
          </a:r>
          <a:endParaRPr lang="en-GB" sz="1400" dirty="0">
            <a:solidFill>
              <a:schemeClr val="accent1">
                <a:lumMod val="50000"/>
              </a:schemeClr>
            </a:solidFill>
          </a:endParaRPr>
        </a:p>
      </dgm:t>
    </dgm:pt>
    <dgm:pt modelId="{9C753A34-9084-4333-9AF3-AA6DCD4F8F27}" type="parTrans" cxnId="{9A9B41B4-3452-4681-B251-1A94DCDC4B1E}">
      <dgm:prSet/>
      <dgm:spPr/>
      <dgm:t>
        <a:bodyPr/>
        <a:lstStyle/>
        <a:p>
          <a:endParaRPr lang="en-GB"/>
        </a:p>
      </dgm:t>
    </dgm:pt>
    <dgm:pt modelId="{0B593A6B-F770-4895-874C-19CCDBFA05C8}" type="sibTrans" cxnId="{9A9B41B4-3452-4681-B251-1A94DCDC4B1E}">
      <dgm:prSet/>
      <dgm:spPr/>
      <dgm:t>
        <a:bodyPr/>
        <a:lstStyle/>
        <a:p>
          <a:endParaRPr lang="en-GB"/>
        </a:p>
      </dgm:t>
    </dgm:pt>
    <dgm:pt modelId="{D5FA6468-FA5E-439C-975F-E490D70F846C}" type="pres">
      <dgm:prSet presAssocID="{C3C05FD5-3AE8-45CD-979C-D759BA7C4FA4}" presName="compositeShape" presStyleCnt="0">
        <dgm:presLayoutVars>
          <dgm:chMax val="7"/>
          <dgm:dir/>
          <dgm:resizeHandles val="exact"/>
        </dgm:presLayoutVars>
      </dgm:prSet>
      <dgm:spPr/>
    </dgm:pt>
    <dgm:pt modelId="{E802D5B2-C207-49F9-A494-7AF90ACA6ECC}" type="pres">
      <dgm:prSet presAssocID="{CF1EED43-8EE9-41C2-8F73-CC5FA84EBC7A}" presName="circ1" presStyleLbl="vennNode1" presStyleIdx="0" presStyleCnt="3" custScaleX="163656" custScaleY="88943" custLinFactNeighborX="-75839" custLinFactNeighborY="63761"/>
      <dgm:spPr/>
    </dgm:pt>
    <dgm:pt modelId="{3BFA492C-FA07-45EB-85FA-9405ECB67F9D}" type="pres">
      <dgm:prSet presAssocID="{CF1EED43-8EE9-41C2-8F73-CC5FA84EBC7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60E56CBD-5CD8-4F48-B076-87ED7C9FFC6F}" type="pres">
      <dgm:prSet presAssocID="{2FAD74DC-A13D-4908-9631-96075B10D505}" presName="circ2" presStyleLbl="vennNode1" presStyleIdx="1" presStyleCnt="3" custScaleX="128625" custScaleY="90289" custLinFactNeighborX="7534" custLinFactNeighborY="1934"/>
      <dgm:spPr/>
    </dgm:pt>
    <dgm:pt modelId="{16FC1C36-BEB3-42FA-BF98-FF366E5342F9}" type="pres">
      <dgm:prSet presAssocID="{2FAD74DC-A13D-4908-9631-96075B10D50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EAC4E3D-54C5-4C70-BEAF-03EB64326707}" type="pres">
      <dgm:prSet presAssocID="{32871019-2AE7-4D54-935E-EBCCB8528890}" presName="circ3" presStyleLbl="vennNode1" presStyleIdx="2" presStyleCnt="3" custScaleX="231527" custScaleY="77347" custLinFactNeighborX="28145" custLinFactNeighborY="-73793"/>
      <dgm:spPr/>
    </dgm:pt>
    <dgm:pt modelId="{4154ED5B-D61F-4305-81F8-BED029FE3890}" type="pres">
      <dgm:prSet presAssocID="{32871019-2AE7-4D54-935E-EBCCB852889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E7B35803-DBE5-4ED5-B98D-955353932AC0}" type="presOf" srcId="{CF1EED43-8EE9-41C2-8F73-CC5FA84EBC7A}" destId="{3BFA492C-FA07-45EB-85FA-9405ECB67F9D}" srcOrd="1" destOrd="0" presId="urn:microsoft.com/office/officeart/2005/8/layout/venn1"/>
    <dgm:cxn modelId="{6049FF06-A783-4668-BAFB-CA6CBDE32CA6}" type="presOf" srcId="{C3C05FD5-3AE8-45CD-979C-D759BA7C4FA4}" destId="{D5FA6468-FA5E-439C-975F-E490D70F846C}" srcOrd="0" destOrd="0" presId="urn:microsoft.com/office/officeart/2005/8/layout/venn1"/>
    <dgm:cxn modelId="{6C804E07-C25E-4350-AD73-F509CE86F00D}" type="presOf" srcId="{C3232116-122E-41D9-B0CE-CB3436936CF4}" destId="{4154ED5B-D61F-4305-81F8-BED029FE3890}" srcOrd="1" destOrd="2" presId="urn:microsoft.com/office/officeart/2005/8/layout/venn1"/>
    <dgm:cxn modelId="{D0518211-FEB0-46EB-B24D-D0D4C7B1F0E4}" srcId="{C3C05FD5-3AE8-45CD-979C-D759BA7C4FA4}" destId="{CF1EED43-8EE9-41C2-8F73-CC5FA84EBC7A}" srcOrd="0" destOrd="0" parTransId="{2908B574-4718-4431-81F2-EA316F1935EE}" sibTransId="{0E8F6EEB-A24C-400F-98B8-3A7452CA3180}"/>
    <dgm:cxn modelId="{8CB7851E-ED08-4CDD-B302-3B272382582C}" srcId="{32871019-2AE7-4D54-935E-EBCCB8528890}" destId="{2C8C7E21-D7E6-49B0-AA42-C8F43D3E6C37}" srcOrd="0" destOrd="0" parTransId="{D5A7F9CF-20F6-4D8A-A360-5E0E6B200F8A}" sibTransId="{6F61EBDE-1CE6-483C-A9E5-292D209B712A}"/>
    <dgm:cxn modelId="{2F93291F-06E2-440A-90A3-22AB169E9CD3}" srcId="{CF1EED43-8EE9-41C2-8F73-CC5FA84EBC7A}" destId="{F16A67ED-CF23-4927-88D8-AACC7AF981B4}" srcOrd="0" destOrd="0" parTransId="{FC3BABEA-FD53-4A00-BCFC-EE4437DAED33}" sibTransId="{B7705E99-C1ED-4BDB-9FA8-079929228EAF}"/>
    <dgm:cxn modelId="{A5700F26-94EC-48E4-9740-B19F7FADCB87}" type="presOf" srcId="{F16A67ED-CF23-4927-88D8-AACC7AF981B4}" destId="{3BFA492C-FA07-45EB-85FA-9405ECB67F9D}" srcOrd="1" destOrd="1" presId="urn:microsoft.com/office/officeart/2005/8/layout/venn1"/>
    <dgm:cxn modelId="{8A176940-105A-4BA3-A59F-34178D2C0EA6}" srcId="{C3C05FD5-3AE8-45CD-979C-D759BA7C4FA4}" destId="{32871019-2AE7-4D54-935E-EBCCB8528890}" srcOrd="2" destOrd="0" parTransId="{05A6949E-55A8-4144-94E6-02F4A9DC7568}" sibTransId="{BF2216BE-CE6D-4255-BE7B-45949CB5A893}"/>
    <dgm:cxn modelId="{66791665-A733-4AAE-B8E8-EA1EF6306579}" type="presOf" srcId="{2C8C7E21-D7E6-49B0-AA42-C8F43D3E6C37}" destId="{0EAC4E3D-54C5-4C70-BEAF-03EB64326707}" srcOrd="0" destOrd="1" presId="urn:microsoft.com/office/officeart/2005/8/layout/venn1"/>
    <dgm:cxn modelId="{9C054E6A-3096-4F95-B11A-7E34CE324C8E}" type="presOf" srcId="{F16A67ED-CF23-4927-88D8-AACC7AF981B4}" destId="{E802D5B2-C207-49F9-A494-7AF90ACA6ECC}" srcOrd="0" destOrd="1" presId="urn:microsoft.com/office/officeart/2005/8/layout/venn1"/>
    <dgm:cxn modelId="{F6157651-FBD9-49A9-AEBF-B2FF990C3D5E}" type="presOf" srcId="{2FAD74DC-A13D-4908-9631-96075B10D505}" destId="{16FC1C36-BEB3-42FA-BF98-FF366E5342F9}" srcOrd="1" destOrd="0" presId="urn:microsoft.com/office/officeart/2005/8/layout/venn1"/>
    <dgm:cxn modelId="{655FE255-0E63-47E1-8A3C-6139B727A04F}" type="presOf" srcId="{C3232116-122E-41D9-B0CE-CB3436936CF4}" destId="{0EAC4E3D-54C5-4C70-BEAF-03EB64326707}" srcOrd="0" destOrd="2" presId="urn:microsoft.com/office/officeart/2005/8/layout/venn1"/>
    <dgm:cxn modelId="{F8317A8A-D87A-43A4-8DF1-399CE943F698}" type="presOf" srcId="{2C8C7E21-D7E6-49B0-AA42-C8F43D3E6C37}" destId="{4154ED5B-D61F-4305-81F8-BED029FE3890}" srcOrd="1" destOrd="1" presId="urn:microsoft.com/office/officeart/2005/8/layout/venn1"/>
    <dgm:cxn modelId="{34972092-9C20-4994-88A5-B12C97E1A970}" type="presOf" srcId="{CF1EED43-8EE9-41C2-8F73-CC5FA84EBC7A}" destId="{E802D5B2-C207-49F9-A494-7AF90ACA6ECC}" srcOrd="0" destOrd="0" presId="urn:microsoft.com/office/officeart/2005/8/layout/venn1"/>
    <dgm:cxn modelId="{7B6A3896-0DA4-4DD1-B950-35B24BBFEC40}" type="presOf" srcId="{32871019-2AE7-4D54-935E-EBCCB8528890}" destId="{4154ED5B-D61F-4305-81F8-BED029FE3890}" srcOrd="1" destOrd="0" presId="urn:microsoft.com/office/officeart/2005/8/layout/venn1"/>
    <dgm:cxn modelId="{40010B99-BAD7-4F00-BCFA-61DE608EBB8D}" srcId="{C3C05FD5-3AE8-45CD-979C-D759BA7C4FA4}" destId="{2FAD74DC-A13D-4908-9631-96075B10D505}" srcOrd="1" destOrd="0" parTransId="{97F2D7CB-6AB3-48D3-9016-C307272BA339}" sibTransId="{E044AF12-94DC-4F06-97D3-E44AF015A4AE}"/>
    <dgm:cxn modelId="{21D6DA9C-2B43-4241-92F2-4A200D8AFEBD}" type="presOf" srcId="{32871019-2AE7-4D54-935E-EBCCB8528890}" destId="{0EAC4E3D-54C5-4C70-BEAF-03EB64326707}" srcOrd="0" destOrd="0" presId="urn:microsoft.com/office/officeart/2005/8/layout/venn1"/>
    <dgm:cxn modelId="{9A9B41B4-3452-4681-B251-1A94DCDC4B1E}" srcId="{32871019-2AE7-4D54-935E-EBCCB8528890}" destId="{C3232116-122E-41D9-B0CE-CB3436936CF4}" srcOrd="1" destOrd="0" parTransId="{9C753A34-9084-4333-9AF3-AA6DCD4F8F27}" sibTransId="{0B593A6B-F770-4895-874C-19CCDBFA05C8}"/>
    <dgm:cxn modelId="{57CD70E5-E6C7-40B7-BCCE-20D925847B01}" type="presOf" srcId="{2FAD74DC-A13D-4908-9631-96075B10D505}" destId="{60E56CBD-5CD8-4F48-B076-87ED7C9FFC6F}" srcOrd="0" destOrd="0" presId="urn:microsoft.com/office/officeart/2005/8/layout/venn1"/>
    <dgm:cxn modelId="{67A25F3D-46B2-4AC0-911B-C7571A33FA89}" type="presParOf" srcId="{D5FA6468-FA5E-439C-975F-E490D70F846C}" destId="{E802D5B2-C207-49F9-A494-7AF90ACA6ECC}" srcOrd="0" destOrd="0" presId="urn:microsoft.com/office/officeart/2005/8/layout/venn1"/>
    <dgm:cxn modelId="{5E09BB76-987F-41B0-96D4-48CB38B696B3}" type="presParOf" srcId="{D5FA6468-FA5E-439C-975F-E490D70F846C}" destId="{3BFA492C-FA07-45EB-85FA-9405ECB67F9D}" srcOrd="1" destOrd="0" presId="urn:microsoft.com/office/officeart/2005/8/layout/venn1"/>
    <dgm:cxn modelId="{1D0AEB77-268C-4ED5-AB5E-F24853706F62}" type="presParOf" srcId="{D5FA6468-FA5E-439C-975F-E490D70F846C}" destId="{60E56CBD-5CD8-4F48-B076-87ED7C9FFC6F}" srcOrd="2" destOrd="0" presId="urn:microsoft.com/office/officeart/2005/8/layout/venn1"/>
    <dgm:cxn modelId="{DA84CD86-4D01-4F1E-B5E7-DEA4091FBA01}" type="presParOf" srcId="{D5FA6468-FA5E-439C-975F-E490D70F846C}" destId="{16FC1C36-BEB3-42FA-BF98-FF366E5342F9}" srcOrd="3" destOrd="0" presId="urn:microsoft.com/office/officeart/2005/8/layout/venn1"/>
    <dgm:cxn modelId="{DC713FE1-F4B9-44E6-B910-3D3D60E415E1}" type="presParOf" srcId="{D5FA6468-FA5E-439C-975F-E490D70F846C}" destId="{0EAC4E3D-54C5-4C70-BEAF-03EB64326707}" srcOrd="4" destOrd="0" presId="urn:microsoft.com/office/officeart/2005/8/layout/venn1"/>
    <dgm:cxn modelId="{59295A8A-129F-46AF-905A-F13915330E86}" type="presParOf" srcId="{D5FA6468-FA5E-439C-975F-E490D70F846C}" destId="{4154ED5B-D61F-4305-81F8-BED029FE389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59F90F-4334-4A71-910F-B6CB688DD3E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8BA3FA8-15B2-4886-8BD9-E220F67ACB5E}">
      <dgm:prSet custT="1"/>
      <dgm:spPr/>
      <dgm:t>
        <a:bodyPr/>
        <a:lstStyle/>
        <a:p>
          <a:pPr rtl="0"/>
          <a:r>
            <a:rPr lang="en-GB" sz="2400" b="1" dirty="0"/>
            <a:t>NH models</a:t>
          </a:r>
          <a:r>
            <a:rPr lang="en-GB" sz="2400" b="1" i="1" dirty="0"/>
            <a:t>: presence of sound waves poses a severe limit to timestep due to their high propagation speed. CFL in the vertical is much larger due to the</a:t>
          </a:r>
          <a:r>
            <a:rPr lang="en-GB" sz="2400" b="1" dirty="0"/>
            <a:t> </a:t>
          </a:r>
          <a:r>
            <a:rPr lang="en-GB" sz="2400" b="1" i="1" dirty="0"/>
            <a:t>vertical resolution being at the order of few meters only!</a:t>
          </a:r>
          <a:endParaRPr lang="en-GB" sz="2800" dirty="0"/>
        </a:p>
      </dgm:t>
    </dgm:pt>
    <dgm:pt modelId="{A7DC7D27-8242-401D-A4F6-586EA26ABA43}" type="parTrans" cxnId="{D9B0015F-C682-42A5-8FFF-0BAAE5B931E4}">
      <dgm:prSet/>
      <dgm:spPr/>
      <dgm:t>
        <a:bodyPr/>
        <a:lstStyle/>
        <a:p>
          <a:endParaRPr lang="en-GB"/>
        </a:p>
      </dgm:t>
    </dgm:pt>
    <dgm:pt modelId="{BB7AA5A4-8B82-4BB2-B890-EFB18920D4BF}" type="sibTrans" cxnId="{D9B0015F-C682-42A5-8FFF-0BAAE5B931E4}">
      <dgm:prSet/>
      <dgm:spPr/>
      <dgm:t>
        <a:bodyPr/>
        <a:lstStyle/>
        <a:p>
          <a:endParaRPr lang="en-GB"/>
        </a:p>
      </dgm:t>
    </dgm:pt>
    <dgm:pt modelId="{11DC4E31-184B-440A-A928-BEFEEE97B3E4}">
      <dgm:prSet custT="1"/>
      <dgm:spPr/>
      <dgm:t>
        <a:bodyPr/>
        <a:lstStyle/>
        <a:p>
          <a:pPr rtl="0"/>
          <a:r>
            <a:rPr lang="en-GB" sz="2400" b="1" dirty="0"/>
            <a:t>A solution is: Horizontally Explicit, Vertically Implicit schemes</a:t>
          </a:r>
          <a:endParaRPr lang="en-GB" sz="2400" dirty="0"/>
        </a:p>
      </dgm:t>
    </dgm:pt>
    <dgm:pt modelId="{6C3553F8-6B76-4B96-9E23-AC11A9D18FB1}" type="parTrans" cxnId="{57DF54FE-7FA7-488D-894C-30C9A81C19CA}">
      <dgm:prSet/>
      <dgm:spPr/>
      <dgm:t>
        <a:bodyPr/>
        <a:lstStyle/>
        <a:p>
          <a:endParaRPr lang="en-GB"/>
        </a:p>
      </dgm:t>
    </dgm:pt>
    <dgm:pt modelId="{4A86C636-D5A6-4B81-9EFA-EE595EC0ABD1}" type="sibTrans" cxnId="{57DF54FE-7FA7-488D-894C-30C9A81C19CA}">
      <dgm:prSet/>
      <dgm:spPr/>
      <dgm:t>
        <a:bodyPr/>
        <a:lstStyle/>
        <a:p>
          <a:endParaRPr lang="en-GB"/>
        </a:p>
      </dgm:t>
    </dgm:pt>
    <dgm:pt modelId="{2D2E5281-7661-4DAA-9957-18F6F54F22EC}">
      <dgm:prSet/>
      <dgm:spPr/>
      <dgm:t>
        <a:bodyPr/>
        <a:lstStyle/>
        <a:p>
          <a:pPr rtl="0"/>
          <a:r>
            <a:rPr lang="en-GB" b="1" dirty="0"/>
            <a:t>Explicit scheme (or split explicit) in the horizontal where CFL is not as large as in the vertical due to coarser resolution</a:t>
          </a:r>
          <a:endParaRPr lang="en-GB" dirty="0"/>
        </a:p>
      </dgm:t>
    </dgm:pt>
    <dgm:pt modelId="{10D24C99-9496-436C-8D74-D3EB62D3820C}" type="parTrans" cxnId="{1ABDCB47-141A-4141-B4E0-75F049C098F2}">
      <dgm:prSet/>
      <dgm:spPr/>
      <dgm:t>
        <a:bodyPr/>
        <a:lstStyle/>
        <a:p>
          <a:endParaRPr lang="en-GB"/>
        </a:p>
      </dgm:t>
    </dgm:pt>
    <dgm:pt modelId="{30CC9D0C-097D-4007-B682-26742656BC59}" type="sibTrans" cxnId="{1ABDCB47-141A-4141-B4E0-75F049C098F2}">
      <dgm:prSet/>
      <dgm:spPr/>
      <dgm:t>
        <a:bodyPr/>
        <a:lstStyle/>
        <a:p>
          <a:endParaRPr lang="en-GB"/>
        </a:p>
      </dgm:t>
    </dgm:pt>
    <dgm:pt modelId="{C126ADFA-E67D-4EC7-8775-F3A36F1D7DB8}">
      <dgm:prSet/>
      <dgm:spPr/>
      <dgm:t>
        <a:bodyPr/>
        <a:lstStyle/>
        <a:p>
          <a:pPr rtl="0"/>
          <a:r>
            <a:rPr lang="en-GB" b="1"/>
            <a:t>Unconditionally stable implicit scheme for the vertical to deal with high acoustic CFL numbers</a:t>
          </a:r>
          <a:endParaRPr lang="en-GB"/>
        </a:p>
      </dgm:t>
    </dgm:pt>
    <dgm:pt modelId="{2E1611EE-E2B4-4AE4-A5E9-1571BE74C0A1}" type="parTrans" cxnId="{0B88D084-B06C-42C9-AB76-8B7A87DFBDB8}">
      <dgm:prSet/>
      <dgm:spPr/>
      <dgm:t>
        <a:bodyPr/>
        <a:lstStyle/>
        <a:p>
          <a:endParaRPr lang="en-GB"/>
        </a:p>
      </dgm:t>
    </dgm:pt>
    <dgm:pt modelId="{D1C28520-9DF2-4CE0-B700-470D068E165E}" type="sibTrans" cxnId="{0B88D084-B06C-42C9-AB76-8B7A87DFBDB8}">
      <dgm:prSet/>
      <dgm:spPr/>
      <dgm:t>
        <a:bodyPr/>
        <a:lstStyle/>
        <a:p>
          <a:endParaRPr lang="en-GB"/>
        </a:p>
      </dgm:t>
    </dgm:pt>
    <dgm:pt modelId="{1B866306-DB21-4017-8E30-7B5B0A1E856A}" type="pres">
      <dgm:prSet presAssocID="{A659F90F-4334-4A71-910F-B6CB688DD3E7}" presName="Name0" presStyleCnt="0">
        <dgm:presLayoutVars>
          <dgm:dir/>
          <dgm:animLvl val="lvl"/>
          <dgm:resizeHandles val="exact"/>
        </dgm:presLayoutVars>
      </dgm:prSet>
      <dgm:spPr/>
    </dgm:pt>
    <dgm:pt modelId="{2A123ED8-7EB0-49BB-9ECD-B262C160E4D5}" type="pres">
      <dgm:prSet presAssocID="{E8BA3FA8-15B2-4886-8BD9-E220F67ACB5E}" presName="linNode" presStyleCnt="0"/>
      <dgm:spPr/>
    </dgm:pt>
    <dgm:pt modelId="{B56D6B14-4352-4E5F-A4C7-61493B441FA7}" type="pres">
      <dgm:prSet presAssocID="{E8BA3FA8-15B2-4886-8BD9-E220F67ACB5E}" presName="parentText" presStyleLbl="node1" presStyleIdx="0" presStyleCnt="2" custScaleX="163557">
        <dgm:presLayoutVars>
          <dgm:chMax val="1"/>
          <dgm:bulletEnabled val="1"/>
        </dgm:presLayoutVars>
      </dgm:prSet>
      <dgm:spPr/>
    </dgm:pt>
    <dgm:pt modelId="{8CA762C9-F24E-41FB-B8E1-67037F0F78F3}" type="pres">
      <dgm:prSet presAssocID="{BB7AA5A4-8B82-4BB2-B890-EFB18920D4BF}" presName="sp" presStyleCnt="0"/>
      <dgm:spPr/>
    </dgm:pt>
    <dgm:pt modelId="{A0AB8F19-CFAC-41B5-A351-AFE323CE1E79}" type="pres">
      <dgm:prSet presAssocID="{11DC4E31-184B-440A-A928-BEFEEE97B3E4}" presName="linNode" presStyleCnt="0"/>
      <dgm:spPr/>
    </dgm:pt>
    <dgm:pt modelId="{3EF315CD-00FD-41DA-8A53-A88652EF7243}" type="pres">
      <dgm:prSet presAssocID="{11DC4E31-184B-440A-A928-BEFEEE97B3E4}" presName="parentText" presStyleLbl="node1" presStyleIdx="1" presStyleCnt="2" custScaleY="60298" custLinFactNeighborX="293" custLinFactNeighborY="-2332">
        <dgm:presLayoutVars>
          <dgm:chMax val="1"/>
          <dgm:bulletEnabled val="1"/>
        </dgm:presLayoutVars>
      </dgm:prSet>
      <dgm:spPr/>
    </dgm:pt>
    <dgm:pt modelId="{8A527750-FCDF-4323-920F-74BC381F25E6}" type="pres">
      <dgm:prSet presAssocID="{11DC4E31-184B-440A-A928-BEFEEE97B3E4}" presName="descendantText" presStyleLbl="alignAccFollowNode1" presStyleIdx="0" presStyleCnt="1">
        <dgm:presLayoutVars>
          <dgm:bulletEnabled val="1"/>
        </dgm:presLayoutVars>
      </dgm:prSet>
      <dgm:spPr/>
    </dgm:pt>
  </dgm:ptLst>
  <dgm:cxnLst>
    <dgm:cxn modelId="{E9135634-7FEB-4273-8C0A-830222D7D8A6}" type="presOf" srcId="{A659F90F-4334-4A71-910F-B6CB688DD3E7}" destId="{1B866306-DB21-4017-8E30-7B5B0A1E856A}" srcOrd="0" destOrd="0" presId="urn:microsoft.com/office/officeart/2005/8/layout/vList5"/>
    <dgm:cxn modelId="{D9B0015F-C682-42A5-8FFF-0BAAE5B931E4}" srcId="{A659F90F-4334-4A71-910F-B6CB688DD3E7}" destId="{E8BA3FA8-15B2-4886-8BD9-E220F67ACB5E}" srcOrd="0" destOrd="0" parTransId="{A7DC7D27-8242-401D-A4F6-586EA26ABA43}" sibTransId="{BB7AA5A4-8B82-4BB2-B890-EFB18920D4BF}"/>
    <dgm:cxn modelId="{1ABDCB47-141A-4141-B4E0-75F049C098F2}" srcId="{11DC4E31-184B-440A-A928-BEFEEE97B3E4}" destId="{2D2E5281-7661-4DAA-9957-18F6F54F22EC}" srcOrd="0" destOrd="0" parTransId="{10D24C99-9496-436C-8D74-D3EB62D3820C}" sibTransId="{30CC9D0C-097D-4007-B682-26742656BC59}"/>
    <dgm:cxn modelId="{0B88D084-B06C-42C9-AB76-8B7A87DFBDB8}" srcId="{11DC4E31-184B-440A-A928-BEFEEE97B3E4}" destId="{C126ADFA-E67D-4EC7-8775-F3A36F1D7DB8}" srcOrd="1" destOrd="0" parTransId="{2E1611EE-E2B4-4AE4-A5E9-1571BE74C0A1}" sibTransId="{D1C28520-9DF2-4CE0-B700-470D068E165E}"/>
    <dgm:cxn modelId="{F5F96E94-DBB5-4F12-8A00-8C525EC483FB}" type="presOf" srcId="{E8BA3FA8-15B2-4886-8BD9-E220F67ACB5E}" destId="{B56D6B14-4352-4E5F-A4C7-61493B441FA7}" srcOrd="0" destOrd="0" presId="urn:microsoft.com/office/officeart/2005/8/layout/vList5"/>
    <dgm:cxn modelId="{F13ED19E-B594-4F33-8C54-219BEE33943F}" type="presOf" srcId="{2D2E5281-7661-4DAA-9957-18F6F54F22EC}" destId="{8A527750-FCDF-4323-920F-74BC381F25E6}" srcOrd="0" destOrd="0" presId="urn:microsoft.com/office/officeart/2005/8/layout/vList5"/>
    <dgm:cxn modelId="{3C5017A8-3B1E-4A3E-BFF1-E63871A38929}" type="presOf" srcId="{11DC4E31-184B-440A-A928-BEFEEE97B3E4}" destId="{3EF315CD-00FD-41DA-8A53-A88652EF7243}" srcOrd="0" destOrd="0" presId="urn:microsoft.com/office/officeart/2005/8/layout/vList5"/>
    <dgm:cxn modelId="{973EA1C2-0A47-454F-94CD-B8FB2D3A424F}" type="presOf" srcId="{C126ADFA-E67D-4EC7-8775-F3A36F1D7DB8}" destId="{8A527750-FCDF-4323-920F-74BC381F25E6}" srcOrd="0" destOrd="1" presId="urn:microsoft.com/office/officeart/2005/8/layout/vList5"/>
    <dgm:cxn modelId="{57DF54FE-7FA7-488D-894C-30C9A81C19CA}" srcId="{A659F90F-4334-4A71-910F-B6CB688DD3E7}" destId="{11DC4E31-184B-440A-A928-BEFEEE97B3E4}" srcOrd="1" destOrd="0" parTransId="{6C3553F8-6B76-4B96-9E23-AC11A9D18FB1}" sibTransId="{4A86C636-D5A6-4B81-9EFA-EE595EC0ABD1}"/>
    <dgm:cxn modelId="{468A1393-D41B-4947-883E-D429B984E825}" type="presParOf" srcId="{1B866306-DB21-4017-8E30-7B5B0A1E856A}" destId="{2A123ED8-7EB0-49BB-9ECD-B262C160E4D5}" srcOrd="0" destOrd="0" presId="urn:microsoft.com/office/officeart/2005/8/layout/vList5"/>
    <dgm:cxn modelId="{E434A107-BBDC-4B7D-9511-5A9661F9D85E}" type="presParOf" srcId="{2A123ED8-7EB0-49BB-9ECD-B262C160E4D5}" destId="{B56D6B14-4352-4E5F-A4C7-61493B441FA7}" srcOrd="0" destOrd="0" presId="urn:microsoft.com/office/officeart/2005/8/layout/vList5"/>
    <dgm:cxn modelId="{675D9AC8-50D5-4179-8166-1C8D9F15F923}" type="presParOf" srcId="{1B866306-DB21-4017-8E30-7B5B0A1E856A}" destId="{8CA762C9-F24E-41FB-B8E1-67037F0F78F3}" srcOrd="1" destOrd="0" presId="urn:microsoft.com/office/officeart/2005/8/layout/vList5"/>
    <dgm:cxn modelId="{59915B1D-4328-4ABA-BED2-1015FCEE028F}" type="presParOf" srcId="{1B866306-DB21-4017-8E30-7B5B0A1E856A}" destId="{A0AB8F19-CFAC-41B5-A351-AFE323CE1E79}" srcOrd="2" destOrd="0" presId="urn:microsoft.com/office/officeart/2005/8/layout/vList5"/>
    <dgm:cxn modelId="{159730F6-7A9E-4967-9CC6-D54E2448EA4A}" type="presParOf" srcId="{A0AB8F19-CFAC-41B5-A351-AFE323CE1E79}" destId="{3EF315CD-00FD-41DA-8A53-A88652EF7243}" srcOrd="0" destOrd="0" presId="urn:microsoft.com/office/officeart/2005/8/layout/vList5"/>
    <dgm:cxn modelId="{DA4A8495-3C83-4CFA-9B8E-D403C45A252F}" type="presParOf" srcId="{A0AB8F19-CFAC-41B5-A351-AFE323CE1E79}" destId="{8A527750-FCDF-4323-920F-74BC381F25E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8A13CB-DC9C-4D9C-8D22-96E3B7CB0935}" type="doc">
      <dgm:prSet loTypeId="urn:microsoft.com/office/officeart/2005/8/layout/process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8253103-C24A-4034-9BD8-16729EAA8D34}">
      <dgm:prSet/>
      <dgm:spPr/>
      <dgm:t>
        <a:bodyPr/>
        <a:lstStyle/>
        <a:p>
          <a:pPr rtl="0"/>
          <a:r>
            <a:rPr lang="en-GB" b="1" dirty="0"/>
            <a:t>There are many choices of numerical techniques</a:t>
          </a:r>
          <a:endParaRPr lang="en-GB" dirty="0"/>
        </a:p>
      </dgm:t>
    </dgm:pt>
    <dgm:pt modelId="{D7D3C1DF-66B2-4EF0-97BC-FCB65E8B9AE7}" type="parTrans" cxnId="{1474856D-B7EF-4F59-ABDC-6BC78316A360}">
      <dgm:prSet/>
      <dgm:spPr/>
      <dgm:t>
        <a:bodyPr/>
        <a:lstStyle/>
        <a:p>
          <a:endParaRPr lang="en-GB"/>
        </a:p>
      </dgm:t>
    </dgm:pt>
    <dgm:pt modelId="{C20283D5-970A-4AE3-8625-E300AD74994E}" type="sibTrans" cxnId="{1474856D-B7EF-4F59-ABDC-6BC78316A360}">
      <dgm:prSet/>
      <dgm:spPr/>
      <dgm:t>
        <a:bodyPr/>
        <a:lstStyle/>
        <a:p>
          <a:endParaRPr lang="en-GB"/>
        </a:p>
      </dgm:t>
    </dgm:pt>
    <dgm:pt modelId="{EC30C271-854A-4582-BFC7-F13B5DB7B8C9}">
      <dgm:prSet/>
      <dgm:spPr/>
      <dgm:t>
        <a:bodyPr/>
        <a:lstStyle/>
        <a:p>
          <a:pPr rtl="0"/>
          <a:r>
            <a:rPr lang="en-GB" b="1" dirty="0"/>
            <a:t>What to choose depends on the problem you solve (mathematical formulation, resolution, domain) and the computer architecture you apply your algorithm</a:t>
          </a:r>
          <a:endParaRPr lang="en-GB" dirty="0"/>
        </a:p>
      </dgm:t>
    </dgm:pt>
    <dgm:pt modelId="{8AEB64CA-6458-46AB-8836-90AF5C1D2065}" type="parTrans" cxnId="{1C4661C7-ED6C-4649-B8DE-9EBAD2DC7FAD}">
      <dgm:prSet/>
      <dgm:spPr/>
      <dgm:t>
        <a:bodyPr/>
        <a:lstStyle/>
        <a:p>
          <a:endParaRPr lang="en-GB"/>
        </a:p>
      </dgm:t>
    </dgm:pt>
    <dgm:pt modelId="{003A2AF8-6751-4A37-9C54-F0C409813A28}" type="sibTrans" cxnId="{1C4661C7-ED6C-4649-B8DE-9EBAD2DC7FAD}">
      <dgm:prSet/>
      <dgm:spPr/>
      <dgm:t>
        <a:bodyPr/>
        <a:lstStyle/>
        <a:p>
          <a:endParaRPr lang="en-GB"/>
        </a:p>
      </dgm:t>
    </dgm:pt>
    <dgm:pt modelId="{D6D62C39-28B9-42DD-99B0-D41BA1E7C14D}">
      <dgm:prSet/>
      <dgm:spPr/>
      <dgm:t>
        <a:bodyPr/>
        <a:lstStyle/>
        <a:p>
          <a:pPr rtl="0"/>
          <a:r>
            <a:rPr lang="en-GB" b="1" dirty="0"/>
            <a:t>Nowadays mainly due to hardware requirements and interest in developing very high resolution systems there is considerable research &amp; development activity in scalable compact stencil Eulerian techniques which are also suited for developing dynamical cores with formal </a:t>
          </a:r>
          <a:r>
            <a:rPr lang="en-GB" b="1"/>
            <a:t>conservation properties</a:t>
          </a:r>
          <a:endParaRPr lang="en-GB" dirty="0"/>
        </a:p>
      </dgm:t>
    </dgm:pt>
    <dgm:pt modelId="{B02C855A-00E6-4FDA-B41C-DBEDB1C70BC1}" type="parTrans" cxnId="{7782EC91-8889-4AC1-90E5-3878FBC3D810}">
      <dgm:prSet/>
      <dgm:spPr/>
      <dgm:t>
        <a:bodyPr/>
        <a:lstStyle/>
        <a:p>
          <a:endParaRPr lang="en-GB"/>
        </a:p>
      </dgm:t>
    </dgm:pt>
    <dgm:pt modelId="{D969F2FE-4312-4E34-A282-CA10A293ACAC}" type="sibTrans" cxnId="{7782EC91-8889-4AC1-90E5-3878FBC3D810}">
      <dgm:prSet/>
      <dgm:spPr/>
      <dgm:t>
        <a:bodyPr/>
        <a:lstStyle/>
        <a:p>
          <a:endParaRPr lang="en-GB"/>
        </a:p>
      </dgm:t>
    </dgm:pt>
    <dgm:pt modelId="{AF3E37C9-EC47-4617-B287-96D6F1F39555}" type="pres">
      <dgm:prSet presAssocID="{D28A13CB-DC9C-4D9C-8D22-96E3B7CB0935}" presName="Name0" presStyleCnt="0">
        <dgm:presLayoutVars>
          <dgm:dir/>
          <dgm:animLvl val="lvl"/>
          <dgm:resizeHandles val="exact"/>
        </dgm:presLayoutVars>
      </dgm:prSet>
      <dgm:spPr/>
    </dgm:pt>
    <dgm:pt modelId="{FB520C4F-D42E-4491-9958-A7D8C858E9BB}" type="pres">
      <dgm:prSet presAssocID="{D6D62C39-28B9-42DD-99B0-D41BA1E7C14D}" presName="boxAndChildren" presStyleCnt="0"/>
      <dgm:spPr/>
    </dgm:pt>
    <dgm:pt modelId="{577E56E6-D4D7-470B-B910-6190AF2C6EFF}" type="pres">
      <dgm:prSet presAssocID="{D6D62C39-28B9-42DD-99B0-D41BA1E7C14D}" presName="parentTextBox" presStyleLbl="node1" presStyleIdx="0" presStyleCnt="3"/>
      <dgm:spPr/>
    </dgm:pt>
    <dgm:pt modelId="{4A3595B2-76C7-4EB9-B2B7-167DFEA707F2}" type="pres">
      <dgm:prSet presAssocID="{003A2AF8-6751-4A37-9C54-F0C409813A28}" presName="sp" presStyleCnt="0"/>
      <dgm:spPr/>
    </dgm:pt>
    <dgm:pt modelId="{EFD93766-E1BC-4DF6-B5AB-136F94B2EBA2}" type="pres">
      <dgm:prSet presAssocID="{EC30C271-854A-4582-BFC7-F13B5DB7B8C9}" presName="arrowAndChildren" presStyleCnt="0"/>
      <dgm:spPr/>
    </dgm:pt>
    <dgm:pt modelId="{64290C65-8592-423E-9F97-8CD8173BDFC9}" type="pres">
      <dgm:prSet presAssocID="{EC30C271-854A-4582-BFC7-F13B5DB7B8C9}" presName="parentTextArrow" presStyleLbl="node1" presStyleIdx="1" presStyleCnt="3"/>
      <dgm:spPr/>
    </dgm:pt>
    <dgm:pt modelId="{0AF77B15-4680-49D3-BB08-AEA66B287BAF}" type="pres">
      <dgm:prSet presAssocID="{C20283D5-970A-4AE3-8625-E300AD74994E}" presName="sp" presStyleCnt="0"/>
      <dgm:spPr/>
    </dgm:pt>
    <dgm:pt modelId="{4A4A669C-F645-482F-973C-D94D1A68C7C1}" type="pres">
      <dgm:prSet presAssocID="{C8253103-C24A-4034-9BD8-16729EAA8D34}" presName="arrowAndChildren" presStyleCnt="0"/>
      <dgm:spPr/>
    </dgm:pt>
    <dgm:pt modelId="{9B2ABA67-8F46-4399-AFC3-C8BB05A20E5C}" type="pres">
      <dgm:prSet presAssocID="{C8253103-C24A-4034-9BD8-16729EAA8D34}" presName="parentTextArrow" presStyleLbl="node1" presStyleIdx="2" presStyleCnt="3"/>
      <dgm:spPr/>
    </dgm:pt>
  </dgm:ptLst>
  <dgm:cxnLst>
    <dgm:cxn modelId="{1474856D-B7EF-4F59-ABDC-6BC78316A360}" srcId="{D28A13CB-DC9C-4D9C-8D22-96E3B7CB0935}" destId="{C8253103-C24A-4034-9BD8-16729EAA8D34}" srcOrd="0" destOrd="0" parTransId="{D7D3C1DF-66B2-4EF0-97BC-FCB65E8B9AE7}" sibTransId="{C20283D5-970A-4AE3-8625-E300AD74994E}"/>
    <dgm:cxn modelId="{7782EC91-8889-4AC1-90E5-3878FBC3D810}" srcId="{D28A13CB-DC9C-4D9C-8D22-96E3B7CB0935}" destId="{D6D62C39-28B9-42DD-99B0-D41BA1E7C14D}" srcOrd="2" destOrd="0" parTransId="{B02C855A-00E6-4FDA-B41C-DBEDB1C70BC1}" sibTransId="{D969F2FE-4312-4E34-A282-CA10A293ACAC}"/>
    <dgm:cxn modelId="{360FA499-48C5-4AB6-9C18-34E5425F8A86}" type="presOf" srcId="{C8253103-C24A-4034-9BD8-16729EAA8D34}" destId="{9B2ABA67-8F46-4399-AFC3-C8BB05A20E5C}" srcOrd="0" destOrd="0" presId="urn:microsoft.com/office/officeart/2005/8/layout/process4"/>
    <dgm:cxn modelId="{1F09BAA7-384B-41CE-8ECB-54351B4D3D53}" type="presOf" srcId="{D28A13CB-DC9C-4D9C-8D22-96E3B7CB0935}" destId="{AF3E37C9-EC47-4617-B287-96D6F1F39555}" srcOrd="0" destOrd="0" presId="urn:microsoft.com/office/officeart/2005/8/layout/process4"/>
    <dgm:cxn modelId="{1B8FF5C6-03B2-47E9-A318-D116FC929D12}" type="presOf" srcId="{EC30C271-854A-4582-BFC7-F13B5DB7B8C9}" destId="{64290C65-8592-423E-9F97-8CD8173BDFC9}" srcOrd="0" destOrd="0" presId="urn:microsoft.com/office/officeart/2005/8/layout/process4"/>
    <dgm:cxn modelId="{1C4661C7-ED6C-4649-B8DE-9EBAD2DC7FAD}" srcId="{D28A13CB-DC9C-4D9C-8D22-96E3B7CB0935}" destId="{EC30C271-854A-4582-BFC7-F13B5DB7B8C9}" srcOrd="1" destOrd="0" parTransId="{8AEB64CA-6458-46AB-8836-90AF5C1D2065}" sibTransId="{003A2AF8-6751-4A37-9C54-F0C409813A28}"/>
    <dgm:cxn modelId="{7CE2ECFF-E173-4CE1-ACC9-A95671C90041}" type="presOf" srcId="{D6D62C39-28B9-42DD-99B0-D41BA1E7C14D}" destId="{577E56E6-D4D7-470B-B910-6190AF2C6EFF}" srcOrd="0" destOrd="0" presId="urn:microsoft.com/office/officeart/2005/8/layout/process4"/>
    <dgm:cxn modelId="{C302B585-549D-4C97-A0DF-BA0249EAE0B3}" type="presParOf" srcId="{AF3E37C9-EC47-4617-B287-96D6F1F39555}" destId="{FB520C4F-D42E-4491-9958-A7D8C858E9BB}" srcOrd="0" destOrd="0" presId="urn:microsoft.com/office/officeart/2005/8/layout/process4"/>
    <dgm:cxn modelId="{C14E0230-023E-4D2D-A975-7E5AEF50E32A}" type="presParOf" srcId="{FB520C4F-D42E-4491-9958-A7D8C858E9BB}" destId="{577E56E6-D4D7-470B-B910-6190AF2C6EFF}" srcOrd="0" destOrd="0" presId="urn:microsoft.com/office/officeart/2005/8/layout/process4"/>
    <dgm:cxn modelId="{A922461E-B422-48BF-9287-9DDB5903950F}" type="presParOf" srcId="{AF3E37C9-EC47-4617-B287-96D6F1F39555}" destId="{4A3595B2-76C7-4EB9-B2B7-167DFEA707F2}" srcOrd="1" destOrd="0" presId="urn:microsoft.com/office/officeart/2005/8/layout/process4"/>
    <dgm:cxn modelId="{BE80918C-7123-495E-A182-AA706D7738D6}" type="presParOf" srcId="{AF3E37C9-EC47-4617-B287-96D6F1F39555}" destId="{EFD93766-E1BC-4DF6-B5AB-136F94B2EBA2}" srcOrd="2" destOrd="0" presId="urn:microsoft.com/office/officeart/2005/8/layout/process4"/>
    <dgm:cxn modelId="{44920898-BDA3-450A-B89A-C34FF6AC3664}" type="presParOf" srcId="{EFD93766-E1BC-4DF6-B5AB-136F94B2EBA2}" destId="{64290C65-8592-423E-9F97-8CD8173BDFC9}" srcOrd="0" destOrd="0" presId="urn:microsoft.com/office/officeart/2005/8/layout/process4"/>
    <dgm:cxn modelId="{3F4377F5-88AD-4634-BAA2-E60DD011E79D}" type="presParOf" srcId="{AF3E37C9-EC47-4617-B287-96D6F1F39555}" destId="{0AF77B15-4680-49D3-BB08-AEA66B287BAF}" srcOrd="3" destOrd="0" presId="urn:microsoft.com/office/officeart/2005/8/layout/process4"/>
    <dgm:cxn modelId="{7FE1422C-5289-4E50-8619-20AB224901D6}" type="presParOf" srcId="{AF3E37C9-EC47-4617-B287-96D6F1F39555}" destId="{4A4A669C-F645-482F-973C-D94D1A68C7C1}" srcOrd="4" destOrd="0" presId="urn:microsoft.com/office/officeart/2005/8/layout/process4"/>
    <dgm:cxn modelId="{E0D2AD6D-A46B-49E6-A05E-73B6BF50C6B6}" type="presParOf" srcId="{4A4A669C-F645-482F-973C-D94D1A68C7C1}" destId="{9B2ABA67-8F46-4399-AFC3-C8BB05A20E5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A01E48-A253-436D-84A3-3F848CA4B87F}">
      <dsp:nvSpPr>
        <dsp:cNvPr id="0" name=""/>
        <dsp:cNvSpPr/>
      </dsp:nvSpPr>
      <dsp:spPr>
        <a:xfrm>
          <a:off x="2145365" y="2"/>
          <a:ext cx="4378473" cy="32638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u="none" kern="1200" dirty="0"/>
            <a:t>Hydrostatic approximation</a:t>
          </a:r>
          <a:endParaRPr lang="en-GB" sz="1600" u="none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 dirty="0">
              <a:solidFill>
                <a:schemeClr val="accent1">
                  <a:lumMod val="50000"/>
                </a:schemeClr>
              </a:solidFill>
            </a:rPr>
            <a:t>The very fast vertically propagating sound waves are filtered ⇒ no stability problems associated with very large acoustic CFL numbers in the vertical</a:t>
          </a:r>
          <a:endParaRPr lang="en-GB" sz="1400" kern="1200" dirty="0">
            <a:solidFill>
              <a:schemeClr val="accent1">
                <a:lumMod val="50000"/>
              </a:schemeClr>
            </a:solidFill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 dirty="0">
              <a:solidFill>
                <a:schemeClr val="accent1">
                  <a:lumMod val="50000"/>
                </a:schemeClr>
              </a:solidFill>
            </a:rPr>
            <a:t>Not accurate for high resolutions where convection is resolved by the model dynamics explicitly (see Inna’s lectures)</a:t>
          </a:r>
          <a:endParaRPr lang="en-GB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729162" y="571183"/>
        <a:ext cx="3210880" cy="1468749"/>
      </dsp:txXfrm>
    </dsp:sp>
    <dsp:sp modelId="{CF41A833-EC21-4D25-8915-BF699565776D}">
      <dsp:nvSpPr>
        <dsp:cNvPr id="0" name=""/>
        <dsp:cNvSpPr/>
      </dsp:nvSpPr>
      <dsp:spPr>
        <a:xfrm>
          <a:off x="619182" y="2213947"/>
          <a:ext cx="3343690" cy="333337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 err="1"/>
            <a:t>Anelastic</a:t>
          </a:r>
          <a:r>
            <a:rPr lang="en-GB" sz="1600" b="1" kern="1200" dirty="0"/>
            <a:t> approximation</a:t>
          </a:r>
          <a:endParaRPr lang="en-GB" sz="16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 dirty="0">
              <a:solidFill>
                <a:schemeClr val="accent1">
                  <a:lumMod val="50000"/>
                </a:schemeClr>
              </a:solidFill>
            </a:rPr>
            <a:t>sound waves filtered but unlike hydrostatic it has a prognostic equation for vertical motion</a:t>
          </a:r>
          <a:endParaRPr lang="en-GB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641794" y="3075069"/>
        <a:ext cx="2006214" cy="1833357"/>
      </dsp:txXfrm>
    </dsp:sp>
    <dsp:sp modelId="{753C1E4E-5F0C-4B3F-B94F-8D27A7027977}">
      <dsp:nvSpPr>
        <dsp:cNvPr id="0" name=""/>
        <dsp:cNvSpPr/>
      </dsp:nvSpPr>
      <dsp:spPr>
        <a:xfrm>
          <a:off x="4821139" y="2211417"/>
          <a:ext cx="3358867" cy="32638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b="1" kern="1200" dirty="0"/>
            <a:t>Non-hydrostatic (NH) equation model</a:t>
          </a:r>
          <a:endParaRPr lang="en-GB" sz="16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 dirty="0">
              <a:solidFill>
                <a:schemeClr val="accent1">
                  <a:lumMod val="50000"/>
                </a:schemeClr>
              </a:solidFill>
            </a:rPr>
            <a:t>Most accurate description.  Best for resolutions that can resolve convection explicitly</a:t>
          </a:r>
          <a:endParaRPr lang="en-GB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137432" y="3054588"/>
        <a:ext cx="2015320" cy="17951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02D5B2-C207-49F9-A494-7AF90ACA6ECC}">
      <dsp:nvSpPr>
        <dsp:cNvPr id="0" name=""/>
        <dsp:cNvSpPr/>
      </dsp:nvSpPr>
      <dsp:spPr>
        <a:xfrm>
          <a:off x="25591" y="2345423"/>
          <a:ext cx="5202082" cy="282720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b="1" kern="1200" dirty="0"/>
            <a:t>Mass conservation:</a:t>
          </a:r>
          <a:endParaRPr lang="en-GB" sz="15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 dirty="0">
              <a:solidFill>
                <a:schemeClr val="accent1">
                  <a:lumMod val="50000"/>
                </a:schemeClr>
              </a:solidFill>
            </a:rPr>
            <a:t>When the equation model is formulated in flux (conservation) form Eulerian time stepping together with some appropriate space discretization e.g. Finite Volume, Discontinuous </a:t>
          </a:r>
          <a:r>
            <a:rPr lang="en-GB" sz="1400" b="1" kern="1200" dirty="0" err="1">
              <a:solidFill>
                <a:schemeClr val="accent1">
                  <a:lumMod val="50000"/>
                </a:schemeClr>
              </a:solidFill>
            </a:rPr>
            <a:t>Galerkin</a:t>
          </a:r>
          <a:r>
            <a:rPr lang="en-GB" sz="1400" b="1" kern="1200" dirty="0">
              <a:solidFill>
                <a:schemeClr val="accent1">
                  <a:lumMod val="50000"/>
                </a:schemeClr>
              </a:solidFill>
            </a:rPr>
            <a:t> FEM is both  locally and globally mass conserving</a:t>
          </a:r>
          <a:endParaRPr lang="en-GB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719202" y="2840183"/>
        <a:ext cx="3814860" cy="1272241"/>
      </dsp:txXfrm>
    </dsp:sp>
    <dsp:sp modelId="{60E56CBD-5CD8-4F48-B076-87ED7C9FFC6F}">
      <dsp:nvSpPr>
        <dsp:cNvPr id="0" name=""/>
        <dsp:cNvSpPr/>
      </dsp:nvSpPr>
      <dsp:spPr>
        <a:xfrm>
          <a:off x="4350587" y="2345423"/>
          <a:ext cx="4088562" cy="28699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i="0" kern="1200" dirty="0">
              <a:solidFill>
                <a:srgbClr val="C00000"/>
              </a:solidFill>
            </a:rPr>
            <a:t>In explicit Eulerian conservative  transport schemes the </a:t>
          </a:r>
          <a:r>
            <a:rPr lang="en-GB" sz="1400" b="1" i="0" kern="1200" dirty="0" err="1">
              <a:solidFill>
                <a:srgbClr val="C00000"/>
              </a:solidFill>
            </a:rPr>
            <a:t>advective</a:t>
          </a:r>
          <a:r>
            <a:rPr lang="en-GB" sz="1400" b="1" i="0" kern="1200" dirty="0">
              <a:solidFill>
                <a:srgbClr val="C00000"/>
              </a:solidFill>
            </a:rPr>
            <a:t> CFL must be &lt; 1 for stability (unlike semi-</a:t>
          </a:r>
          <a:r>
            <a:rPr lang="en-GB" sz="1400" b="1" i="0" kern="1200" dirty="0" err="1">
              <a:solidFill>
                <a:srgbClr val="C00000"/>
              </a:solidFill>
            </a:rPr>
            <a:t>Lagrangian</a:t>
          </a:r>
          <a:r>
            <a:rPr lang="en-GB" sz="1400" b="1" i="0" kern="1200" dirty="0">
              <a:solidFill>
                <a:srgbClr val="C00000"/>
              </a:solidFill>
            </a:rPr>
            <a:t> semi-implicit which can run at CFL&gt;1)</a:t>
          </a:r>
          <a:endParaRPr lang="en-GB" sz="1400" i="0" kern="1200" dirty="0">
            <a:solidFill>
              <a:srgbClr val="C00000"/>
            </a:solidFill>
          </a:endParaRPr>
        </a:p>
      </dsp:txBody>
      <dsp:txXfrm>
        <a:off x="5601006" y="3086836"/>
        <a:ext cx="2453137" cy="1578493"/>
      </dsp:txXfrm>
    </dsp:sp>
    <dsp:sp modelId="{0EAC4E3D-54C5-4C70-BEAF-03EB64326707}">
      <dsp:nvSpPr>
        <dsp:cNvPr id="0" name=""/>
        <dsp:cNvSpPr/>
      </dsp:nvSpPr>
      <dsp:spPr>
        <a:xfrm>
          <a:off x="1079673" y="144004"/>
          <a:ext cx="7359476" cy="24586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1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/>
            <a:t>On quasi-uniform and unstructured meshes</a:t>
          </a:r>
          <a:endParaRPr lang="en-GB" sz="1700" kern="1200" dirty="0"/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 dirty="0">
              <a:solidFill>
                <a:schemeClr val="accent1">
                  <a:lumMod val="50000"/>
                </a:schemeClr>
              </a:solidFill>
            </a:rPr>
            <a:t>Explicit methods: highly scalable (compact stencils without need for global communication) but need to use very short timestep</a:t>
          </a:r>
          <a:endParaRPr lang="en-GB" sz="1400" kern="1200" dirty="0">
            <a:solidFill>
              <a:schemeClr val="accent1">
                <a:lumMod val="50000"/>
              </a:schemeClr>
            </a:solidFill>
          </a:endParaRPr>
        </a:p>
        <a:p>
          <a:pPr marL="114300" lvl="1" indent="-114300" algn="l" defTabSz="6223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b="1" kern="1200" dirty="0">
              <a:solidFill>
                <a:schemeClr val="accent1">
                  <a:lumMod val="50000"/>
                </a:schemeClr>
              </a:solidFill>
            </a:rPr>
            <a:t>Implicit schemes: scalability depends strongly on elliptic solver (Müller &amp; </a:t>
          </a:r>
          <a:r>
            <a:rPr lang="en-GB" sz="1400" b="1" kern="1200" dirty="0" err="1">
              <a:solidFill>
                <a:schemeClr val="accent1">
                  <a:lumMod val="50000"/>
                </a:schemeClr>
              </a:solidFill>
            </a:rPr>
            <a:t>Scheichl</a:t>
          </a:r>
          <a:r>
            <a:rPr lang="en-GB" sz="1400" b="1" kern="1200" dirty="0">
              <a:solidFill>
                <a:schemeClr val="accent1">
                  <a:lumMod val="50000"/>
                </a:schemeClr>
              </a:solidFill>
            </a:rPr>
            <a:t> QJRMS 2013)</a:t>
          </a:r>
          <a:endParaRPr lang="en-GB" sz="1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72691" y="779143"/>
        <a:ext cx="4415685" cy="13522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6D6B14-4352-4E5F-A4C7-61493B441FA7}">
      <dsp:nvSpPr>
        <dsp:cNvPr id="0" name=""/>
        <dsp:cNvSpPr/>
      </dsp:nvSpPr>
      <dsp:spPr>
        <a:xfrm>
          <a:off x="0" y="2471"/>
          <a:ext cx="4969015" cy="287764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NH models</a:t>
          </a:r>
          <a:r>
            <a:rPr lang="en-GB" sz="2400" b="1" i="1" kern="1200" dirty="0"/>
            <a:t>: presence of sound waves poses a severe limit to timestep due to their high propagation speed. CFL in the vertical is much larger due to the</a:t>
          </a:r>
          <a:r>
            <a:rPr lang="en-GB" sz="2400" b="1" kern="1200" dirty="0"/>
            <a:t> </a:t>
          </a:r>
          <a:r>
            <a:rPr lang="en-GB" sz="2400" b="1" i="1" kern="1200" dirty="0"/>
            <a:t>vertical resolution being at the order of few meters only!</a:t>
          </a:r>
          <a:endParaRPr lang="en-GB" sz="2800" kern="1200" dirty="0"/>
        </a:p>
      </dsp:txBody>
      <dsp:txXfrm>
        <a:off x="140475" y="142946"/>
        <a:ext cx="4688065" cy="2596697"/>
      </dsp:txXfrm>
    </dsp:sp>
    <dsp:sp modelId="{8A527750-FCDF-4323-920F-74BC381F25E6}">
      <dsp:nvSpPr>
        <dsp:cNvPr id="0" name=""/>
        <dsp:cNvSpPr/>
      </dsp:nvSpPr>
      <dsp:spPr>
        <a:xfrm rot="5400000">
          <a:off x="4587562" y="1474533"/>
          <a:ext cx="2302118" cy="540105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b="1" kern="1200" dirty="0"/>
            <a:t>Explicit scheme (or split explicit) in the horizontal where CFL is not as large as in the vertical due to coarser resolution</a:t>
          </a:r>
          <a:endParaRPr lang="en-GB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100" b="1" kern="1200"/>
            <a:t>Unconditionally stable implicit scheme for the vertical to deal with high acoustic CFL numbers</a:t>
          </a:r>
          <a:endParaRPr lang="en-GB" sz="2100" kern="1200"/>
        </a:p>
      </dsp:txBody>
      <dsp:txXfrm rot="-5400000">
        <a:off x="3038093" y="3136382"/>
        <a:ext cx="5288676" cy="2077358"/>
      </dsp:txXfrm>
    </dsp:sp>
    <dsp:sp modelId="{3EF315CD-00FD-41DA-8A53-A88652EF7243}">
      <dsp:nvSpPr>
        <dsp:cNvPr id="0" name=""/>
        <dsp:cNvSpPr/>
      </dsp:nvSpPr>
      <dsp:spPr>
        <a:xfrm>
          <a:off x="15825" y="3240372"/>
          <a:ext cx="3038094" cy="17351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/>
            <a:t>A solution is: Horizontally Explicit, Vertically Implicit schemes</a:t>
          </a:r>
          <a:endParaRPr lang="en-GB" sz="2400" kern="1200" dirty="0"/>
        </a:p>
      </dsp:txBody>
      <dsp:txXfrm>
        <a:off x="100529" y="3325076"/>
        <a:ext cx="2868686" cy="15657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7E56E6-D4D7-470B-B910-6190AF2C6EFF}">
      <dsp:nvSpPr>
        <dsp:cNvPr id="0" name=""/>
        <dsp:cNvSpPr/>
      </dsp:nvSpPr>
      <dsp:spPr>
        <a:xfrm>
          <a:off x="0" y="3991059"/>
          <a:ext cx="8439150" cy="130995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/>
            <a:t>Nowadays mainly due to hardware requirements and interest in developing very high resolution systems there is considerable research &amp; development activity in scalable compact stencil Eulerian techniques which are also suited for developing dynamical cores with formal </a:t>
          </a:r>
          <a:r>
            <a:rPr lang="en-GB" sz="1700" b="1" kern="1200"/>
            <a:t>conservation properties</a:t>
          </a:r>
          <a:endParaRPr lang="en-GB" sz="1700" kern="1200" dirty="0"/>
        </a:p>
      </dsp:txBody>
      <dsp:txXfrm>
        <a:off x="0" y="3991059"/>
        <a:ext cx="8439150" cy="1309954"/>
      </dsp:txXfrm>
    </dsp:sp>
    <dsp:sp modelId="{64290C65-8592-423E-9F97-8CD8173BDFC9}">
      <dsp:nvSpPr>
        <dsp:cNvPr id="0" name=""/>
        <dsp:cNvSpPr/>
      </dsp:nvSpPr>
      <dsp:spPr>
        <a:xfrm rot="10800000">
          <a:off x="0" y="1995998"/>
          <a:ext cx="8439150" cy="201471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/>
            <a:t>What to choose depends on the problem you solve (mathematical formulation, resolution, domain) and the computer architecture you apply your algorithm</a:t>
          </a:r>
          <a:endParaRPr lang="en-GB" sz="1700" kern="1200" dirty="0"/>
        </a:p>
      </dsp:txBody>
      <dsp:txXfrm rot="10800000">
        <a:off x="0" y="1995998"/>
        <a:ext cx="8439150" cy="1309098"/>
      </dsp:txXfrm>
    </dsp:sp>
    <dsp:sp modelId="{9B2ABA67-8F46-4399-AFC3-C8BB05A20E5C}">
      <dsp:nvSpPr>
        <dsp:cNvPr id="0" name=""/>
        <dsp:cNvSpPr/>
      </dsp:nvSpPr>
      <dsp:spPr>
        <a:xfrm rot="10800000">
          <a:off x="0" y="937"/>
          <a:ext cx="8439150" cy="201471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/>
            <a:t>There are many choices of numerical techniques</a:t>
          </a:r>
          <a:endParaRPr lang="en-GB" sz="1700" kern="1200" dirty="0"/>
        </a:p>
      </dsp:txBody>
      <dsp:txXfrm rot="10800000">
        <a:off x="0" y="937"/>
        <a:ext cx="8439150" cy="13090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7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13" Type="http://schemas.openxmlformats.org/officeDocument/2006/relationships/image" Target="../media/image31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12" Type="http://schemas.openxmlformats.org/officeDocument/2006/relationships/image" Target="../media/image30.wmf"/><Relationship Id="rId2" Type="http://schemas.openxmlformats.org/officeDocument/2006/relationships/image" Target="../media/image20.wmf"/><Relationship Id="rId16" Type="http://schemas.openxmlformats.org/officeDocument/2006/relationships/image" Target="../media/image34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11" Type="http://schemas.openxmlformats.org/officeDocument/2006/relationships/image" Target="../media/image29.wmf"/><Relationship Id="rId5" Type="http://schemas.openxmlformats.org/officeDocument/2006/relationships/image" Target="../media/image23.wmf"/><Relationship Id="rId15" Type="http://schemas.openxmlformats.org/officeDocument/2006/relationships/image" Target="../media/image33.wmf"/><Relationship Id="rId10" Type="http://schemas.openxmlformats.org/officeDocument/2006/relationships/image" Target="../media/image28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Relationship Id="rId14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51.wmf"/><Relationship Id="rId3" Type="http://schemas.openxmlformats.org/officeDocument/2006/relationships/image" Target="../media/image46.wmf"/><Relationship Id="rId7" Type="http://schemas.openxmlformats.org/officeDocument/2006/relationships/image" Target="../media/image50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6" Type="http://schemas.openxmlformats.org/officeDocument/2006/relationships/image" Target="../media/image49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image" Target="../media/image50.wmf"/><Relationship Id="rId7" Type="http://schemas.openxmlformats.org/officeDocument/2006/relationships/image" Target="../media/image57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6" Type="http://schemas.openxmlformats.org/officeDocument/2006/relationships/image" Target="../media/image56.wmf"/><Relationship Id="rId5" Type="http://schemas.openxmlformats.org/officeDocument/2006/relationships/image" Target="../media/image55.wmf"/><Relationship Id="rId4" Type="http://schemas.openxmlformats.org/officeDocument/2006/relationships/image" Target="../media/image5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5" Type="http://schemas.openxmlformats.org/officeDocument/2006/relationships/image" Target="../media/image63.wmf"/><Relationship Id="rId4" Type="http://schemas.openxmlformats.org/officeDocument/2006/relationships/image" Target="../media/image6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6"/>
            <a:ext cx="2958439" cy="4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6" tIns="45603" rIns="91206" bIns="4560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285" y="6"/>
            <a:ext cx="2958438" cy="4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6" tIns="45603" rIns="91206" bIns="4560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8627"/>
            <a:ext cx="2958439" cy="4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6" tIns="45603" rIns="91206" bIns="4560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285" y="9448627"/>
            <a:ext cx="2958438" cy="4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6" tIns="45603" rIns="91206" bIns="4560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2A0C752-DD61-4391-8DB8-6BB8914FB5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229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6"/>
            <a:ext cx="2958439" cy="4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6" tIns="45603" rIns="91206" bIns="4560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285" y="6"/>
            <a:ext cx="2958438" cy="4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6" tIns="45603" rIns="91206" bIns="4560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6150" y="773113"/>
            <a:ext cx="4957763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246" y="4724320"/>
            <a:ext cx="4982634" cy="4492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6" tIns="45603" rIns="91206" bIns="456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24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8627"/>
            <a:ext cx="2958439" cy="4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6" tIns="45603" rIns="91206" bIns="4560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285" y="9448627"/>
            <a:ext cx="2958438" cy="4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06" tIns="45603" rIns="91206" bIns="4560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C53BA1-61BD-4214-BF2F-89DC7AB863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46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1788" y="304800"/>
            <a:ext cx="2109787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2425" y="304800"/>
            <a:ext cx="6176963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2425" y="1066800"/>
            <a:ext cx="4143375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43375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2425" y="304800"/>
            <a:ext cx="843915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2425" y="1066800"/>
            <a:ext cx="8439150" cy="5029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27684" name="Rectangle 4"/>
          <p:cNvSpPr>
            <a:spLocks noChangeArrowheads="1"/>
          </p:cNvSpPr>
          <p:nvPr/>
        </p:nvSpPr>
        <p:spPr bwMode="auto">
          <a:xfrm>
            <a:off x="6948488" y="6203950"/>
            <a:ext cx="1433512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en-GB" sz="2400">
                <a:solidFill>
                  <a:srgbClr val="114FFB"/>
                </a:solidFill>
                <a:latin typeface="Arial Black" pitchFamily="34" charset="0"/>
              </a:rPr>
              <a:t>ECMWF</a:t>
            </a:r>
          </a:p>
        </p:txBody>
      </p:sp>
      <p:sp>
        <p:nvSpPr>
          <p:cNvPr id="327685" name="AutoShape 5"/>
          <p:cNvSpPr>
            <a:spLocks noChangeArrowheads="1"/>
          </p:cNvSpPr>
          <p:nvPr/>
        </p:nvSpPr>
        <p:spPr bwMode="auto">
          <a:xfrm>
            <a:off x="301625" y="6348413"/>
            <a:ext cx="6604000" cy="228600"/>
          </a:xfrm>
          <a:prstGeom prst="parallelogram">
            <a:avLst>
              <a:gd name="adj" fmla="val 56039"/>
            </a:avLst>
          </a:prstGeom>
          <a:solidFill>
            <a:srgbClr val="618FFD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327686" name="Rectangle 6"/>
          <p:cNvSpPr>
            <a:spLocks noChangeArrowheads="1"/>
          </p:cNvSpPr>
          <p:nvPr/>
        </p:nvSpPr>
        <p:spPr bwMode="auto">
          <a:xfrm>
            <a:off x="820738" y="6327775"/>
            <a:ext cx="4651465" cy="274434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lIns="90487" tIns="44450" rIns="90487" bIns="44450">
            <a:spAutoFit/>
          </a:bodyPr>
          <a:lstStyle/>
          <a:p>
            <a:pPr>
              <a:defRPr/>
            </a:pPr>
            <a:r>
              <a:rPr lang="en-GB" sz="1200" b="1" baseline="0" dirty="0">
                <a:solidFill>
                  <a:srgbClr val="FFFFFF"/>
                </a:solidFill>
                <a:latin typeface="Arial" charset="0"/>
              </a:rPr>
              <a:t>Time stepping schemes</a:t>
            </a:r>
            <a:r>
              <a:rPr lang="en-GB" sz="1200" b="1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en-GB" sz="1200" b="1">
                <a:solidFill>
                  <a:srgbClr val="FFFFFF"/>
                </a:solidFill>
                <a:latin typeface="Arial" charset="0"/>
              </a:rPr>
              <a:t>for atmospheric modelling </a:t>
            </a:r>
            <a:r>
              <a:rPr lang="en-GB" sz="1200" b="1" dirty="0">
                <a:solidFill>
                  <a:srgbClr val="FFFFFF"/>
                </a:solidFill>
                <a:latin typeface="Arial" charset="0"/>
              </a:rPr>
              <a:t>Slide </a:t>
            </a:r>
            <a:fld id="{48A13724-088C-4611-AB30-09D181335650}" type="slidenum">
              <a:rPr lang="en-GB" sz="1200" b="1">
                <a:solidFill>
                  <a:srgbClr val="FFFFFF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lang="en-GB" sz="1200" b="1" dirty="0">
                <a:solidFill>
                  <a:srgbClr val="FFFFFF"/>
                </a:solidFill>
                <a:latin typeface="Arial" charset="0"/>
              </a:rPr>
              <a:t> </a:t>
            </a:r>
          </a:p>
        </p:txBody>
      </p:sp>
      <p:pic>
        <p:nvPicPr>
          <p:cNvPr id="12295" name="Picture 7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75650" y="6257925"/>
            <a:ext cx="534988" cy="409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5pPr>
      <a:lvl6pPr marL="4572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6pPr>
      <a:lvl7pPr marL="9144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7pPr>
      <a:lvl8pPr marL="13716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8pPr>
      <a:lvl9pPr marL="1828800" algn="l" defTabSz="762000" rtl="0" fontAlgn="base">
        <a:spcBef>
          <a:spcPct val="0"/>
        </a:spcBef>
        <a:spcAft>
          <a:spcPct val="0"/>
        </a:spcAft>
        <a:defRPr sz="2800">
          <a:solidFill>
            <a:srgbClr val="114FFB"/>
          </a:solidFill>
          <a:latin typeface="Arial Black" pitchFamily="34" charset="0"/>
        </a:defRPr>
      </a:lvl9pPr>
    </p:titleStyle>
    <p:bodyStyle>
      <a:lvl1pPr marL="290513" indent="-290513" algn="l" defTabSz="762000" rtl="0" eaLnBrk="0" fontAlgn="base" hangingPunct="0">
        <a:lnSpc>
          <a:spcPts val="30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t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0" fontAlgn="base" hangingPunct="0">
        <a:lnSpc>
          <a:spcPts val="3000"/>
        </a:lnSpc>
        <a:spcBef>
          <a:spcPct val="0"/>
        </a:spcBef>
        <a:spcAft>
          <a:spcPts val="1000"/>
        </a:spcAft>
        <a:buClr>
          <a:schemeClr val="tx1"/>
        </a:buClr>
        <a:buSzPct val="100000"/>
        <a:buFont typeface="Wingdings" pitchFamily="2" charset="2"/>
        <a:buChar char="t"/>
        <a:defRPr sz="2200" b="1">
          <a:solidFill>
            <a:srgbClr val="114FFB"/>
          </a:solidFill>
          <a:latin typeface="+mn-lt"/>
        </a:defRPr>
      </a:lvl2pPr>
      <a:lvl3pPr marL="1300163" indent="-3429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è"/>
        <a:defRPr sz="2200">
          <a:solidFill>
            <a:srgbClr val="114FFB"/>
          </a:solidFill>
          <a:latin typeface="+mn-lt"/>
        </a:defRPr>
      </a:lvl3pPr>
      <a:lvl4pPr marL="17192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0" fontAlgn="base" hangingPunct="0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fontAlgn="base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1.wmf"/><Relationship Id="rId18" Type="http://schemas.openxmlformats.org/officeDocument/2006/relationships/oleObject" Target="../embeddings/oleObject23.bin"/><Relationship Id="rId26" Type="http://schemas.openxmlformats.org/officeDocument/2006/relationships/oleObject" Target="../embeddings/oleObject29.bin"/><Relationship Id="rId39" Type="http://schemas.openxmlformats.org/officeDocument/2006/relationships/oleObject" Target="../embeddings/oleObject37.bin"/><Relationship Id="rId21" Type="http://schemas.openxmlformats.org/officeDocument/2006/relationships/image" Target="../media/image23.wmf"/><Relationship Id="rId34" Type="http://schemas.openxmlformats.org/officeDocument/2006/relationships/image" Target="../media/image27.wmf"/><Relationship Id="rId42" Type="http://schemas.openxmlformats.org/officeDocument/2006/relationships/image" Target="../media/image31.wmf"/><Relationship Id="rId47" Type="http://schemas.openxmlformats.org/officeDocument/2006/relationships/oleObject" Target="../embeddings/oleObject41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1.bin"/><Relationship Id="rId29" Type="http://schemas.openxmlformats.org/officeDocument/2006/relationships/oleObject" Target="../embeddings/oleObject32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18.bin"/><Relationship Id="rId24" Type="http://schemas.openxmlformats.org/officeDocument/2006/relationships/oleObject" Target="../embeddings/oleObject27.bin"/><Relationship Id="rId32" Type="http://schemas.openxmlformats.org/officeDocument/2006/relationships/image" Target="../media/image26.wmf"/><Relationship Id="rId37" Type="http://schemas.openxmlformats.org/officeDocument/2006/relationships/oleObject" Target="../embeddings/oleObject36.bin"/><Relationship Id="rId40" Type="http://schemas.openxmlformats.org/officeDocument/2006/relationships/image" Target="../media/image30.wmf"/><Relationship Id="rId45" Type="http://schemas.openxmlformats.org/officeDocument/2006/relationships/oleObject" Target="../embeddings/oleObject40.bin"/><Relationship Id="rId5" Type="http://schemas.openxmlformats.org/officeDocument/2006/relationships/oleObject" Target="../embeddings/oleObject13.bin"/><Relationship Id="rId15" Type="http://schemas.openxmlformats.org/officeDocument/2006/relationships/image" Target="../media/image22.wmf"/><Relationship Id="rId23" Type="http://schemas.openxmlformats.org/officeDocument/2006/relationships/image" Target="../media/image24.wmf"/><Relationship Id="rId28" Type="http://schemas.openxmlformats.org/officeDocument/2006/relationships/oleObject" Target="../embeddings/oleObject31.bin"/><Relationship Id="rId36" Type="http://schemas.openxmlformats.org/officeDocument/2006/relationships/image" Target="../media/image28.wmf"/><Relationship Id="rId10" Type="http://schemas.openxmlformats.org/officeDocument/2006/relationships/oleObject" Target="../embeddings/oleObject17.bin"/><Relationship Id="rId19" Type="http://schemas.openxmlformats.org/officeDocument/2006/relationships/oleObject" Target="../embeddings/oleObject24.bin"/><Relationship Id="rId31" Type="http://schemas.openxmlformats.org/officeDocument/2006/relationships/oleObject" Target="../embeddings/oleObject33.bin"/><Relationship Id="rId44" Type="http://schemas.openxmlformats.org/officeDocument/2006/relationships/image" Target="../media/image3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20.bin"/><Relationship Id="rId22" Type="http://schemas.openxmlformats.org/officeDocument/2006/relationships/oleObject" Target="../embeddings/oleObject26.bin"/><Relationship Id="rId27" Type="http://schemas.openxmlformats.org/officeDocument/2006/relationships/oleObject" Target="../embeddings/oleObject30.bin"/><Relationship Id="rId30" Type="http://schemas.openxmlformats.org/officeDocument/2006/relationships/image" Target="../media/image25.wmf"/><Relationship Id="rId35" Type="http://schemas.openxmlformats.org/officeDocument/2006/relationships/oleObject" Target="../embeddings/oleObject35.bin"/><Relationship Id="rId43" Type="http://schemas.openxmlformats.org/officeDocument/2006/relationships/oleObject" Target="../embeddings/oleObject39.bin"/><Relationship Id="rId48" Type="http://schemas.openxmlformats.org/officeDocument/2006/relationships/image" Target="../media/image34.wmf"/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2.bin"/><Relationship Id="rId12" Type="http://schemas.openxmlformats.org/officeDocument/2006/relationships/oleObject" Target="../embeddings/oleObject19.bin"/><Relationship Id="rId17" Type="http://schemas.openxmlformats.org/officeDocument/2006/relationships/oleObject" Target="../embeddings/oleObject22.bin"/><Relationship Id="rId25" Type="http://schemas.openxmlformats.org/officeDocument/2006/relationships/oleObject" Target="../embeddings/oleObject28.bin"/><Relationship Id="rId33" Type="http://schemas.openxmlformats.org/officeDocument/2006/relationships/oleObject" Target="../embeddings/oleObject34.bin"/><Relationship Id="rId38" Type="http://schemas.openxmlformats.org/officeDocument/2006/relationships/image" Target="../media/image29.wmf"/><Relationship Id="rId46" Type="http://schemas.openxmlformats.org/officeDocument/2006/relationships/image" Target="../media/image33.wmf"/><Relationship Id="rId20" Type="http://schemas.openxmlformats.org/officeDocument/2006/relationships/oleObject" Target="../embeddings/oleObject25.bin"/><Relationship Id="rId41" Type="http://schemas.openxmlformats.org/officeDocument/2006/relationships/oleObject" Target="../embeddings/oleObject38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6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0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39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oleObject" Target="../embeddings/oleObject53.bin"/><Relationship Id="rId18" Type="http://schemas.openxmlformats.org/officeDocument/2006/relationships/image" Target="../media/image51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48.wmf"/><Relationship Id="rId17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0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45.wmf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9.bin"/><Relationship Id="rId15" Type="http://schemas.openxmlformats.org/officeDocument/2006/relationships/oleObject" Target="../embeddings/oleObject54.bin"/><Relationship Id="rId10" Type="http://schemas.openxmlformats.org/officeDocument/2006/relationships/image" Target="../media/image47.wmf"/><Relationship Id="rId4" Type="http://schemas.openxmlformats.org/officeDocument/2006/relationships/image" Target="../media/image44.wmf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4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13" Type="http://schemas.openxmlformats.org/officeDocument/2006/relationships/oleObject" Target="../embeddings/oleObject61.bin"/><Relationship Id="rId18" Type="http://schemas.openxmlformats.org/officeDocument/2006/relationships/image" Target="../media/image58.wmf"/><Relationship Id="rId3" Type="http://schemas.openxmlformats.org/officeDocument/2006/relationships/oleObject" Target="../embeddings/oleObject56.bin"/><Relationship Id="rId7" Type="http://schemas.openxmlformats.org/officeDocument/2006/relationships/oleObject" Target="../embeddings/oleObject58.bin"/><Relationship Id="rId12" Type="http://schemas.openxmlformats.org/officeDocument/2006/relationships/image" Target="../media/image55.wmf"/><Relationship Id="rId17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7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60.bin"/><Relationship Id="rId5" Type="http://schemas.openxmlformats.org/officeDocument/2006/relationships/oleObject" Target="../embeddings/oleObject57.bin"/><Relationship Id="rId15" Type="http://schemas.openxmlformats.org/officeDocument/2006/relationships/oleObject" Target="../embeddings/oleObject62.bin"/><Relationship Id="rId10" Type="http://schemas.openxmlformats.org/officeDocument/2006/relationships/image" Target="../media/image54.wmf"/><Relationship Id="rId4" Type="http://schemas.openxmlformats.org/officeDocument/2006/relationships/image" Target="../media/image52.wmf"/><Relationship Id="rId9" Type="http://schemas.openxmlformats.org/officeDocument/2006/relationships/oleObject" Target="../embeddings/oleObject59.bin"/><Relationship Id="rId14" Type="http://schemas.openxmlformats.org/officeDocument/2006/relationships/image" Target="../media/image56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0.wmf"/><Relationship Id="rId5" Type="http://schemas.openxmlformats.org/officeDocument/2006/relationships/oleObject" Target="../embeddings/oleObject65.bin"/><Relationship Id="rId10" Type="http://schemas.openxmlformats.org/officeDocument/2006/relationships/image" Target="../media/image63.wmf"/><Relationship Id="rId4" Type="http://schemas.openxmlformats.org/officeDocument/2006/relationships/image" Target="../media/image59.wmf"/><Relationship Id="rId9" Type="http://schemas.openxmlformats.org/officeDocument/2006/relationships/oleObject" Target="../embeddings/oleObject67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6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66.png"/><Relationship Id="rId4" Type="http://schemas.openxmlformats.org/officeDocument/2006/relationships/image" Target="../media/image65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oleObject" Target="../embeddings/oleObject70.bin"/><Relationship Id="rId7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8.wmf"/><Relationship Id="rId5" Type="http://schemas.openxmlformats.org/officeDocument/2006/relationships/oleObject" Target="../embeddings/oleObject71.bin"/><Relationship Id="rId10" Type="http://schemas.openxmlformats.org/officeDocument/2006/relationships/image" Target="../media/image70.wmf"/><Relationship Id="rId4" Type="http://schemas.openxmlformats.org/officeDocument/2006/relationships/image" Target="../media/image67.wmf"/><Relationship Id="rId9" Type="http://schemas.openxmlformats.org/officeDocument/2006/relationships/oleObject" Target="../embeddings/oleObject7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71.wmf"/><Relationship Id="rId4" Type="http://schemas.openxmlformats.org/officeDocument/2006/relationships/oleObject" Target="../embeddings/oleObject74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oleObject" Target="../embeddings/oleObject75.bin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8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9.png"/><Relationship Id="rId11" Type="http://schemas.openxmlformats.org/officeDocument/2006/relationships/image" Target="../media/image77.wmf"/><Relationship Id="rId5" Type="http://schemas.openxmlformats.org/officeDocument/2006/relationships/image" Target="../media/image78.png"/><Relationship Id="rId10" Type="http://schemas.openxmlformats.org/officeDocument/2006/relationships/oleObject" Target="../embeddings/oleObject77.bin"/><Relationship Id="rId4" Type="http://schemas.openxmlformats.org/officeDocument/2006/relationships/image" Target="../media/image75.wmf"/><Relationship Id="rId9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2.wmf"/><Relationship Id="rId12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3.bin"/><Relationship Id="rId5" Type="http://schemas.openxmlformats.org/officeDocument/2006/relationships/image" Target="../media/image7.png"/><Relationship Id="rId10" Type="http://schemas.openxmlformats.org/officeDocument/2006/relationships/image" Target="../media/image3.wmf"/><Relationship Id="rId4" Type="http://schemas.openxmlformats.org/officeDocument/2006/relationships/image" Target="../media/image6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4.w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image" Target="../media/image100.png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132856"/>
            <a:ext cx="8208912" cy="1143000"/>
          </a:xfrm>
        </p:spPr>
        <p:txBody>
          <a:bodyPr/>
          <a:lstStyle/>
          <a:p>
            <a:pPr eaLnBrk="1" hangingPunct="1"/>
            <a:r>
              <a:rPr lang="en-US" dirty="0"/>
              <a:t>Time stepping schemes for atmospheric modelling</a:t>
            </a:r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609600" y="1752600"/>
            <a:ext cx="792480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259632" y="3740839"/>
            <a:ext cx="6085320" cy="120032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n-US" sz="2400" dirty="0"/>
              <a:t>by </a:t>
            </a:r>
            <a:r>
              <a:rPr lang="en-US" sz="2400" dirty="0" err="1"/>
              <a:t>Michail</a:t>
            </a:r>
            <a:r>
              <a:rPr lang="en-US" sz="2400" dirty="0"/>
              <a:t> </a:t>
            </a:r>
            <a:r>
              <a:rPr lang="en-US" sz="2400" dirty="0" err="1"/>
              <a:t>Diamantakis</a:t>
            </a:r>
            <a:r>
              <a:rPr lang="en-US" sz="2400" dirty="0"/>
              <a:t> (room 2107; ext. 2402)</a:t>
            </a:r>
          </a:p>
          <a:p>
            <a:r>
              <a:rPr lang="en-US" sz="2400" dirty="0"/>
              <a:t>            </a:t>
            </a:r>
            <a:r>
              <a:rPr lang="en-US" sz="2000" dirty="0"/>
              <a:t>michail.diamantakis@ecmwf.int</a:t>
            </a:r>
          </a:p>
          <a:p>
            <a:r>
              <a:rPr lang="en-US" sz="2400" dirty="0"/>
              <a:t>      </a:t>
            </a:r>
            <a:endParaRPr lang="en-US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A note on staggering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9" y="994742"/>
            <a:ext cx="8439150" cy="5029200"/>
          </a:xfrm>
        </p:spPr>
        <p:txBody>
          <a:bodyPr/>
          <a:lstStyle/>
          <a:p>
            <a:r>
              <a:rPr lang="en-GB" dirty="0"/>
              <a:t>The prognostic variables can be</a:t>
            </a:r>
          </a:p>
          <a:p>
            <a:pPr lvl="1"/>
            <a:r>
              <a:rPr lang="en-GB" dirty="0"/>
              <a:t>On the same location on the grid, i.e. collocated 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In between (half way) each other, i.e. staggered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2"/>
            <a:r>
              <a:rPr lang="en-GB" sz="2000" dirty="0"/>
              <a:t>Improved accuracy + dispersion properties</a:t>
            </a:r>
          </a:p>
          <a:p>
            <a:pPr lvl="2"/>
            <a:r>
              <a:rPr lang="en-GB" sz="2000" dirty="0"/>
              <a:t>On explicit techniques staggering results into a more restrictive  </a:t>
            </a:r>
            <a:r>
              <a:rPr lang="en-GB" sz="2000" dirty="0" err="1"/>
              <a:t>timestep</a:t>
            </a:r>
            <a:r>
              <a:rPr lang="en-GB" sz="2000" dirty="0"/>
              <a:t> e.g.:               instead of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28775" y="1916831"/>
            <a:ext cx="4913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>
              <a:solidFill>
                <a:srgbClr val="0000FF"/>
              </a:solidFill>
            </a:endParaRPr>
          </a:p>
          <a:p>
            <a:r>
              <a:rPr lang="en-GB" sz="1600" dirty="0">
                <a:solidFill>
                  <a:srgbClr val="0000FF"/>
                </a:solidFill>
              </a:rPr>
              <a:t>    x</a:t>
            </a:r>
            <a:r>
              <a:rPr lang="en-GB" sz="1600" dirty="0"/>
              <a:t>          </a:t>
            </a:r>
            <a:r>
              <a:rPr lang="en-GB" sz="1600" dirty="0" err="1">
                <a:solidFill>
                  <a:srgbClr val="0000FF"/>
                </a:solidFill>
              </a:rPr>
              <a:t>x</a:t>
            </a:r>
            <a:r>
              <a:rPr lang="en-GB" sz="1600" dirty="0">
                <a:solidFill>
                  <a:srgbClr val="0000FF"/>
                </a:solidFill>
              </a:rPr>
              <a:t>          </a:t>
            </a:r>
            <a:r>
              <a:rPr lang="en-GB" sz="1600" dirty="0" err="1">
                <a:solidFill>
                  <a:srgbClr val="0000FF"/>
                </a:solidFill>
              </a:rPr>
              <a:t>x</a:t>
            </a:r>
            <a:r>
              <a:rPr lang="en-GB" sz="1600" dirty="0">
                <a:solidFill>
                  <a:srgbClr val="0000FF"/>
                </a:solidFill>
              </a:rPr>
              <a:t>          </a:t>
            </a:r>
            <a:r>
              <a:rPr lang="en-GB" sz="1600" dirty="0" err="1">
                <a:solidFill>
                  <a:srgbClr val="0000FF"/>
                </a:solidFill>
              </a:rPr>
              <a:t>x</a:t>
            </a:r>
            <a:r>
              <a:rPr lang="en-GB" sz="1600" dirty="0">
                <a:solidFill>
                  <a:srgbClr val="0000FF"/>
                </a:solidFill>
              </a:rPr>
              <a:t>          </a:t>
            </a:r>
            <a:r>
              <a:rPr lang="en-GB" sz="1600" dirty="0" err="1">
                <a:solidFill>
                  <a:srgbClr val="0000FF"/>
                </a:solidFill>
              </a:rPr>
              <a:t>x</a:t>
            </a:r>
            <a:r>
              <a:rPr lang="en-GB" sz="1600" dirty="0">
                <a:solidFill>
                  <a:srgbClr val="0000FF"/>
                </a:solidFill>
              </a:rPr>
              <a:t>          </a:t>
            </a:r>
            <a:r>
              <a:rPr lang="en-GB" sz="1600" dirty="0" err="1">
                <a:solidFill>
                  <a:srgbClr val="0000FF"/>
                </a:solidFill>
              </a:rPr>
              <a:t>x</a:t>
            </a:r>
            <a:r>
              <a:rPr lang="en-GB" sz="1600" dirty="0">
                <a:solidFill>
                  <a:srgbClr val="0000FF"/>
                </a:solidFill>
              </a:rPr>
              <a:t>          </a:t>
            </a:r>
            <a:r>
              <a:rPr lang="en-GB" sz="1600" dirty="0" err="1">
                <a:solidFill>
                  <a:srgbClr val="0000FF"/>
                </a:solidFill>
              </a:rPr>
              <a:t>x</a:t>
            </a:r>
            <a:endParaRPr lang="en-GB" sz="1600" dirty="0">
              <a:solidFill>
                <a:srgbClr val="00B050"/>
              </a:solidFill>
            </a:endParaRPr>
          </a:p>
          <a:p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3717032"/>
            <a:ext cx="4672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 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</a:p>
          <a:p>
            <a:pPr marL="0" lvl="1"/>
            <a:r>
              <a:rPr lang="en-GB" sz="1600" dirty="0"/>
              <a:t>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C00000"/>
                </a:solidFill>
              </a:rPr>
              <a:t>o</a:t>
            </a:r>
            <a:r>
              <a:rPr lang="en-GB" sz="1600" dirty="0"/>
              <a:t>    </a:t>
            </a:r>
            <a:r>
              <a:rPr lang="en-GB" sz="1600" dirty="0">
                <a:solidFill>
                  <a:srgbClr val="0000FF"/>
                </a:solidFill>
              </a:rPr>
              <a:t>x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9163709"/>
              </p:ext>
            </p:extLst>
          </p:nvPr>
        </p:nvGraphicFramePr>
        <p:xfrm>
          <a:off x="1547738" y="3543870"/>
          <a:ext cx="165100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59" name="Equation" r:id="rId3" imgW="126720" imgH="139680" progId="Equation.3">
                  <p:embed/>
                </p:oleObj>
              </mc:Choice>
              <mc:Fallback>
                <p:oleObj name="Equation" r:id="rId3" imgW="12672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738" y="3543870"/>
                        <a:ext cx="165100" cy="18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603587"/>
              </p:ext>
            </p:extLst>
          </p:nvPr>
        </p:nvGraphicFramePr>
        <p:xfrm>
          <a:off x="2158925" y="3543870"/>
          <a:ext cx="165100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0" name="Equation" r:id="rId5" imgW="126835" imgH="139518" progId="Equation.3">
                  <p:embed/>
                </p:oleObj>
              </mc:Choice>
              <mc:Fallback>
                <p:oleObj name="Equation" r:id="rId5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8925" y="3543870"/>
                        <a:ext cx="165100" cy="18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0227194"/>
              </p:ext>
            </p:extLst>
          </p:nvPr>
        </p:nvGraphicFramePr>
        <p:xfrm>
          <a:off x="2773288" y="3551808"/>
          <a:ext cx="165100" cy="18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1" name="Equation" r:id="rId7" imgW="126835" imgH="139518" progId="Equation.3">
                  <p:embed/>
                </p:oleObj>
              </mc:Choice>
              <mc:Fallback>
                <p:oleObj name="Equation" r:id="rId7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3288" y="3551808"/>
                        <a:ext cx="165100" cy="18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09786530"/>
              </p:ext>
            </p:extLst>
          </p:nvPr>
        </p:nvGraphicFramePr>
        <p:xfrm>
          <a:off x="3398788" y="3551808"/>
          <a:ext cx="165100" cy="18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2" name="Equation" r:id="rId8" imgW="126835" imgH="139518" progId="Equation.3">
                  <p:embed/>
                </p:oleObj>
              </mc:Choice>
              <mc:Fallback>
                <p:oleObj name="Equation" r:id="rId8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8788" y="3551808"/>
                        <a:ext cx="165100" cy="18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0963112"/>
              </p:ext>
            </p:extLst>
          </p:nvPr>
        </p:nvGraphicFramePr>
        <p:xfrm>
          <a:off x="3975025" y="3551808"/>
          <a:ext cx="165100" cy="18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3" name="Equation" r:id="rId9" imgW="126835" imgH="139518" progId="Equation.3">
                  <p:embed/>
                </p:oleObj>
              </mc:Choice>
              <mc:Fallback>
                <p:oleObj name="Equation" r:id="rId9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025" y="3551808"/>
                        <a:ext cx="165100" cy="18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237312"/>
              </p:ext>
            </p:extLst>
          </p:nvPr>
        </p:nvGraphicFramePr>
        <p:xfrm>
          <a:off x="4573513" y="3551808"/>
          <a:ext cx="165100" cy="182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4" name="Equation" r:id="rId10" imgW="126835" imgH="139518" progId="Equation.3">
                  <p:embed/>
                </p:oleObj>
              </mc:Choice>
              <mc:Fallback>
                <p:oleObj name="Equation" r:id="rId10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3513" y="3551808"/>
                        <a:ext cx="165100" cy="182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5641396"/>
              </p:ext>
            </p:extLst>
          </p:nvPr>
        </p:nvGraphicFramePr>
        <p:xfrm>
          <a:off x="5220072" y="3574851"/>
          <a:ext cx="165100" cy="18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5" name="Equation" r:id="rId11" imgW="126835" imgH="139518" progId="Equation.3">
                  <p:embed/>
                </p:oleObj>
              </mc:Choice>
              <mc:Fallback>
                <p:oleObj name="Equation" r:id="rId11" imgW="126835" imgH="1395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3574851"/>
                        <a:ext cx="165100" cy="182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4582346"/>
              </p:ext>
            </p:extLst>
          </p:nvPr>
        </p:nvGraphicFramePr>
        <p:xfrm>
          <a:off x="1836663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6" name="Equation" r:id="rId12" imgW="126720" imgH="203040" progId="Equation.3">
                  <p:embed/>
                </p:oleObj>
              </mc:Choice>
              <mc:Fallback>
                <p:oleObj name="Equation" r:id="rId12" imgW="1267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6663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9481287"/>
              </p:ext>
            </p:extLst>
          </p:nvPr>
        </p:nvGraphicFramePr>
        <p:xfrm>
          <a:off x="2463725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7" name="Equation" r:id="rId14" imgW="126835" imgH="202936" progId="Equation.3">
                  <p:embed/>
                </p:oleObj>
              </mc:Choice>
              <mc:Fallback>
                <p:oleObj name="Equation" r:id="rId14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3725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700530"/>
              </p:ext>
            </p:extLst>
          </p:nvPr>
        </p:nvGraphicFramePr>
        <p:xfrm>
          <a:off x="3060625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8" name="Equation" r:id="rId16" imgW="126835" imgH="202936" progId="Equation.3">
                  <p:embed/>
                </p:oleObj>
              </mc:Choice>
              <mc:Fallback>
                <p:oleObj name="Equation" r:id="rId16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0625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5095652"/>
              </p:ext>
            </p:extLst>
          </p:nvPr>
        </p:nvGraphicFramePr>
        <p:xfrm>
          <a:off x="3687688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69" name="Equation" r:id="rId17" imgW="126835" imgH="202936" progId="Equation.3">
                  <p:embed/>
                </p:oleObj>
              </mc:Choice>
              <mc:Fallback>
                <p:oleObj name="Equation" r:id="rId17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7688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917622"/>
              </p:ext>
            </p:extLst>
          </p:nvPr>
        </p:nvGraphicFramePr>
        <p:xfrm>
          <a:off x="4263950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0" name="Equation" r:id="rId18" imgW="126835" imgH="202936" progId="Equation.3">
                  <p:embed/>
                </p:oleObj>
              </mc:Choice>
              <mc:Fallback>
                <p:oleObj name="Equation" r:id="rId18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3950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1775360"/>
              </p:ext>
            </p:extLst>
          </p:nvPr>
        </p:nvGraphicFramePr>
        <p:xfrm>
          <a:off x="4910956" y="3501008"/>
          <a:ext cx="1651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1" name="Equation" r:id="rId19" imgW="126835" imgH="202936" progId="Equation.3">
                  <p:embed/>
                </p:oleObj>
              </mc:Choice>
              <mc:Fallback>
                <p:oleObj name="Equation" r:id="rId19" imgW="126835" imgH="20293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0956" y="3501008"/>
                        <a:ext cx="1651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Connector 19"/>
          <p:cNvCxnSpPr/>
          <p:nvPr/>
        </p:nvCxnSpPr>
        <p:spPr bwMode="auto">
          <a:xfrm>
            <a:off x="1340024" y="4149080"/>
            <a:ext cx="431209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1259632" y="2348880"/>
            <a:ext cx="43924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307536"/>
              </p:ext>
            </p:extLst>
          </p:nvPr>
        </p:nvGraphicFramePr>
        <p:xfrm>
          <a:off x="1403648" y="1972850"/>
          <a:ext cx="34766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2" name="Equation" r:id="rId20" imgW="266400" imgH="203040" progId="Equation.3">
                  <p:embed/>
                </p:oleObj>
              </mc:Choice>
              <mc:Fallback>
                <p:oleObj name="Equation" r:id="rId20" imgW="266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1972850"/>
                        <a:ext cx="347663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577889"/>
              </p:ext>
            </p:extLst>
          </p:nvPr>
        </p:nvGraphicFramePr>
        <p:xfrm>
          <a:off x="2008486" y="1972850"/>
          <a:ext cx="347662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3" name="Equation" r:id="rId22" imgW="266469" imgH="203024" progId="Equation.3">
                  <p:embed/>
                </p:oleObj>
              </mc:Choice>
              <mc:Fallback>
                <p:oleObj name="Equation" r:id="rId22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8486" y="1972850"/>
                        <a:ext cx="347662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8422838"/>
              </p:ext>
            </p:extLst>
          </p:nvPr>
        </p:nvGraphicFramePr>
        <p:xfrm>
          <a:off x="2614911" y="1972850"/>
          <a:ext cx="347662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4" name="Equation" r:id="rId24" imgW="266469" imgH="203024" progId="Equation.3">
                  <p:embed/>
                </p:oleObj>
              </mc:Choice>
              <mc:Fallback>
                <p:oleObj name="Equation" r:id="rId24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4911" y="1972850"/>
                        <a:ext cx="347662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264004"/>
              </p:ext>
            </p:extLst>
          </p:nvPr>
        </p:nvGraphicFramePr>
        <p:xfrm>
          <a:off x="3234036" y="1972850"/>
          <a:ext cx="347662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5" name="Equation" r:id="rId25" imgW="266469" imgH="203024" progId="Equation.3">
                  <p:embed/>
                </p:oleObj>
              </mc:Choice>
              <mc:Fallback>
                <p:oleObj name="Equation" r:id="rId25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4036" y="1972850"/>
                        <a:ext cx="347662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095129"/>
              </p:ext>
            </p:extLst>
          </p:nvPr>
        </p:nvGraphicFramePr>
        <p:xfrm>
          <a:off x="3838873" y="1972850"/>
          <a:ext cx="34766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6" name="Equation" r:id="rId26" imgW="266469" imgH="203024" progId="Equation.3">
                  <p:embed/>
                </p:oleObj>
              </mc:Choice>
              <mc:Fallback>
                <p:oleObj name="Equation" r:id="rId26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8873" y="1972850"/>
                        <a:ext cx="347663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62119"/>
              </p:ext>
            </p:extLst>
          </p:nvPr>
        </p:nvGraphicFramePr>
        <p:xfrm>
          <a:off x="4415136" y="1950625"/>
          <a:ext cx="347662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7" name="Equation" r:id="rId27" imgW="266469" imgH="203024" progId="Equation.3">
                  <p:embed/>
                </p:oleObj>
              </mc:Choice>
              <mc:Fallback>
                <p:oleObj name="Equation" r:id="rId27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5136" y="1950625"/>
                        <a:ext cx="347662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276336"/>
              </p:ext>
            </p:extLst>
          </p:nvPr>
        </p:nvGraphicFramePr>
        <p:xfrm>
          <a:off x="5004098" y="1950625"/>
          <a:ext cx="347663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8" name="Equation" r:id="rId28" imgW="266469" imgH="203024" progId="Equation.3">
                  <p:embed/>
                </p:oleObj>
              </mc:Choice>
              <mc:Fallback>
                <p:oleObj name="Equation" r:id="rId28" imgW="266469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98" y="1950625"/>
                        <a:ext cx="347663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8009126"/>
              </p:ext>
            </p:extLst>
          </p:nvPr>
        </p:nvGraphicFramePr>
        <p:xfrm>
          <a:off x="1691680" y="2420888"/>
          <a:ext cx="280988" cy="231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79" name="Equation" r:id="rId29" imgW="215640" imgH="177480" progId="Equation.3">
                  <p:embed/>
                </p:oleObj>
              </mc:Choice>
              <mc:Fallback>
                <p:oleObj name="Equation" r:id="rId29" imgW="215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2420888"/>
                        <a:ext cx="280988" cy="231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8476416"/>
              </p:ext>
            </p:extLst>
          </p:nvPr>
        </p:nvGraphicFramePr>
        <p:xfrm>
          <a:off x="2123728" y="4259632"/>
          <a:ext cx="215640" cy="177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80" name="Equation" r:id="rId31" imgW="215640" imgH="177480" progId="Equation.3">
                  <p:embed/>
                </p:oleObj>
              </mc:Choice>
              <mc:Fallback>
                <p:oleObj name="Equation" r:id="rId31" imgW="2156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259632"/>
                        <a:ext cx="215640" cy="177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8394904"/>
              </p:ext>
            </p:extLst>
          </p:nvPr>
        </p:nvGraphicFramePr>
        <p:xfrm>
          <a:off x="5884044" y="3429001"/>
          <a:ext cx="2792412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81" name="Equation" r:id="rId33" imgW="1600200" imgH="863280" progId="Equation.3">
                  <p:embed/>
                </p:oleObj>
              </mc:Choice>
              <mc:Fallback>
                <p:oleObj name="Equation" r:id="rId33" imgW="160020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4044" y="3429001"/>
                        <a:ext cx="2792412" cy="1224136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6141245"/>
              </p:ext>
            </p:extLst>
          </p:nvPr>
        </p:nvGraphicFramePr>
        <p:xfrm>
          <a:off x="3347864" y="4293096"/>
          <a:ext cx="216024" cy="226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82" name="Equation" r:id="rId35" imgW="126720" imgH="190440" progId="Equation.3">
                  <p:embed/>
                </p:oleObj>
              </mc:Choice>
              <mc:Fallback>
                <p:oleObj name="Equation" r:id="rId35" imgW="12672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4293096"/>
                        <a:ext cx="216024" cy="2265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868069"/>
              </p:ext>
            </p:extLst>
          </p:nvPr>
        </p:nvGraphicFramePr>
        <p:xfrm>
          <a:off x="3923928" y="4293096"/>
          <a:ext cx="278405" cy="216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83" name="Equation" r:id="rId37" imgW="304560" imgH="203040" progId="Equation.3">
                  <p:embed/>
                </p:oleObj>
              </mc:Choice>
              <mc:Fallback>
                <p:oleObj name="Equation" r:id="rId37" imgW="3045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4293096"/>
                        <a:ext cx="278405" cy="21602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4599339"/>
              </p:ext>
            </p:extLst>
          </p:nvPr>
        </p:nvGraphicFramePr>
        <p:xfrm>
          <a:off x="3563888" y="3789040"/>
          <a:ext cx="360040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84" name="Equation" r:id="rId39" imgW="368280" imgH="393480" progId="Equation.3">
                  <p:embed/>
                </p:oleObj>
              </mc:Choice>
              <mc:Fallback>
                <p:oleObj name="Equation" r:id="rId39" imgW="368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888" y="3789040"/>
                        <a:ext cx="360040" cy="2880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982391"/>
              </p:ext>
            </p:extLst>
          </p:nvPr>
        </p:nvGraphicFramePr>
        <p:xfrm>
          <a:off x="2987824" y="3789040"/>
          <a:ext cx="347662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85" name="Equation" r:id="rId41" imgW="355320" imgH="393480" progId="Equation.3">
                  <p:embed/>
                </p:oleObj>
              </mc:Choice>
              <mc:Fallback>
                <p:oleObj name="Equation" r:id="rId41" imgW="3553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3789040"/>
                        <a:ext cx="347662" cy="288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058800"/>
              </p:ext>
            </p:extLst>
          </p:nvPr>
        </p:nvGraphicFramePr>
        <p:xfrm>
          <a:off x="4632394" y="5344978"/>
          <a:ext cx="875710" cy="532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86" name="Equation" r:id="rId43" imgW="647640" imgH="393480" progId="Equation.3">
                  <p:embed/>
                </p:oleObj>
              </mc:Choice>
              <mc:Fallback>
                <p:oleObj name="Equation" r:id="rId43" imgW="6476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4632394" y="5344978"/>
                        <a:ext cx="875710" cy="53229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7450295"/>
              </p:ext>
            </p:extLst>
          </p:nvPr>
        </p:nvGraphicFramePr>
        <p:xfrm>
          <a:off x="5868144" y="1916832"/>
          <a:ext cx="2736304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87" name="Equation" r:id="rId45" imgW="1498320" imgH="863280" progId="Equation.3">
                  <p:embed/>
                </p:oleObj>
              </mc:Choice>
              <mc:Fallback>
                <p:oleObj name="Equation" r:id="rId45" imgW="149832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1916832"/>
                        <a:ext cx="2736304" cy="115212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/>
          <p:cNvCxnSpPr/>
          <p:nvPr/>
        </p:nvCxnSpPr>
        <p:spPr bwMode="auto">
          <a:xfrm>
            <a:off x="2339368" y="4365104"/>
            <a:ext cx="21640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1907704" y="4365104"/>
            <a:ext cx="21602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996687"/>
              </p:ext>
            </p:extLst>
          </p:nvPr>
        </p:nvGraphicFramePr>
        <p:xfrm>
          <a:off x="6793632" y="5345460"/>
          <a:ext cx="874712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188" name="Equation" r:id="rId47" imgW="647640" imgH="393480" progId="Equation.3">
                  <p:embed/>
                </p:oleObj>
              </mc:Choice>
              <mc:Fallback>
                <p:oleObj name="Equation" r:id="rId47" imgW="647640" imgH="39348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93632" y="5345460"/>
                        <a:ext cx="874712" cy="5318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15842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3999" cy="792088"/>
          </a:xfrm>
        </p:spPr>
        <p:txBody>
          <a:bodyPr/>
          <a:lstStyle/>
          <a:p>
            <a:pPr algn="ctr"/>
            <a:r>
              <a:rPr lang="en-GB" sz="2400" dirty="0"/>
              <a:t>Different Arakawa horizontally staggered grids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5693047" cy="3648285"/>
          </a:xfrm>
        </p:spPr>
      </p:pic>
      <p:sp>
        <p:nvSpPr>
          <p:cNvPr id="10" name="TextBox 9"/>
          <p:cNvSpPr txBox="1"/>
          <p:nvPr/>
        </p:nvSpPr>
        <p:spPr>
          <a:xfrm>
            <a:off x="467544" y="494116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Fig source: Wikipedia By </a:t>
            </a:r>
            <a:r>
              <a:rPr lang="en-GB" sz="1400" dirty="0" err="1"/>
              <a:t>Rpnl</a:t>
            </a:r>
            <a:r>
              <a:rPr lang="en-GB" sz="1400" dirty="0"/>
              <a:t> </a:t>
            </a:r>
            <a:r>
              <a:rPr lang="en-GB" sz="1400" dirty="0" err="1"/>
              <a:t>ocn</a:t>
            </a:r>
            <a:r>
              <a:rPr lang="en-GB" sz="1400" dirty="0"/>
              <a:t> - Own work, CC BY-SA 4.0, https://commons.wikimedia.org/w/index.php?curid=47077493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27984" y="4005064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q: geopotential or pressure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B7FA43-6CC8-4023-9268-79C449A4FDD6}"/>
              </a:ext>
            </a:extLst>
          </p:cNvPr>
          <p:cNvSpPr txBox="1"/>
          <p:nvPr/>
        </p:nvSpPr>
        <p:spPr>
          <a:xfrm>
            <a:off x="5724128" y="4932457"/>
            <a:ext cx="3168352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(vertical staggering options: see Lorenz and Charney-Philips)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F1B305-A5D3-4CF9-BC92-5B98351915EB}"/>
              </a:ext>
            </a:extLst>
          </p:cNvPr>
          <p:cNvSpPr txBox="1"/>
          <p:nvPr/>
        </p:nvSpPr>
        <p:spPr>
          <a:xfrm>
            <a:off x="6553200" y="908720"/>
            <a:ext cx="2339280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800" dirty="0"/>
              <a:t>“A benefit of C-grid is that it captures well the propagation of </a:t>
            </a:r>
            <a:r>
              <a:rPr lang="en-GB" sz="1800" dirty="0" err="1"/>
              <a:t>inertio</a:t>
            </a:r>
            <a:r>
              <a:rPr lang="en-GB" sz="1800" dirty="0"/>
              <a:t>-gravity waves and hence the process of geostrophic adjustment” </a:t>
            </a:r>
          </a:p>
          <a:p>
            <a:r>
              <a:rPr lang="en-GB" sz="1800" dirty="0"/>
              <a:t>Arakawa and Lamb 1977</a:t>
            </a:r>
          </a:p>
        </p:txBody>
      </p:sp>
    </p:spTree>
    <p:extLst>
      <p:ext uri="{BB962C8B-B14F-4D97-AF65-F5344CB8AC3E}">
        <p14:creationId xmlns:p14="http://schemas.microsoft.com/office/powerpoint/2010/main" val="3660875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16632"/>
            <a:ext cx="8587680" cy="797768"/>
          </a:xfrm>
        </p:spPr>
        <p:txBody>
          <a:bodyPr/>
          <a:lstStyle/>
          <a:p>
            <a:pPr eaLnBrk="1" hangingPunct="1"/>
            <a:r>
              <a:rPr lang="en-US" sz="2400" dirty="0">
                <a:sym typeface="WP Greek Century" pitchFamily="2" charset="2"/>
              </a:rPr>
              <a:t>Enhancing stability: forward-backward integration</a:t>
            </a:r>
          </a:p>
        </p:txBody>
      </p:sp>
      <p:sp>
        <p:nvSpPr>
          <p:cNvPr id="4105" name="Text Box 3"/>
          <p:cNvSpPr txBox="1">
            <a:spLocks noChangeArrowheads="1"/>
          </p:cNvSpPr>
          <p:nvPr/>
        </p:nvSpPr>
        <p:spPr bwMode="auto">
          <a:xfrm>
            <a:off x="448816" y="1027584"/>
            <a:ext cx="82996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• </a:t>
            </a:r>
            <a:r>
              <a:rPr lang="en-US" sz="2400" b="1" dirty="0">
                <a:solidFill>
                  <a:srgbClr val="C00000"/>
                </a:solidFill>
              </a:rPr>
              <a:t>Forward-backward</a:t>
            </a:r>
            <a:r>
              <a:rPr lang="en-US" sz="2400" dirty="0">
                <a:solidFill>
                  <a:srgbClr val="C00000"/>
                </a:solidFill>
              </a:rPr>
              <a:t> scheme: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a predictor-corrector type scheme The predictor and the corrector are applied on separate equations.</a:t>
            </a:r>
          </a:p>
        </p:txBody>
      </p:sp>
      <p:graphicFrame>
        <p:nvGraphicFramePr>
          <p:cNvPr id="409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6668708"/>
              </p:ext>
            </p:extLst>
          </p:nvPr>
        </p:nvGraphicFramePr>
        <p:xfrm>
          <a:off x="1259632" y="2370956"/>
          <a:ext cx="3244850" cy="156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8" name="Equation" r:id="rId3" imgW="1790640" imgH="838080" progId="Equation.3">
                  <p:embed/>
                </p:oleObj>
              </mc:Choice>
              <mc:Fallback>
                <p:oleObj name="Equation" r:id="rId3" imgW="179064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370956"/>
                        <a:ext cx="3244850" cy="15621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6" name="Text Box 6"/>
          <p:cNvSpPr txBox="1">
            <a:spLocks noChangeArrowheads="1"/>
          </p:cNvSpPr>
          <p:nvPr/>
        </p:nvSpPr>
        <p:spPr bwMode="auto">
          <a:xfrm>
            <a:off x="5726906" y="2683768"/>
            <a:ext cx="1149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</a:rPr>
              <a:t>forward</a:t>
            </a:r>
          </a:p>
        </p:txBody>
      </p:sp>
      <p:sp>
        <p:nvSpPr>
          <p:cNvPr id="4107" name="Text Box 7"/>
          <p:cNvSpPr txBox="1">
            <a:spLocks noChangeArrowheads="1"/>
          </p:cNvSpPr>
          <p:nvPr/>
        </p:nvSpPr>
        <p:spPr bwMode="auto">
          <a:xfrm>
            <a:off x="4716016" y="3356992"/>
            <a:ext cx="3744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backward  (pseudo-implicit)</a:t>
            </a:r>
          </a:p>
        </p:txBody>
      </p:sp>
      <p:sp>
        <p:nvSpPr>
          <p:cNvPr id="4109" name="Text Box 10"/>
          <p:cNvSpPr txBox="1">
            <a:spLocks noChangeArrowheads="1"/>
          </p:cNvSpPr>
          <p:nvPr/>
        </p:nvSpPr>
        <p:spPr bwMode="auto">
          <a:xfrm>
            <a:off x="2915816" y="4293096"/>
            <a:ext cx="58326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u="sng" dirty="0" err="1">
                <a:solidFill>
                  <a:srgbClr val="0000FF"/>
                </a:solidFill>
              </a:rPr>
              <a:t>Fwd-Bwd</a:t>
            </a:r>
            <a:r>
              <a:rPr lang="en-US" sz="2000" u="sng" dirty="0">
                <a:solidFill>
                  <a:srgbClr val="0000FF"/>
                </a:solidFill>
              </a:rPr>
              <a:t> versus Leapfrog</a:t>
            </a:r>
            <a:r>
              <a:rPr lang="en-US" sz="2000" dirty="0">
                <a:solidFill>
                  <a:srgbClr val="0000FF"/>
                </a:solidFill>
              </a:rPr>
              <a:t>:</a:t>
            </a:r>
          </a:p>
          <a:p>
            <a:r>
              <a:rPr lang="en-US" sz="2000" dirty="0">
                <a:solidFill>
                  <a:srgbClr val="0000FF"/>
                </a:solidFill>
              </a:rPr>
              <a:t>1. Wider </a:t>
            </a:r>
            <a:r>
              <a:rPr lang="en-US" sz="2000">
                <a:solidFill>
                  <a:srgbClr val="0000FF"/>
                </a:solidFill>
              </a:rPr>
              <a:t>stability region </a:t>
            </a:r>
            <a:r>
              <a:rPr lang="en-US" sz="2000" dirty="0">
                <a:solidFill>
                  <a:srgbClr val="0000FF"/>
                </a:solidFill>
              </a:rPr>
              <a:t>allowing twice as big timestep compared </a:t>
            </a:r>
            <a:r>
              <a:rPr lang="en-US" sz="2000">
                <a:solidFill>
                  <a:srgbClr val="0000FF"/>
                </a:solidFill>
              </a:rPr>
              <a:t>with leapfrog</a:t>
            </a:r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>
                <a:solidFill>
                  <a:srgbClr val="0000FF"/>
                </a:solidFill>
              </a:rPr>
              <a:t>2. Remains neutral  (no damping)</a:t>
            </a:r>
          </a:p>
          <a:p>
            <a:r>
              <a:rPr lang="en-US" sz="2000" dirty="0">
                <a:solidFill>
                  <a:srgbClr val="0000FF"/>
                </a:solidFill>
              </a:rPr>
              <a:t>3. Two-time-level scheme </a:t>
            </a:r>
            <a:r>
              <a:rPr lang="en-US" sz="2000" dirty="0">
                <a:solidFill>
                  <a:srgbClr val="0000FF"/>
                </a:solidFill>
                <a:latin typeface="Cambria Math"/>
                <a:ea typeface="Cambria Math"/>
              </a:rPr>
              <a:t>⇒ no computational mode</a:t>
            </a:r>
            <a:endParaRPr lang="en-US" sz="2000" dirty="0">
              <a:solidFill>
                <a:srgbClr val="0000FF"/>
              </a:solidFill>
            </a:endParaRPr>
          </a:p>
        </p:txBody>
      </p:sp>
      <p:graphicFrame>
        <p:nvGraphicFramePr>
          <p:cNvPr id="4102" name="Object 15"/>
          <p:cNvGraphicFramePr>
            <a:graphicFrameLocks noChangeAspect="1"/>
          </p:cNvGraphicFramePr>
          <p:nvPr/>
        </p:nvGraphicFramePr>
        <p:xfrm>
          <a:off x="4656138" y="3321050"/>
          <a:ext cx="39687" cy="21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59" name="Equation" r:id="rId5" imgW="114120" imgH="215640" progId="Equation.3">
                  <p:embed/>
                </p:oleObj>
              </mc:Choice>
              <mc:Fallback>
                <p:oleObj name="Equation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6138" y="3321050"/>
                        <a:ext cx="39687" cy="214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4522067"/>
              </p:ext>
            </p:extLst>
          </p:nvPr>
        </p:nvGraphicFramePr>
        <p:xfrm>
          <a:off x="827584" y="4562419"/>
          <a:ext cx="1972951" cy="7387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60" name="Equation" r:id="rId7" imgW="1054080" imgH="419040" progId="Equation.3">
                  <p:embed/>
                </p:oleObj>
              </mc:Choice>
              <mc:Fallback>
                <p:oleObj name="Equation" r:id="rId7" imgW="10540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562419"/>
                        <a:ext cx="1972951" cy="738789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0296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Runge-</a:t>
            </a:r>
            <a:r>
              <a:rPr lang="en-GB" dirty="0" err="1"/>
              <a:t>Kutta</a:t>
            </a:r>
            <a:r>
              <a:rPr lang="en-GB" dirty="0"/>
              <a:t> RK3 scheme</a:t>
            </a: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0017911"/>
              </p:ext>
            </p:extLst>
          </p:nvPr>
        </p:nvGraphicFramePr>
        <p:xfrm>
          <a:off x="197198" y="2996952"/>
          <a:ext cx="2214562" cy="193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6" name="Equation" r:id="rId3" imgW="1396800" imgH="1218960" progId="Equation.3">
                  <p:embed/>
                </p:oleObj>
              </mc:Choice>
              <mc:Fallback>
                <p:oleObj name="Equation" r:id="rId3" imgW="1396800" imgH="12189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198" y="2996952"/>
                        <a:ext cx="2214562" cy="193198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712419"/>
              </p:ext>
            </p:extLst>
          </p:nvPr>
        </p:nvGraphicFramePr>
        <p:xfrm>
          <a:off x="2763168" y="3444875"/>
          <a:ext cx="4329112" cy="1122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7" name="Equation" r:id="rId5" imgW="2463480" imgH="838080" progId="Equation.DSMT4">
                  <p:embed/>
                </p:oleObj>
              </mc:Choice>
              <mc:Fallback>
                <p:oleObj name="Equation" r:id="rId5" imgW="2463480" imgH="8380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63168" y="3444875"/>
                        <a:ext cx="4329112" cy="11223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7380312" y="3698448"/>
            <a:ext cx="17636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A high order FD scheme is desirable option for estimating derivatives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563888" y="4860449"/>
            <a:ext cx="46805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Compared with leapfrog almost doubles (1.62) </a:t>
            </a:r>
            <a:r>
              <a:rPr lang="el-GR" sz="1600" dirty="0">
                <a:solidFill>
                  <a:schemeClr val="accent6">
                    <a:lumMod val="50000"/>
                  </a:schemeClr>
                </a:solidFill>
                <a:latin typeface="Cambria Math"/>
                <a:ea typeface="Cambria Math"/>
              </a:rPr>
              <a:t>Δ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  <a:latin typeface="Cambria Math"/>
                <a:ea typeface="Cambria Math"/>
              </a:rPr>
              <a:t>t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when 3</a:t>
            </a:r>
            <a:r>
              <a:rPr lang="en-US" sz="1600" baseline="30000" dirty="0">
                <a:solidFill>
                  <a:schemeClr val="accent6">
                    <a:lumMod val="50000"/>
                  </a:schemeClr>
                </a:solidFill>
              </a:rPr>
              <a:t>rd</a:t>
            </a:r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 order spatial discretization used</a:t>
            </a:r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7020272" y="3780603"/>
            <a:ext cx="360040" cy="13937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7020272" y="4139788"/>
            <a:ext cx="360040" cy="2253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378296" y="1050429"/>
            <a:ext cx="822344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• </a:t>
            </a:r>
            <a:r>
              <a:rPr lang="en-US" sz="2000" dirty="0" err="1">
                <a:solidFill>
                  <a:schemeClr val="tx2"/>
                </a:solidFill>
              </a:rPr>
              <a:t>Runge-Kutta</a:t>
            </a:r>
            <a:r>
              <a:rPr lang="en-US" sz="2000" dirty="0">
                <a:solidFill>
                  <a:schemeClr val="tx2"/>
                </a:solidFill>
              </a:rPr>
              <a:t>  Wicker &amp; </a:t>
            </a:r>
            <a:r>
              <a:rPr lang="en-US" sz="2000" dirty="0" err="1">
                <a:solidFill>
                  <a:schemeClr val="tx2"/>
                </a:solidFill>
              </a:rPr>
              <a:t>Skamarock</a:t>
            </a:r>
            <a:r>
              <a:rPr lang="en-US" sz="2000" dirty="0">
                <a:solidFill>
                  <a:schemeClr val="tx2"/>
                </a:solidFill>
              </a:rPr>
              <a:t> (MWR 2002) RK3 scheme:</a:t>
            </a:r>
          </a:p>
          <a:p>
            <a:r>
              <a:rPr lang="en-US" sz="2000" dirty="0">
                <a:solidFill>
                  <a:schemeClr val="tx2"/>
                </a:solidFill>
              </a:rPr>
              <a:t>   - three-stage, two-time-level (2</a:t>
            </a:r>
            <a:r>
              <a:rPr lang="en-US" sz="2000" baseline="30000" dirty="0">
                <a:solidFill>
                  <a:schemeClr val="tx2"/>
                </a:solidFill>
              </a:rPr>
              <a:t>nd</a:t>
            </a:r>
            <a:r>
              <a:rPr lang="en-US" sz="2000" dirty="0">
                <a:solidFill>
                  <a:schemeClr val="tx2"/>
                </a:solidFill>
              </a:rPr>
              <a:t> order) scheme from the RK  family</a:t>
            </a: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331640" y="5507940"/>
            <a:ext cx="6777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In WRF this is used in combination with time-splitting …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1051041"/>
              </p:ext>
            </p:extLst>
          </p:nvPr>
        </p:nvGraphicFramePr>
        <p:xfrm>
          <a:off x="2816225" y="2074863"/>
          <a:ext cx="2633663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38" name="Equation" r:id="rId7" imgW="1244520" imgH="393480" progId="Equation.3">
                  <p:embed/>
                </p:oleObj>
              </mc:Choice>
              <mc:Fallback>
                <p:oleObj name="Equation" r:id="rId7" imgW="1244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6225" y="2074863"/>
                        <a:ext cx="2633663" cy="63341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76004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59296"/>
            <a:ext cx="8928991" cy="533400"/>
          </a:xfrm>
        </p:spPr>
        <p:txBody>
          <a:bodyPr/>
          <a:lstStyle/>
          <a:p>
            <a:r>
              <a:rPr lang="en-GB" dirty="0"/>
              <a:t>Splitting the time integration: the 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908720"/>
            <a:ext cx="8439150" cy="5029200"/>
          </a:xfrm>
        </p:spPr>
        <p:txBody>
          <a:bodyPr/>
          <a:lstStyle/>
          <a:p>
            <a:r>
              <a:rPr lang="en-GB" dirty="0"/>
              <a:t>In an atmospheric model we have motions with </a:t>
            </a:r>
            <a:r>
              <a:rPr lang="en-GB" u="sng" dirty="0"/>
              <a:t>multiple time-scales</a:t>
            </a:r>
            <a:r>
              <a:rPr lang="en-GB" dirty="0"/>
              <a:t>: fast and slow changing processes co-exist</a:t>
            </a:r>
          </a:p>
          <a:p>
            <a:r>
              <a:rPr lang="en-GB" u="sng" dirty="0"/>
              <a:t>Explicit</a:t>
            </a:r>
            <a:r>
              <a:rPr lang="en-GB" dirty="0"/>
              <a:t> techniques are only </a:t>
            </a:r>
            <a:r>
              <a:rPr lang="en-GB" u="sng" dirty="0"/>
              <a:t>conditionally stable</a:t>
            </a:r>
            <a:r>
              <a:rPr lang="en-GB" dirty="0"/>
              <a:t> and that imposes use of </a:t>
            </a:r>
            <a:r>
              <a:rPr lang="en-GB" u="sng" dirty="0"/>
              <a:t>small timesteps</a:t>
            </a:r>
            <a:r>
              <a:rPr lang="en-GB" dirty="0"/>
              <a:t> for fast propagating waves or when the solution changes rapidly in general</a:t>
            </a:r>
            <a:endParaRPr lang="en-GB" u="sng" dirty="0"/>
          </a:p>
          <a:p>
            <a:r>
              <a:rPr lang="en-GB" dirty="0"/>
              <a:t>If ∆t is the longest permissible </a:t>
            </a:r>
            <a:r>
              <a:rPr lang="en-GB" dirty="0" err="1"/>
              <a:t>timestep</a:t>
            </a:r>
            <a:r>
              <a:rPr lang="en-GB" dirty="0"/>
              <a:t> for integrating the slow process then ∆t  will be too long for stable integration of the fast process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A solution is to split the integration:</a:t>
            </a:r>
          </a:p>
          <a:p>
            <a:pPr lvl="2"/>
            <a:r>
              <a:rPr lang="en-GB" dirty="0"/>
              <a:t> integrate slow changing process with ∆t </a:t>
            </a:r>
          </a:p>
          <a:p>
            <a:pPr lvl="2"/>
            <a:r>
              <a:rPr lang="en-GB" dirty="0"/>
              <a:t> integrate fast changing process with a fraction of it i.e. ∆t/n</a:t>
            </a:r>
          </a:p>
        </p:txBody>
      </p:sp>
    </p:spTree>
    <p:extLst>
      <p:ext uri="{BB962C8B-B14F-4D97-AF65-F5344CB8AC3E}">
        <p14:creationId xmlns:p14="http://schemas.microsoft.com/office/powerpoint/2010/main" val="2739818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Split-explicit example in a diagram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19" y="2388001"/>
            <a:ext cx="3551833" cy="1761079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6551" y="2420888"/>
            <a:ext cx="3551833" cy="171694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259632" y="101266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Split-explicit Euler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36096" y="1012666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Split-explicit RK3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8626" y="4817414"/>
            <a:ext cx="3695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n-cycles</a:t>
            </a:r>
            <a:r>
              <a:rPr lang="en-GB" sz="1600" dirty="0"/>
              <a:t>: fast process integrated with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t/n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88119" y="1772816"/>
            <a:ext cx="35518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1-cycle</a:t>
            </a:r>
            <a:r>
              <a:rPr lang="en-GB" sz="1600" dirty="0"/>
              <a:t>: slow process integrated with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t</a:t>
            </a:r>
            <a:endParaRPr lang="en-GB" sz="1600" dirty="0"/>
          </a:p>
        </p:txBody>
      </p:sp>
      <p:cxnSp>
        <p:nvCxnSpPr>
          <p:cNvPr id="14" name="Straight Arrow Connector 13"/>
          <p:cNvCxnSpPr>
            <a:stCxn id="12" idx="2"/>
          </p:cNvCxnSpPr>
          <p:nvPr/>
        </p:nvCxnSpPr>
        <p:spPr bwMode="auto">
          <a:xfrm flipH="1">
            <a:off x="1979712" y="2111370"/>
            <a:ext cx="384324" cy="6695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/>
          <p:cNvCxnSpPr>
            <a:stCxn id="11" idx="0"/>
            <a:endCxn id="5" idx="2"/>
          </p:cNvCxnSpPr>
          <p:nvPr/>
        </p:nvCxnSpPr>
        <p:spPr bwMode="auto">
          <a:xfrm flipH="1" flipV="1">
            <a:off x="2364036" y="4149080"/>
            <a:ext cx="2112515" cy="6683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91951" y="5250686"/>
            <a:ext cx="7575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(Diagram courtesy of S.J. Lock, ECMWF Seminar proceedings 2013, HEVI time-stepping for NWP and climate models)</a:t>
            </a: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4476550" y="4095483"/>
            <a:ext cx="1559893" cy="7219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4404543" y="1412776"/>
            <a:ext cx="4343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5">
                    <a:lumMod val="75000"/>
                  </a:schemeClr>
                </a:solidFill>
              </a:rPr>
              <a:t>1-cycle/per stage i</a:t>
            </a:r>
            <a:r>
              <a:rPr lang="en-GB" sz="1600" dirty="0"/>
              <a:t>: slow process integrated with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t, each stage approximates solution at </a:t>
            </a:r>
            <a:r>
              <a:rPr lang="en-GB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t+</a:t>
            </a:r>
            <a:r>
              <a:rPr lang="en-GB" sz="1600" dirty="0" err="1"/>
              <a:t>c</a:t>
            </a:r>
            <a:r>
              <a:rPr lang="en-GB" sz="1600" baseline="-25000" dirty="0" err="1"/>
              <a:t>i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Δ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t  where, </a:t>
            </a:r>
            <a:r>
              <a:rPr lang="en-GB" sz="1600" dirty="0"/>
              <a:t>c</a:t>
            </a:r>
            <a:r>
              <a:rPr lang="en-GB" sz="1600" baseline="-25000" dirty="0"/>
              <a:t>i</a:t>
            </a:r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=1/3,1/2,1 the RK3 coefficient</a:t>
            </a:r>
            <a:endParaRPr lang="en-GB" sz="1600" dirty="0"/>
          </a:p>
        </p:txBody>
      </p:sp>
      <p:cxnSp>
        <p:nvCxnSpPr>
          <p:cNvPr id="30" name="Straight Arrow Connector 29"/>
          <p:cNvCxnSpPr>
            <a:stCxn id="28" idx="2"/>
          </p:cNvCxnSpPr>
          <p:nvPr/>
        </p:nvCxnSpPr>
        <p:spPr bwMode="auto">
          <a:xfrm flipH="1">
            <a:off x="5796136" y="2243773"/>
            <a:ext cx="780368" cy="2643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9867019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88640"/>
            <a:ext cx="8439150" cy="533400"/>
          </a:xfrm>
        </p:spPr>
        <p:txBody>
          <a:bodyPr/>
          <a:lstStyle/>
          <a:p>
            <a:pPr algn="ctr"/>
            <a:r>
              <a:rPr lang="en-GB" dirty="0"/>
              <a:t>Split-explicit forward Euler integration</a:t>
            </a: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2214453"/>
              </p:ext>
            </p:extLst>
          </p:nvPr>
        </p:nvGraphicFramePr>
        <p:xfrm>
          <a:off x="2771800" y="908720"/>
          <a:ext cx="22320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66" name="Equation" r:id="rId3" imgW="1206360" imgH="393480" progId="Equation.3">
                  <p:embed/>
                </p:oleObj>
              </mc:Choice>
              <mc:Fallback>
                <p:oleObj name="Equation" r:id="rId3" imgW="12063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1800" y="908720"/>
                        <a:ext cx="2232025" cy="728663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5347083"/>
              </p:ext>
            </p:extLst>
          </p:nvPr>
        </p:nvGraphicFramePr>
        <p:xfrm>
          <a:off x="1055688" y="2708275"/>
          <a:ext cx="7319962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67" name="Equation" r:id="rId5" imgW="3873240" imgH="241200" progId="Equation.3">
                  <p:embed/>
                </p:oleObj>
              </mc:Choice>
              <mc:Fallback>
                <p:oleObj name="Equation" r:id="rId5" imgW="387324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5688" y="2708275"/>
                        <a:ext cx="7319962" cy="45561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7682011"/>
              </p:ext>
            </p:extLst>
          </p:nvPr>
        </p:nvGraphicFramePr>
        <p:xfrm>
          <a:off x="457423" y="2205038"/>
          <a:ext cx="6346825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68" name="Equation" r:id="rId7" imgW="3733560" imgH="228600" progId="Equation.3">
                  <p:embed/>
                </p:oleObj>
              </mc:Choice>
              <mc:Fallback>
                <p:oleObj name="Equation" r:id="rId7" imgW="37335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7423" y="2205038"/>
                        <a:ext cx="6346825" cy="388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07704" y="220486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23738" y="183404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328948" y="1844824"/>
            <a:ext cx="19712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Slow forcing term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16103" y="1844824"/>
            <a:ext cx="1678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Fast forcing term</a:t>
            </a:r>
          </a:p>
        </p:txBody>
      </p:sp>
      <p:cxnSp>
        <p:nvCxnSpPr>
          <p:cNvPr id="14" name="Straight Arrow Connector 13"/>
          <p:cNvCxnSpPr>
            <a:stCxn id="12" idx="0"/>
          </p:cNvCxnSpPr>
          <p:nvPr/>
        </p:nvCxnSpPr>
        <p:spPr bwMode="auto">
          <a:xfrm flipV="1">
            <a:off x="3255538" y="1467842"/>
            <a:ext cx="306926" cy="3769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11" idx="0"/>
          </p:cNvCxnSpPr>
          <p:nvPr/>
        </p:nvCxnSpPr>
        <p:spPr bwMode="auto">
          <a:xfrm flipH="1" flipV="1">
            <a:off x="4788024" y="1446356"/>
            <a:ext cx="526546" cy="3984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3181163" y="3356992"/>
            <a:ext cx="1678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Fast term updated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64088" y="3356992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Slow term kept constant (stored) </a:t>
            </a:r>
          </a:p>
        </p:txBody>
      </p:sp>
      <p:cxnSp>
        <p:nvCxnSpPr>
          <p:cNvPr id="35" name="Straight Arrow Connector 34"/>
          <p:cNvCxnSpPr/>
          <p:nvPr/>
        </p:nvCxnSpPr>
        <p:spPr bwMode="auto">
          <a:xfrm flipH="1" flipV="1">
            <a:off x="6300192" y="3148169"/>
            <a:ext cx="198022" cy="2023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Straight Arrow Connector 38"/>
          <p:cNvCxnSpPr>
            <a:cxnSpLocks noChangeAspect="1"/>
          </p:cNvCxnSpPr>
          <p:nvPr/>
        </p:nvCxnSpPr>
        <p:spPr bwMode="auto">
          <a:xfrm flipV="1">
            <a:off x="3994302" y="3148169"/>
            <a:ext cx="278046" cy="2088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372301"/>
              </p:ext>
            </p:extLst>
          </p:nvPr>
        </p:nvGraphicFramePr>
        <p:xfrm>
          <a:off x="539750" y="3861048"/>
          <a:ext cx="7945438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69" name="Equation" r:id="rId9" imgW="4965480" imgH="520560" progId="Equation.3">
                  <p:embed/>
                </p:oleObj>
              </mc:Choice>
              <mc:Fallback>
                <p:oleObj name="Equation" r:id="rId9" imgW="4965480" imgH="52056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861048"/>
                        <a:ext cx="7945438" cy="8318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980104"/>
              </p:ext>
            </p:extLst>
          </p:nvPr>
        </p:nvGraphicFramePr>
        <p:xfrm>
          <a:off x="611188" y="5172075"/>
          <a:ext cx="5961062" cy="993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70" name="Equation" r:id="rId11" imgW="4406760" imgH="685800" progId="Equation.3">
                  <p:embed/>
                </p:oleObj>
              </mc:Choice>
              <mc:Fallback>
                <p:oleObj name="Equation" r:id="rId11" imgW="4406760" imgH="68580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5172075"/>
                        <a:ext cx="5961062" cy="99377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bject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733922"/>
              </p:ext>
            </p:extLst>
          </p:nvPr>
        </p:nvGraphicFramePr>
        <p:xfrm>
          <a:off x="467544" y="3501008"/>
          <a:ext cx="1554163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71" name="Equation" r:id="rId13" imgW="914400" imgH="203040" progId="Equation.3">
                  <p:embed/>
                </p:oleObj>
              </mc:Choice>
              <mc:Fallback>
                <p:oleObj name="Equation" r:id="rId13" imgW="91440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501008"/>
                        <a:ext cx="1554163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716596"/>
              </p:ext>
            </p:extLst>
          </p:nvPr>
        </p:nvGraphicFramePr>
        <p:xfrm>
          <a:off x="5229225" y="5580063"/>
          <a:ext cx="17145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72" name="Equation" r:id="rId15" imgW="114120" imgH="215640" progId="Equation.3">
                  <p:embed/>
                </p:oleObj>
              </mc:Choice>
              <mc:Fallback>
                <p:oleObj name="Equation" r:id="rId15" imgW="114120" imgH="21564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225" y="5580063"/>
                        <a:ext cx="17145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9513032"/>
              </p:ext>
            </p:extLst>
          </p:nvPr>
        </p:nvGraphicFramePr>
        <p:xfrm>
          <a:off x="539552" y="4811715"/>
          <a:ext cx="2600640" cy="324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973" name="Equation" r:id="rId17" imgW="1625400" imgH="203040" progId="Equation.3">
                  <p:embed/>
                </p:oleObj>
              </mc:Choice>
              <mc:Fallback>
                <p:oleObj name="Equation" r:id="rId17" imgW="1625400" imgH="203040" progId="Equation.3">
                  <p:embed/>
                  <p:pic>
                    <p:nvPicPr>
                      <p:cNvPr id="0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811715"/>
                        <a:ext cx="2600640" cy="324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88224" y="5262299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1*S + n</a:t>
            </a:r>
            <a:r>
              <a:rPr lang="en-GB" sz="1600" baseline="-25000" dirty="0">
                <a:solidFill>
                  <a:schemeClr val="accent1">
                    <a:lumMod val="75000"/>
                  </a:schemeClr>
                </a:solidFill>
              </a:rPr>
              <a:t>s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*F evaluations</a:t>
            </a:r>
          </a:p>
          <a:p>
            <a:r>
              <a:rPr lang="en-GB" sz="1600" dirty="0"/>
              <a:t>    versus FW-Euler</a:t>
            </a:r>
          </a:p>
          <a:p>
            <a:r>
              <a:rPr lang="en-GB" sz="1600" dirty="0"/>
              <a:t> </a:t>
            </a:r>
            <a:r>
              <a:rPr lang="en-GB" sz="1600" dirty="0">
                <a:solidFill>
                  <a:srgbClr val="FF0000"/>
                </a:solidFill>
              </a:rPr>
              <a:t>n</a:t>
            </a:r>
            <a:r>
              <a:rPr lang="en-GB" sz="1600" baseline="-25000" dirty="0">
                <a:solidFill>
                  <a:srgbClr val="FF0000"/>
                </a:solidFill>
              </a:rPr>
              <a:t>s</a:t>
            </a:r>
            <a:r>
              <a:rPr lang="en-GB" sz="1600" dirty="0">
                <a:solidFill>
                  <a:srgbClr val="FF0000"/>
                </a:solidFill>
              </a:rPr>
              <a:t> *S+ n</a:t>
            </a:r>
            <a:r>
              <a:rPr lang="en-GB" sz="1600" baseline="-25000" dirty="0">
                <a:solidFill>
                  <a:srgbClr val="FF0000"/>
                </a:solidFill>
              </a:rPr>
              <a:t>s</a:t>
            </a:r>
            <a:r>
              <a:rPr lang="en-GB" sz="1600" dirty="0">
                <a:solidFill>
                  <a:srgbClr val="FF0000"/>
                </a:solidFill>
              </a:rPr>
              <a:t> *F evaluations</a:t>
            </a:r>
          </a:p>
        </p:txBody>
      </p:sp>
    </p:spTree>
    <p:extLst>
      <p:ext uri="{BB962C8B-B14F-4D97-AF65-F5344CB8AC3E}">
        <p14:creationId xmlns:p14="http://schemas.microsoft.com/office/powerpoint/2010/main" val="3023937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Split-explicit RK3 integration</a:t>
            </a: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3188039"/>
              </p:ext>
            </p:extLst>
          </p:nvPr>
        </p:nvGraphicFramePr>
        <p:xfrm>
          <a:off x="2771800" y="908720"/>
          <a:ext cx="2232025" cy="728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6" name="Equation" r:id="rId3" imgW="1206360" imgH="393480" progId="Equation.3">
                  <p:embed/>
                </p:oleObj>
              </mc:Choice>
              <mc:Fallback>
                <p:oleObj name="Equation" r:id="rId3" imgW="12063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71800" y="908720"/>
                        <a:ext cx="2232025" cy="728663"/>
                      </a:xfrm>
                      <a:prstGeom prst="rect">
                        <a:avLst/>
                      </a:prstGeom>
                      <a:solidFill>
                        <a:schemeClr val="accent3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711992"/>
              </p:ext>
            </p:extLst>
          </p:nvPr>
        </p:nvGraphicFramePr>
        <p:xfrm>
          <a:off x="827584" y="2060848"/>
          <a:ext cx="7654925" cy="455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7" name="Equation" r:id="rId5" imgW="4051080" imgH="241200" progId="Equation.3">
                  <p:embed/>
                </p:oleObj>
              </mc:Choice>
              <mc:Fallback>
                <p:oleObj name="Equation" r:id="rId5" imgW="40510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7584" y="2060848"/>
                        <a:ext cx="7654925" cy="45561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907704" y="220486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323738" y="183404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624025"/>
              </p:ext>
            </p:extLst>
          </p:nvPr>
        </p:nvGraphicFramePr>
        <p:xfrm>
          <a:off x="5229225" y="5580063"/>
          <a:ext cx="171450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8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9225" y="5580063"/>
                        <a:ext cx="171450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744484"/>
              </p:ext>
            </p:extLst>
          </p:nvPr>
        </p:nvGraphicFramePr>
        <p:xfrm>
          <a:off x="479276" y="1743919"/>
          <a:ext cx="5676900" cy="388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59" name="Equation" r:id="rId9" imgW="3340080" imgH="228600" progId="Equation.3">
                  <p:embed/>
                </p:oleObj>
              </mc:Choice>
              <mc:Fallback>
                <p:oleObj name="Equation" r:id="rId9" imgW="334008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276" y="1743919"/>
                        <a:ext cx="5676900" cy="388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422706"/>
              </p:ext>
            </p:extLst>
          </p:nvPr>
        </p:nvGraphicFramePr>
        <p:xfrm>
          <a:off x="827088" y="3068960"/>
          <a:ext cx="7678737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0" name="Equation" r:id="rId11" imgW="4063680" imgH="482400" progId="Equation.3">
                  <p:embed/>
                </p:oleObj>
              </mc:Choice>
              <mc:Fallback>
                <p:oleObj name="Equation" r:id="rId11" imgW="4063680" imgH="4824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068960"/>
                        <a:ext cx="7678737" cy="9112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2499916"/>
              </p:ext>
            </p:extLst>
          </p:nvPr>
        </p:nvGraphicFramePr>
        <p:xfrm>
          <a:off x="827584" y="4581128"/>
          <a:ext cx="7413625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1" name="Equation" r:id="rId13" imgW="3924000" imgH="482400" progId="Equation.3">
                  <p:embed/>
                </p:oleObj>
              </mc:Choice>
              <mc:Fallback>
                <p:oleObj name="Equation" r:id="rId13" imgW="3924000" imgH="48240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4581128"/>
                        <a:ext cx="7413625" cy="9112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508288"/>
              </p:ext>
            </p:extLst>
          </p:nvPr>
        </p:nvGraphicFramePr>
        <p:xfrm>
          <a:off x="486197" y="2708920"/>
          <a:ext cx="5741987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2" name="Equation" r:id="rId15" imgW="3377880" imgH="228600" progId="Equation.3">
                  <p:embed/>
                </p:oleObj>
              </mc:Choice>
              <mc:Fallback>
                <p:oleObj name="Equation" r:id="rId15" imgW="3377880" imgH="228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197" y="2708920"/>
                        <a:ext cx="5741987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0916299"/>
              </p:ext>
            </p:extLst>
          </p:nvPr>
        </p:nvGraphicFramePr>
        <p:xfrm>
          <a:off x="539552" y="4221088"/>
          <a:ext cx="5461000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663" name="Equation" r:id="rId17" imgW="3213000" imgH="228600" progId="Equation.3">
                  <p:embed/>
                </p:oleObj>
              </mc:Choice>
              <mc:Fallback>
                <p:oleObj name="Equation" r:id="rId17" imgW="3213000" imgH="2286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221088"/>
                        <a:ext cx="5461000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5693186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S term is evaluated only once per stage and added at each sub-cycle </a:t>
            </a:r>
          </a:p>
        </p:txBody>
      </p:sp>
    </p:spTree>
    <p:extLst>
      <p:ext uri="{BB962C8B-B14F-4D97-AF65-F5344CB8AC3E}">
        <p14:creationId xmlns:p14="http://schemas.microsoft.com/office/powerpoint/2010/main" val="114909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2"/>
          <p:cNvSpPr>
            <a:spLocks noGrp="1" noChangeArrowheads="1"/>
          </p:cNvSpPr>
          <p:nvPr>
            <p:ph type="title"/>
          </p:nvPr>
        </p:nvSpPr>
        <p:spPr>
          <a:xfrm>
            <a:off x="144016" y="116632"/>
            <a:ext cx="8892480" cy="533400"/>
          </a:xfrm>
        </p:spPr>
        <p:txBody>
          <a:bodyPr/>
          <a:lstStyle/>
          <a:p>
            <a:pPr eaLnBrk="1" hangingPunct="1"/>
            <a:r>
              <a:rPr lang="en-US" dirty="0"/>
              <a:t>Leapfrog (3TL) split-explicit </a:t>
            </a:r>
            <a:r>
              <a:rPr lang="en-US" dirty="0" err="1"/>
              <a:t>fw-bw</a:t>
            </a:r>
            <a:r>
              <a:rPr lang="en-US" dirty="0"/>
              <a:t> example</a:t>
            </a:r>
            <a:endParaRPr lang="en-US" dirty="0">
              <a:sym typeface="WP Greek Century" pitchFamily="2" charset="2"/>
            </a:endParaRPr>
          </a:p>
        </p:txBody>
      </p:sp>
      <p:sp>
        <p:nvSpPr>
          <p:cNvPr id="5129" name="Text Box 24"/>
          <p:cNvSpPr txBox="1">
            <a:spLocks noChangeArrowheads="1"/>
          </p:cNvSpPr>
          <p:nvPr/>
        </p:nvSpPr>
        <p:spPr bwMode="auto">
          <a:xfrm>
            <a:off x="2483768" y="620688"/>
            <a:ext cx="12241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FF"/>
                </a:solidFill>
              </a:rPr>
              <a:t>slow/leapfrog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971170"/>
              </p:ext>
            </p:extLst>
          </p:nvPr>
        </p:nvGraphicFramePr>
        <p:xfrm>
          <a:off x="2082899" y="4493220"/>
          <a:ext cx="4505325" cy="181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74" name="Equation" r:id="rId3" imgW="3085920" imgH="1244520" progId="Equation.3">
                  <p:embed/>
                </p:oleObj>
              </mc:Choice>
              <mc:Fallback>
                <p:oleObj name="Equation" r:id="rId3" imgW="3085920" imgH="1244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82899" y="4493220"/>
                        <a:ext cx="4505325" cy="18161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5152321"/>
              </p:ext>
            </p:extLst>
          </p:nvPr>
        </p:nvGraphicFramePr>
        <p:xfrm>
          <a:off x="419818" y="2680274"/>
          <a:ext cx="7712075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75" name="Equation" r:id="rId5" imgW="5041800" imgH="761760" progId="Equation.3">
                  <p:embed/>
                </p:oleObj>
              </mc:Choice>
              <mc:Fallback>
                <p:oleObj name="Equation" r:id="rId5" imgW="5041800" imgH="761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9818" y="2680274"/>
                        <a:ext cx="7712075" cy="116522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1187624" y="4026550"/>
            <a:ext cx="20162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3333FF"/>
                </a:solidFill>
              </a:rPr>
              <a:t>fast F terms updated</a:t>
            </a:r>
            <a:endParaRPr lang="en-US" sz="2000" dirty="0">
              <a:solidFill>
                <a:srgbClr val="3333FF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2087529" y="3330201"/>
            <a:ext cx="2273077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859495"/>
              </p:ext>
            </p:extLst>
          </p:nvPr>
        </p:nvGraphicFramePr>
        <p:xfrm>
          <a:off x="618059" y="908720"/>
          <a:ext cx="3017837" cy="131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76" name="Equation" r:id="rId7" imgW="1701720" imgH="812520" progId="Equation.3">
                  <p:embed/>
                </p:oleObj>
              </mc:Choice>
              <mc:Fallback>
                <p:oleObj name="Equation" r:id="rId7" imgW="170172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059" y="908720"/>
                        <a:ext cx="3017837" cy="1319213"/>
                      </a:xfrm>
                      <a:prstGeom prst="rect">
                        <a:avLst/>
                      </a:prstGeom>
                      <a:pattFill prst="pct5">
                        <a:fgClr>
                          <a:schemeClr val="bg1"/>
                        </a:fgClr>
                        <a:bgClr>
                          <a:schemeClr val="bg1"/>
                        </a:bgClr>
                      </a:patt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6948264" y="4077072"/>
            <a:ext cx="201622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FF"/>
                </a:solidFill>
              </a:rPr>
              <a:t>Slow terms kept constant</a:t>
            </a:r>
            <a:endParaRPr lang="en-US" sz="1800" dirty="0">
              <a:solidFill>
                <a:srgbClr val="3333FF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3115618" y="3757695"/>
            <a:ext cx="808310" cy="4381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 Box 24"/>
          <p:cNvSpPr txBox="1">
            <a:spLocks noChangeArrowheads="1"/>
          </p:cNvSpPr>
          <p:nvPr/>
        </p:nvSpPr>
        <p:spPr bwMode="auto">
          <a:xfrm>
            <a:off x="1331640" y="620688"/>
            <a:ext cx="115212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fast/forward</a:t>
            </a:r>
          </a:p>
        </p:txBody>
      </p:sp>
      <p:sp>
        <p:nvSpPr>
          <p:cNvPr id="4" name="Left-Right Arrow 3"/>
          <p:cNvSpPr/>
          <p:nvPr/>
        </p:nvSpPr>
        <p:spPr bwMode="auto">
          <a:xfrm>
            <a:off x="795572" y="5166481"/>
            <a:ext cx="1112132" cy="448331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6637413"/>
              </p:ext>
            </p:extLst>
          </p:nvPr>
        </p:nvGraphicFramePr>
        <p:xfrm>
          <a:off x="4788024" y="957659"/>
          <a:ext cx="2319337" cy="1319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77" name="Equation" r:id="rId9" imgW="1307880" imgH="812520" progId="Equation.3">
                  <p:embed/>
                </p:oleObj>
              </mc:Choice>
              <mc:Fallback>
                <p:oleObj name="Equation" r:id="rId9" imgW="130788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957659"/>
                        <a:ext cx="2319337" cy="1319213"/>
                      </a:xfrm>
                      <a:prstGeom prst="rect">
                        <a:avLst/>
                      </a:prstGeom>
                      <a:pattFill prst="pct5">
                        <a:fgClr>
                          <a:schemeClr val="bg1"/>
                        </a:fgClr>
                        <a:bgClr>
                          <a:schemeClr val="bg1"/>
                        </a:bgClr>
                      </a:patt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4067944" y="1412776"/>
            <a:ext cx="6480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/>
              <a:t>e.g.</a:t>
            </a:r>
            <a:endParaRPr lang="en-US" sz="2400" dirty="0"/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1475656" y="2185119"/>
            <a:ext cx="9361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 backward</a:t>
            </a: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2483768" y="2185119"/>
            <a:ext cx="9361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FF"/>
                </a:solidFill>
              </a:rPr>
              <a:t> leapfrog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 flipV="1">
            <a:off x="7028656" y="3653408"/>
            <a:ext cx="1152129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045662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4" y="304800"/>
            <a:ext cx="8540055" cy="533400"/>
          </a:xfrm>
        </p:spPr>
        <p:txBody>
          <a:bodyPr/>
          <a:lstStyle/>
          <a:p>
            <a:pPr algn="ctr"/>
            <a:r>
              <a:rPr lang="en-GB" dirty="0"/>
              <a:t>HEVI schemes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6313749"/>
              </p:ext>
            </p:extLst>
          </p:nvPr>
        </p:nvGraphicFramePr>
        <p:xfrm>
          <a:off x="352425" y="908720"/>
          <a:ext cx="843915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735433"/>
              </p:ext>
            </p:extLst>
          </p:nvPr>
        </p:nvGraphicFramePr>
        <p:xfrm>
          <a:off x="5436096" y="1844824"/>
          <a:ext cx="3456383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718" name="Equation" r:id="rId8" imgW="2209680" imgH="393480" progId="Equation.DSMT4">
                  <p:embed/>
                </p:oleObj>
              </mc:Choice>
              <mc:Fallback>
                <p:oleObj name="Equation" r:id="rId8" imgW="22096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436096" y="1844824"/>
                        <a:ext cx="3456383" cy="720080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13969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59" cy="533400"/>
          </a:xfrm>
        </p:spPr>
        <p:txBody>
          <a:bodyPr/>
          <a:lstStyle/>
          <a:p>
            <a:r>
              <a:rPr lang="en-GB" dirty="0"/>
              <a:t>Atmospheric model (equation) formulations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36262"/>
              </p:ext>
            </p:extLst>
          </p:nvPr>
        </p:nvGraphicFramePr>
        <p:xfrm>
          <a:off x="352425" y="689992"/>
          <a:ext cx="8439150" cy="5619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50361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88640"/>
            <a:ext cx="8439150" cy="533400"/>
          </a:xfrm>
        </p:spPr>
        <p:txBody>
          <a:bodyPr/>
          <a:lstStyle/>
          <a:p>
            <a:pPr algn="ctr"/>
            <a:r>
              <a:rPr lang="en-GB" dirty="0"/>
              <a:t>Some HEVI / split-explicit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838200"/>
            <a:ext cx="8439150" cy="5399112"/>
          </a:xfrm>
        </p:spPr>
        <p:txBody>
          <a:bodyPr/>
          <a:lstStyle/>
          <a:p>
            <a:r>
              <a:rPr lang="en-GB" dirty="0"/>
              <a:t>ICON (Germany): global NWP and climate model</a:t>
            </a:r>
          </a:p>
          <a:p>
            <a:pPr lvl="1"/>
            <a:r>
              <a:rPr lang="en-GB" dirty="0"/>
              <a:t>forward-backward explicit time-stepping (no splitting) in the horizontal + vertically implicit (Crank-Nicolson)</a:t>
            </a:r>
          </a:p>
          <a:p>
            <a:r>
              <a:rPr lang="en-GB" dirty="0"/>
              <a:t>EU-COSMO: operational NH LAM </a:t>
            </a:r>
          </a:p>
          <a:p>
            <a:pPr lvl="1"/>
            <a:r>
              <a:rPr lang="en-GB" dirty="0"/>
              <a:t> [Leapfrog (old model), RK3 (new model)] + split-explicit in the horizontal + Crank-Nicolson in the vertical</a:t>
            </a:r>
          </a:p>
          <a:p>
            <a:r>
              <a:rPr lang="en-GB" dirty="0"/>
              <a:t>NICAM: cloud resolving NH global model (Japan)</a:t>
            </a:r>
          </a:p>
          <a:p>
            <a:pPr lvl="1"/>
            <a:r>
              <a:rPr lang="en-GB" dirty="0"/>
              <a:t>Split-explicit forward-backward in the horizontal + implicit in vertical</a:t>
            </a:r>
          </a:p>
          <a:p>
            <a:r>
              <a:rPr lang="en-GB" dirty="0"/>
              <a:t>WRF, MPAS (USA): LAM, Global research &amp; operational</a:t>
            </a:r>
          </a:p>
          <a:p>
            <a:pPr lvl="1"/>
            <a:r>
              <a:rPr lang="en-GB" dirty="0"/>
              <a:t>Split-explicit RK3 + vertically implicit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17141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87288"/>
            <a:ext cx="8439150" cy="533400"/>
          </a:xfrm>
        </p:spPr>
        <p:txBody>
          <a:bodyPr/>
          <a:lstStyle/>
          <a:p>
            <a:r>
              <a:rPr lang="en-GB" dirty="0"/>
              <a:t>Drawbacks of the split-explicit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692696"/>
            <a:ext cx="8439150" cy="5616624"/>
          </a:xfrm>
        </p:spPr>
        <p:txBody>
          <a:bodyPr/>
          <a:lstStyle/>
          <a:p>
            <a:r>
              <a:rPr lang="en-GB" dirty="0"/>
              <a:t>In deep global NH models O(100km) there is no much benefit from split-explicit approach in the horizontal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Stratospheric polar jet velocities not far from speed of sound       </a:t>
            </a:r>
            <a:r>
              <a:rPr lang="en-GB" dirty="0" err="1">
                <a:solidFill>
                  <a:srgbClr val="C00000"/>
                </a:solidFill>
              </a:rPr>
              <a:t>advective</a:t>
            </a:r>
            <a:r>
              <a:rPr lang="en-GB" dirty="0">
                <a:solidFill>
                  <a:srgbClr val="C00000"/>
                </a:solidFill>
              </a:rPr>
              <a:t> CFL number almost as big as acoustic CFL number</a:t>
            </a:r>
          </a:p>
          <a:p>
            <a:pPr lvl="2"/>
            <a:r>
              <a:rPr lang="en-GB" dirty="0">
                <a:solidFill>
                  <a:srgbClr val="C00000"/>
                </a:solidFill>
              </a:rPr>
              <a:t>Practically this means that all processes are fast and therefore horizontal splitting will not bring any efficiency benefit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Splitting needs damping for stabilization</a:t>
            </a:r>
          </a:p>
          <a:p>
            <a:r>
              <a:rPr lang="en-GB" dirty="0"/>
              <a:t>Alternatives:</a:t>
            </a:r>
          </a:p>
          <a:p>
            <a:pPr lvl="1"/>
            <a:r>
              <a:rPr lang="en-GB" dirty="0"/>
              <a:t>Implicit Explicit (IMEX) RK (</a:t>
            </a:r>
            <a:r>
              <a:rPr lang="en-GB" sz="2000" dirty="0"/>
              <a:t>unconditionally stable implicit scheme for fast processes and cheap explicit for slow)</a:t>
            </a:r>
          </a:p>
          <a:p>
            <a:pPr lvl="1"/>
            <a:r>
              <a:rPr lang="en-GB" sz="2000" dirty="0"/>
              <a:t>IMEX has very general form: HEVI can be written as IMEX</a:t>
            </a:r>
            <a:endParaRPr lang="en-GB" sz="1800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2123728" y="2080272"/>
            <a:ext cx="360040" cy="26860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705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IMEX: Blending explicit with implicit</a:t>
            </a:r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7977782"/>
              </p:ext>
            </p:extLst>
          </p:nvPr>
        </p:nvGraphicFramePr>
        <p:xfrm>
          <a:off x="4241800" y="2584450"/>
          <a:ext cx="658813" cy="199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753" name="Equation" r:id="rId3" imgW="520560" imgH="1574640" progId="Equation.3">
                  <p:embed/>
                </p:oleObj>
              </mc:Choice>
              <mc:Fallback>
                <p:oleObj name="Equation" r:id="rId3" imgW="520560" imgH="1574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41800" y="2584450"/>
                        <a:ext cx="658813" cy="1992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634" y="849558"/>
            <a:ext cx="7925143" cy="546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580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44624"/>
            <a:ext cx="8439150" cy="533400"/>
          </a:xfrm>
        </p:spPr>
        <p:txBody>
          <a:bodyPr/>
          <a:lstStyle/>
          <a:p>
            <a:pPr algn="ctr"/>
            <a:r>
              <a:rPr lang="en-GB" dirty="0"/>
              <a:t>Some useful theoretical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692696"/>
            <a:ext cx="8439150" cy="5472608"/>
          </a:xfrm>
        </p:spPr>
        <p:txBody>
          <a:bodyPr/>
          <a:lstStyle/>
          <a:p>
            <a:r>
              <a:rPr lang="en-GB" dirty="0"/>
              <a:t>A-stable method: unconditionally stable method for all damping &amp; oscillatory linear problems                                        and consequently for linear constant coefficient systems                                                     </a:t>
            </a:r>
          </a:p>
          <a:p>
            <a:pPr lvl="1"/>
            <a:r>
              <a:rPr lang="en-GB" dirty="0"/>
              <a:t>Explicit methods cannot be A-stable (stability functions are polynomials rather than rational functions)</a:t>
            </a:r>
          </a:p>
          <a:p>
            <a:r>
              <a:rPr lang="en-GB" dirty="0"/>
              <a:t>L-Stability: A-stable + rapid decay for stiff problems at long timesteps i.e.                   for the above linear equation</a:t>
            </a:r>
          </a:p>
          <a:p>
            <a:r>
              <a:rPr lang="en-GB" dirty="0"/>
              <a:t>Strong Stability Preserving: SSP is a desirable property for a hyperbolic PDE                  . A scheme is SSP if for a given space discretization which is Total Variation Diminishing (TVD) when combined with forward Euler time discretization, it preserves the TVD property for  some norm and timestep i.e.  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698361"/>
              </p:ext>
            </p:extLst>
          </p:nvPr>
        </p:nvGraphicFramePr>
        <p:xfrm>
          <a:off x="3059832" y="4149328"/>
          <a:ext cx="141446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45" name="Equation" r:id="rId3" imgW="749160" imgH="228600" progId="Equation.DSMT4">
                  <p:embed/>
                </p:oleObj>
              </mc:Choice>
              <mc:Fallback>
                <p:oleObj name="Equation" r:id="rId3" imgW="7491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59832" y="4149328"/>
                        <a:ext cx="1414463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037456"/>
              </p:ext>
            </p:extLst>
          </p:nvPr>
        </p:nvGraphicFramePr>
        <p:xfrm>
          <a:off x="3779912" y="5589240"/>
          <a:ext cx="468052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46" name="Equation" r:id="rId5" imgW="2590560" imgH="444240" progId="Equation.DSMT4">
                  <p:embed/>
                </p:oleObj>
              </mc:Choice>
              <mc:Fallback>
                <p:oleObj name="Equation" r:id="rId5" imgW="259056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79912" y="5589240"/>
                        <a:ext cx="4680520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078857"/>
              </p:ext>
            </p:extLst>
          </p:nvPr>
        </p:nvGraphicFramePr>
        <p:xfrm>
          <a:off x="5935736" y="1052736"/>
          <a:ext cx="2452688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47" name="Equation" r:id="rId7" imgW="1752480" imgH="393480" progId="Equation.DSMT4">
                  <p:embed/>
                </p:oleObj>
              </mc:Choice>
              <mc:Fallback>
                <p:oleObj name="Equation" r:id="rId7" imgW="17524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935736" y="1052736"/>
                        <a:ext cx="2452688" cy="542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6720536"/>
              </p:ext>
            </p:extLst>
          </p:nvPr>
        </p:nvGraphicFramePr>
        <p:xfrm>
          <a:off x="2627784" y="3174677"/>
          <a:ext cx="1244600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548" name="Equation" r:id="rId9" imgW="888840" imgH="444240" progId="Equation.DSMT4">
                  <p:embed/>
                </p:oleObj>
              </mc:Choice>
              <mc:Fallback>
                <p:oleObj name="Equation" r:id="rId9" imgW="888840" imgH="4442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27784" y="3174677"/>
                        <a:ext cx="1244600" cy="614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3043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IMEX – ARK2(2,3,2)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1066800"/>
            <a:ext cx="8439150" cy="5098504"/>
          </a:xfrm>
        </p:spPr>
        <p:txBody>
          <a:bodyPr/>
          <a:lstStyle/>
          <a:p>
            <a:r>
              <a:rPr lang="en-GB" dirty="0"/>
              <a:t>Giraldo et al SIAM </a:t>
            </a:r>
            <a:r>
              <a:rPr lang="en-GB" dirty="0" err="1"/>
              <a:t>J.Sci.Comp</a:t>
            </a:r>
            <a:r>
              <a:rPr lang="en-GB" dirty="0"/>
              <a:t>., 2013 option in NUMA NH US Navy model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600" dirty="0"/>
              <a:t>                 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52425" y="5025370"/>
            <a:ext cx="8612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endParaRPr lang="en-GB" sz="2000" dirty="0">
              <a:solidFill>
                <a:srgbClr val="3333FF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3333FF"/>
                </a:solidFill>
              </a:rPr>
              <a:t>2</a:t>
            </a:r>
            <a:r>
              <a:rPr lang="en-GB" sz="2000" baseline="30000" dirty="0">
                <a:solidFill>
                  <a:srgbClr val="3333FF"/>
                </a:solidFill>
              </a:rPr>
              <a:t>nd</a:t>
            </a:r>
            <a:r>
              <a:rPr lang="en-GB" sz="2000" dirty="0">
                <a:solidFill>
                  <a:srgbClr val="3333FF"/>
                </a:solidFill>
              </a:rPr>
              <a:t> order + L-Stable, overall very accurate and stable (Weller et al JCP 2013)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4569"/>
            <a:ext cx="9144000" cy="2224511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1253013"/>
              </p:ext>
            </p:extLst>
          </p:nvPr>
        </p:nvGraphicFramePr>
        <p:xfrm>
          <a:off x="1547664" y="4350618"/>
          <a:ext cx="1619250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94" name="Equation" r:id="rId4" imgW="1079280" imgH="393480" progId="Equation.DSMT4">
                  <p:embed/>
                </p:oleObj>
              </mc:Choice>
              <mc:Fallback>
                <p:oleObj name="Equation" r:id="rId4" imgW="107928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47664" y="4350618"/>
                        <a:ext cx="1619250" cy="59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95703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 of IMEX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1066800"/>
            <a:ext cx="8439150" cy="5098504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order Ulrich &amp; </a:t>
            </a:r>
            <a:r>
              <a:rPr lang="en-GB" dirty="0" err="1"/>
              <a:t>Jablonowski</a:t>
            </a:r>
            <a:r>
              <a:rPr lang="en-GB" dirty="0"/>
              <a:t> (MWR, 2012) ‘</a:t>
            </a:r>
            <a:r>
              <a:rPr lang="en-GB" dirty="0" err="1"/>
              <a:t>Strang</a:t>
            </a:r>
            <a:r>
              <a:rPr lang="en-GB" dirty="0"/>
              <a:t> carryover’ UJ3(1,3,2) scheme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sz="1600" dirty="0"/>
              <a:t> </a:t>
            </a:r>
            <a:r>
              <a:rPr lang="en-GB" dirty="0"/>
              <a:t>Explicit part SSP and 3</a:t>
            </a:r>
            <a:r>
              <a:rPr lang="en-GB" baseline="30000" dirty="0"/>
              <a:t>rd</a:t>
            </a:r>
            <a:r>
              <a:rPr lang="en-GB" dirty="0"/>
              <a:t> order, overall accuracy 2</a:t>
            </a:r>
            <a:r>
              <a:rPr lang="en-GB" baseline="30000" dirty="0"/>
              <a:t>nd</a:t>
            </a:r>
            <a:r>
              <a:rPr lang="en-GB" dirty="0"/>
              <a:t> order</a:t>
            </a:r>
          </a:p>
          <a:p>
            <a:r>
              <a:rPr lang="en-GB" dirty="0"/>
              <a:t>Only final stage Y</a:t>
            </a:r>
            <a:r>
              <a:rPr lang="en-GB" baseline="-25000" dirty="0"/>
              <a:t>6</a:t>
            </a:r>
            <a:r>
              <a:rPr lang="en-GB" dirty="0"/>
              <a:t>  is  implicit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844825"/>
            <a:ext cx="7306595" cy="318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5170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7288"/>
            <a:ext cx="8856984" cy="533400"/>
          </a:xfrm>
        </p:spPr>
        <p:txBody>
          <a:bodyPr/>
          <a:lstStyle/>
          <a:p>
            <a:r>
              <a:rPr lang="en-GB" sz="2400" dirty="0"/>
              <a:t>The JFNK approach for solving a 3D implicit system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38200"/>
            <a:ext cx="7056456" cy="5263428"/>
          </a:xfr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3FDBA38-ED00-4854-A78A-7384F93E63BB}"/>
              </a:ext>
            </a:extLst>
          </p:cNvPr>
          <p:cNvCxnSpPr>
            <a:cxnSpLocks/>
          </p:cNvCxnSpPr>
          <p:nvPr/>
        </p:nvCxnSpPr>
        <p:spPr bwMode="auto">
          <a:xfrm>
            <a:off x="611560" y="3469914"/>
            <a:ext cx="0" cy="240735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06F531D-2D5D-4886-B74B-A2F57F6BB148}"/>
              </a:ext>
            </a:extLst>
          </p:cNvPr>
          <p:cNvCxnSpPr>
            <a:cxnSpLocks/>
          </p:cNvCxnSpPr>
          <p:nvPr/>
        </p:nvCxnSpPr>
        <p:spPr bwMode="auto">
          <a:xfrm>
            <a:off x="611560" y="5877272"/>
            <a:ext cx="43204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CF5AE62-894C-43A8-9D89-EAE114E22141}"/>
              </a:ext>
            </a:extLst>
          </p:cNvPr>
          <p:cNvCxnSpPr>
            <a:cxnSpLocks/>
          </p:cNvCxnSpPr>
          <p:nvPr/>
        </p:nvCxnSpPr>
        <p:spPr bwMode="auto">
          <a:xfrm>
            <a:off x="611559" y="3469914"/>
            <a:ext cx="36004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E15DEC4-8553-4774-9DEE-F329D0D275AB}"/>
              </a:ext>
            </a:extLst>
          </p:cNvPr>
          <p:cNvCxnSpPr/>
          <p:nvPr/>
        </p:nvCxnSpPr>
        <p:spPr bwMode="auto">
          <a:xfrm>
            <a:off x="611559" y="4869160"/>
            <a:ext cx="36004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519304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E4621-D4F3-416E-A5F4-67BD445DC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6512" y="44624"/>
            <a:ext cx="9180511" cy="533400"/>
          </a:xfrm>
        </p:spPr>
        <p:txBody>
          <a:bodyPr/>
          <a:lstStyle/>
          <a:p>
            <a:pPr algn="ctr"/>
            <a:r>
              <a:rPr lang="en-GB" sz="2400" dirty="0"/>
              <a:t>An emerging technique: exponential integrators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4FE2C2D-5785-499A-B791-B00DA102C93B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3407176"/>
              </p:ext>
            </p:extLst>
          </p:nvPr>
        </p:nvGraphicFramePr>
        <p:xfrm>
          <a:off x="1220788" y="1125538"/>
          <a:ext cx="6342062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414" name="Equation" r:id="rId3" imgW="5295600" imgH="393480" progId="Equation.3">
                  <p:embed/>
                </p:oleObj>
              </mc:Choice>
              <mc:Fallback>
                <p:oleObj name="Equation" r:id="rId3" imgW="5295600" imgH="39348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0788" y="1125538"/>
                        <a:ext cx="6342062" cy="471487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103D91F-9F9F-4C33-8BDC-C1324EC4D289}"/>
                  </a:ext>
                </a:extLst>
              </p:cNvPr>
              <p:cNvSpPr txBox="1"/>
              <p:nvPr/>
            </p:nvSpPr>
            <p:spPr>
              <a:xfrm>
                <a:off x="179512" y="692696"/>
                <a:ext cx="8568952" cy="369332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/>
                  <a:t>Linearise the right hand side F of a nonlinear ODE system around a numerical solution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1800" dirty="0"/>
                  <a:t>:  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103D91F-9F9F-4C33-8BDC-C1324EC4D2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692696"/>
                <a:ext cx="8568952" cy="369332"/>
              </a:xfrm>
              <a:prstGeom prst="rect">
                <a:avLst/>
              </a:prstGeom>
              <a:blipFill>
                <a:blip r:embed="rId5"/>
                <a:stretch>
                  <a:fillRect l="-569" t="-10000" r="-1991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9BD6AAB-9073-4E1F-8074-7693732A5CA9}"/>
                  </a:ext>
                </a:extLst>
              </p:cNvPr>
              <p:cNvSpPr txBox="1"/>
              <p:nvPr/>
            </p:nvSpPr>
            <p:spPr>
              <a:xfrm>
                <a:off x="323528" y="1702549"/>
                <a:ext cx="8208912" cy="646331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1800" dirty="0"/>
                  <a:t> is the Jacobian, N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800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800" dirty="0"/>
                  <a:t> the </a:t>
                </a:r>
                <a:r>
                  <a:rPr lang="en-GB" sz="1800"/>
                  <a:t>nonlinear residual. </a:t>
                </a:r>
                <a:r>
                  <a:rPr lang="en-GB" sz="1800" dirty="0"/>
                  <a:t>After multiplying with an integrating factor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GB" sz="1800" dirty="0"/>
                  <a:t> and few algebraic manipulations  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9BD6AAB-9073-4E1F-8074-7693732A5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702549"/>
                <a:ext cx="8208912" cy="646331"/>
              </a:xfrm>
              <a:prstGeom prst="rect">
                <a:avLst/>
              </a:prstGeom>
              <a:blipFill>
                <a:blip r:embed="rId6"/>
                <a:stretch>
                  <a:fillRect l="-594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B5287996-6D51-4FE5-9191-FD5B638820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4889113"/>
              </p:ext>
            </p:extLst>
          </p:nvPr>
        </p:nvGraphicFramePr>
        <p:xfrm>
          <a:off x="323528" y="2381002"/>
          <a:ext cx="5199062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415" name="Equation" r:id="rId7" imgW="4063680" imgH="482400" progId="Equation.3">
                  <p:embed/>
                </p:oleObj>
              </mc:Choice>
              <mc:Fallback>
                <p:oleObj name="Equation" r:id="rId7" imgW="4063680" imgH="482400" progId="Equation.3">
                  <p:embed/>
                  <p:pic>
                    <p:nvPicPr>
                      <p:cNvPr id="4" name="Content Placeholder 3">
                        <a:extLst>
                          <a:ext uri="{FF2B5EF4-FFF2-40B4-BE49-F238E27FC236}">
                            <a16:creationId xmlns:a16="http://schemas.microsoft.com/office/drawing/2014/main" id="{84FE2C2D-5785-499A-B791-B00DA102C9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381002"/>
                        <a:ext cx="5199062" cy="6159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0B1AEF9-3A18-40CB-99E9-15E51067EE10}"/>
                  </a:ext>
                </a:extLst>
              </p:cNvPr>
              <p:cNvSpPr txBox="1"/>
              <p:nvPr/>
            </p:nvSpPr>
            <p:spPr>
              <a:xfrm>
                <a:off x="323528" y="3031792"/>
                <a:ext cx="8208912" cy="147732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Analytic solution for the stiff (fast changing) linear term expressed as the action of a matrix exponential to a vector which can be computed  using truncated Taylor expansions or </a:t>
                </a:r>
                <a:r>
                  <a:rPr lang="en-GB" sz="1800" dirty="0" err="1"/>
                  <a:t>Krylov</a:t>
                </a:r>
                <a:r>
                  <a:rPr lang="en-GB" sz="1800" dirty="0"/>
                  <a:t> techniques (</a:t>
                </a:r>
                <a:r>
                  <a:rPr lang="en-GB" sz="1800" dirty="0" err="1"/>
                  <a:t>Niesen</a:t>
                </a:r>
                <a:r>
                  <a:rPr lang="en-GB" sz="1800" dirty="0"/>
                  <a:t> and Wright ACM TOMS 38(3), 2012)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800" dirty="0"/>
                  <a:t>The integral can be computed using numerical quadrature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1800" dirty="0"/>
                  <a:t> e.g. Runge-</a:t>
                </a:r>
                <a:r>
                  <a:rPr lang="en-GB" sz="1800" dirty="0" err="1"/>
                  <a:t>Kutta</a:t>
                </a:r>
                <a:r>
                  <a:rPr lang="en-GB" sz="1800" dirty="0"/>
                  <a:t> type formulae:  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0B1AEF9-3A18-40CB-99E9-15E51067E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031792"/>
                <a:ext cx="8208912" cy="1477328"/>
              </a:xfrm>
              <a:prstGeom prst="rect">
                <a:avLst/>
              </a:prstGeom>
              <a:blipFill>
                <a:blip r:embed="rId9"/>
                <a:stretch>
                  <a:fillRect l="-445" t="-2058" r="-1039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Content Placeholder 3">
            <a:extLst>
              <a:ext uri="{FF2B5EF4-FFF2-40B4-BE49-F238E27FC236}">
                <a16:creationId xmlns:a16="http://schemas.microsoft.com/office/drawing/2014/main" id="{4947A135-1C6C-4889-98BD-D2D88642770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786722"/>
              </p:ext>
            </p:extLst>
          </p:nvPr>
        </p:nvGraphicFramePr>
        <p:xfrm>
          <a:off x="323528" y="4581128"/>
          <a:ext cx="3916363" cy="113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416" name="Equation" r:id="rId10" imgW="3060360" imgH="888840" progId="Equation.3">
                  <p:embed/>
                </p:oleObj>
              </mc:Choice>
              <mc:Fallback>
                <p:oleObj name="Equation" r:id="rId10" imgW="3060360" imgH="888840" progId="Equation.3">
                  <p:embed/>
                  <p:pic>
                    <p:nvPicPr>
                      <p:cNvPr id="7" name="Content Placeholder 3">
                        <a:extLst>
                          <a:ext uri="{FF2B5EF4-FFF2-40B4-BE49-F238E27FC236}">
                            <a16:creationId xmlns:a16="http://schemas.microsoft.com/office/drawing/2014/main" id="{B5287996-6D51-4FE5-9191-FD5B6388204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4581128"/>
                        <a:ext cx="3916363" cy="113506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6EB8C52-7A8F-49F9-88B3-CE5A4E90C29E}"/>
                  </a:ext>
                </a:extLst>
              </p:cNvPr>
              <p:cNvSpPr txBox="1"/>
              <p:nvPr/>
            </p:nvSpPr>
            <p:spPr>
              <a:xfrm>
                <a:off x="4544353" y="4598469"/>
                <a:ext cx="3762673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Coefficients a, b are matrix functions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GB" sz="14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400" dirty="0"/>
                  <a:t> are the nodes [0,1]. They are analogous to the Runge-</a:t>
                </a:r>
                <a:r>
                  <a:rPr lang="en-GB" sz="1400" dirty="0" err="1"/>
                  <a:t>Kutta</a:t>
                </a:r>
                <a:r>
                  <a:rPr lang="en-GB" sz="1400" dirty="0"/>
                  <a:t> coefficients and satisfy special order conditions.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6EB8C52-7A8F-49F9-88B3-CE5A4E90C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4353" y="4598469"/>
                <a:ext cx="3762673" cy="954107"/>
              </a:xfrm>
              <a:prstGeom prst="rect">
                <a:avLst/>
              </a:prstGeom>
              <a:blipFill>
                <a:blip r:embed="rId12"/>
                <a:stretch>
                  <a:fillRect l="-485" t="-637" r="-971" b="-57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3E8FBB36-1401-4089-8592-4F9665F057DB}"/>
              </a:ext>
            </a:extLst>
          </p:cNvPr>
          <p:cNvSpPr txBox="1"/>
          <p:nvPr/>
        </p:nvSpPr>
        <p:spPr>
          <a:xfrm>
            <a:off x="467544" y="5877272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Further reading: Luan et al, JCP Vol 376, Jan 2019, p 817-837 </a:t>
            </a:r>
          </a:p>
        </p:txBody>
      </p:sp>
    </p:spTree>
    <p:extLst>
      <p:ext uri="{BB962C8B-B14F-4D97-AF65-F5344CB8AC3E}">
        <p14:creationId xmlns:p14="http://schemas.microsoft.com/office/powerpoint/2010/main" val="3713576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39150" cy="533400"/>
          </a:xfrm>
        </p:spPr>
        <p:txBody>
          <a:bodyPr/>
          <a:lstStyle/>
          <a:p>
            <a:r>
              <a:rPr lang="en-GB" dirty="0"/>
              <a:t>Overview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5521937"/>
              </p:ext>
            </p:extLst>
          </p:nvPr>
        </p:nvGraphicFramePr>
        <p:xfrm>
          <a:off x="352425" y="794048"/>
          <a:ext cx="8439150" cy="5301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93963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44624"/>
            <a:ext cx="8439150" cy="533400"/>
          </a:xfrm>
        </p:spPr>
        <p:txBody>
          <a:bodyPr/>
          <a:lstStyle/>
          <a:p>
            <a:r>
              <a:rPr lang="en-GB" dirty="0"/>
              <a:t>Some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4" y="980728"/>
            <a:ext cx="8540055" cy="5256584"/>
          </a:xfrm>
        </p:spPr>
        <p:txBody>
          <a:bodyPr/>
          <a:lstStyle/>
          <a:p>
            <a:r>
              <a:rPr lang="en-GB" dirty="0"/>
              <a:t>Dale </a:t>
            </a:r>
            <a:r>
              <a:rPr lang="en-GB" dirty="0" err="1"/>
              <a:t>Durran’s</a:t>
            </a:r>
            <a:r>
              <a:rPr lang="en-GB" dirty="0"/>
              <a:t> book: “Numerical methods for Wave Equations in Geophysical Fluid Dynamics” (1999)</a:t>
            </a:r>
          </a:p>
          <a:p>
            <a:r>
              <a:rPr lang="en-GB" dirty="0" err="1"/>
              <a:t>Lauritzen</a:t>
            </a:r>
            <a:r>
              <a:rPr lang="en-GB" dirty="0"/>
              <a:t> et al book: Numerical Techniques for Global Atmospheric Models, Springer 2011</a:t>
            </a:r>
          </a:p>
          <a:p>
            <a:r>
              <a:rPr lang="en-GB" dirty="0" err="1"/>
              <a:t>Mengaldo</a:t>
            </a:r>
            <a:r>
              <a:rPr lang="en-GB" dirty="0"/>
              <a:t> et al, Archives of Comp. Meth. in Eng. </a:t>
            </a:r>
            <a:r>
              <a:rPr lang="en-GB"/>
              <a:t>(2018): Current and Emerging Time-Integration Strategies in Global NWP</a:t>
            </a:r>
            <a:endParaRPr lang="en-GB" dirty="0"/>
          </a:p>
          <a:p>
            <a:r>
              <a:rPr lang="en-GB" dirty="0"/>
              <a:t>Wicker &amp; </a:t>
            </a:r>
            <a:r>
              <a:rPr lang="en-GB" dirty="0" err="1"/>
              <a:t>Skamarock</a:t>
            </a:r>
            <a:r>
              <a:rPr lang="en-GB" dirty="0"/>
              <a:t> (MWR 2001): “Time-Splitting Methods for Elastic Models Using Forward Time Schemes”</a:t>
            </a:r>
          </a:p>
          <a:p>
            <a:pPr marL="0" indent="0">
              <a:buNone/>
            </a:pPr>
            <a:r>
              <a:rPr lang="en-GB" dirty="0"/>
              <a:t>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441859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533400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What motions time-stepping should resolve?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578024"/>
            <a:ext cx="8439150" cy="5517976"/>
          </a:xfrm>
        </p:spPr>
        <p:txBody>
          <a:bodyPr/>
          <a:lstStyle/>
          <a:p>
            <a:pPr marL="290513" lvl="1" indent="-290513">
              <a:buClr>
                <a:schemeClr val="hlink"/>
              </a:buClr>
            </a:pPr>
            <a:r>
              <a:rPr lang="en-GB" sz="2000" dirty="0" err="1">
                <a:solidFill>
                  <a:schemeClr val="tx1"/>
                </a:solidFill>
              </a:rPr>
              <a:t>Rossby</a:t>
            </a:r>
            <a:r>
              <a:rPr lang="en-GB" sz="2000" dirty="0">
                <a:solidFill>
                  <a:schemeClr val="tx1"/>
                </a:solidFill>
              </a:rPr>
              <a:t> waves &amp; slow gravity waves must be resolved and transported accurately – important for good weather predictions </a:t>
            </a:r>
          </a:p>
          <a:p>
            <a:pPr marL="290513" lvl="1" indent="-290513">
              <a:buClr>
                <a:schemeClr val="hlink"/>
              </a:buClr>
            </a:pPr>
            <a:r>
              <a:rPr lang="en-GB" sz="2000" dirty="0">
                <a:solidFill>
                  <a:schemeClr val="tx1"/>
                </a:solidFill>
              </a:rPr>
              <a:t>Fast acoustic waves carry little energy and are not important for weather but for stability reasons they may limit severely timestep</a:t>
            </a:r>
          </a:p>
          <a:p>
            <a:pPr marL="876300" lvl="2">
              <a:buClr>
                <a:schemeClr val="hlink"/>
              </a:buClr>
              <a:buFont typeface="Wingdings" panose="05000000000000000000" pitchFamily="2" charset="2"/>
              <a:buChar char="q"/>
            </a:pP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To avoid such timestep restrictions, ideally an unconditionally stable numerical scheme is needed which may damp acoustic waves while is not damping other meteorologically important waves</a:t>
            </a:r>
          </a:p>
          <a:p>
            <a:pPr marL="290513" lvl="1" indent="-290513">
              <a:buClr>
                <a:schemeClr val="hlink"/>
              </a:buClr>
            </a:pPr>
            <a:r>
              <a:rPr lang="en-GB" sz="2000" dirty="0">
                <a:solidFill>
                  <a:schemeClr val="tx1"/>
                </a:solidFill>
              </a:rPr>
              <a:t>Very high orders of accuracy in time-stepping are not necessary:</a:t>
            </a:r>
          </a:p>
          <a:p>
            <a:pPr marL="876300" lvl="2">
              <a:buClr>
                <a:schemeClr val="hlink"/>
              </a:buClr>
              <a:buFont typeface="Wingdings" panose="05000000000000000000" pitchFamily="2" charset="2"/>
              <a:buChar char="q"/>
            </a:pP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In any model, errors from other model components such as parametrizations are usually large enough to make use of very high integration order not a practical option. Often order 2-3 is sufficient (also depends on space discretization order)</a:t>
            </a:r>
            <a:endParaRPr lang="en-GB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1070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r>
              <a:rPr lang="en-GB" sz="32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718778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330" y="44624"/>
            <a:ext cx="8439150" cy="533400"/>
          </a:xfrm>
        </p:spPr>
        <p:txBody>
          <a:bodyPr/>
          <a:lstStyle/>
          <a:p>
            <a:pPr algn="ctr"/>
            <a:r>
              <a:rPr lang="en-GB" dirty="0"/>
              <a:t>Scalability: an important requirement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496944" cy="5760640"/>
          </a:xfrm>
        </p:spPr>
        <p:txBody>
          <a:bodyPr/>
          <a:lstStyle/>
          <a:p>
            <a:r>
              <a:rPr lang="en-GB" sz="2000" dirty="0"/>
              <a:t>CPU clock-speeds have stagnated - even decreasing (to reduce energy consumption)  </a:t>
            </a:r>
          </a:p>
          <a:p>
            <a:pPr lvl="1"/>
            <a:r>
              <a:rPr lang="en-GB" dirty="0"/>
              <a:t> </a:t>
            </a:r>
            <a:r>
              <a:rPr lang="en-GB" sz="1800" dirty="0"/>
              <a:t>More parallelism is the only way to achieve same time-to-solution when model resolution increases</a:t>
            </a:r>
          </a:p>
          <a:p>
            <a:r>
              <a:rPr lang="en-GB" sz="2000" dirty="0"/>
              <a:t>Operational NWP solvers must scale well on very large number of cores ( &gt;O(10</a:t>
            </a:r>
            <a:r>
              <a:rPr lang="en-GB" sz="2000" baseline="30000" dirty="0"/>
              <a:t>4</a:t>
            </a:r>
            <a:r>
              <a:rPr lang="en-GB" sz="2000" dirty="0"/>
              <a:t>) )</a:t>
            </a:r>
          </a:p>
          <a:p>
            <a:r>
              <a:rPr lang="en-GB" sz="2000" dirty="0"/>
              <a:t>Regular </a:t>
            </a:r>
            <a:r>
              <a:rPr lang="en-GB" sz="2000" dirty="0" err="1"/>
              <a:t>lat</a:t>
            </a:r>
            <a:r>
              <a:rPr lang="en-GB" sz="2000" dirty="0"/>
              <a:t>/</a:t>
            </a:r>
            <a:r>
              <a:rPr lang="en-GB" sz="2000" dirty="0" err="1"/>
              <a:t>lon</a:t>
            </a:r>
            <a:r>
              <a:rPr lang="en-GB" sz="2000" dirty="0"/>
              <a:t> grid global models are not practical at 1km scales: 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If explicit </a:t>
            </a:r>
            <a:r>
              <a:rPr lang="en-GB" sz="2000" dirty="0" err="1">
                <a:solidFill>
                  <a:srgbClr val="FF0000"/>
                </a:solidFill>
              </a:rPr>
              <a:t>timestepping</a:t>
            </a:r>
            <a:r>
              <a:rPr lang="en-GB" sz="2000" dirty="0">
                <a:solidFill>
                  <a:srgbClr val="FF0000"/>
                </a:solidFill>
              </a:rPr>
              <a:t> is used: meridian convergence  at poles </a:t>
            </a:r>
            <a:r>
              <a:rPr lang="en-GB" sz="2000" dirty="0">
                <a:solidFill>
                  <a:srgbClr val="FF0000"/>
                </a:solidFill>
                <a:latin typeface="Cambria Math"/>
                <a:ea typeface="Cambria Math"/>
              </a:rPr>
              <a:t>⇒ </a:t>
            </a:r>
            <a:r>
              <a:rPr lang="en-GB" sz="2000" dirty="0">
                <a:solidFill>
                  <a:srgbClr val="FF0000"/>
                </a:solidFill>
              </a:rPr>
              <a:t>extremely high resolution which limits severely ∆t 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If implicit: grid anisotropy near poles leads to poor convergence of elliptic solvers + high communication cost</a:t>
            </a:r>
          </a:p>
          <a:p>
            <a:r>
              <a:rPr lang="en-GB" sz="2000" dirty="0"/>
              <a:t>Global spectral transform models with reduced Gaussian grids at 1km: </a:t>
            </a:r>
            <a:r>
              <a:rPr lang="en-GB" sz="2000" dirty="0">
                <a:solidFill>
                  <a:srgbClr val="FF0000"/>
                </a:solidFill>
              </a:rPr>
              <a:t>may not scale well mainly due to high communication cost</a:t>
            </a:r>
          </a:p>
          <a:p>
            <a:pPr marL="481013" lvl="1" indent="0">
              <a:buNone/>
            </a:pPr>
            <a:r>
              <a:rPr lang="en-GB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10228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8072"/>
          </a:xfrm>
        </p:spPr>
        <p:txBody>
          <a:bodyPr/>
          <a:lstStyle/>
          <a:p>
            <a:pPr algn="ctr"/>
            <a:r>
              <a:rPr lang="en-GB" dirty="0"/>
              <a:t>Eulerian methods for numerical weather prediction (NWP) and climate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1947243"/>
              </p:ext>
            </p:extLst>
          </p:nvPr>
        </p:nvGraphicFramePr>
        <p:xfrm>
          <a:off x="352425" y="764704"/>
          <a:ext cx="843915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5026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" y="116632"/>
            <a:ext cx="8439150" cy="533400"/>
          </a:xfrm>
        </p:spPr>
        <p:txBody>
          <a:bodyPr/>
          <a:lstStyle/>
          <a:p>
            <a:r>
              <a:rPr lang="en-GB"/>
              <a:t>Common time stepping </a:t>
            </a:r>
            <a:r>
              <a:rPr lang="en-GB" dirty="0"/>
              <a:t>schemes in NWP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620688"/>
            <a:ext cx="8439150" cy="5616624"/>
          </a:xfrm>
        </p:spPr>
        <p:txBody>
          <a:bodyPr/>
          <a:lstStyle/>
          <a:p>
            <a:r>
              <a:rPr lang="en-GB" dirty="0"/>
              <a:t>Schemes currently used in atmospheric modelling</a:t>
            </a:r>
          </a:p>
          <a:p>
            <a:pPr lvl="1"/>
            <a:r>
              <a:rPr lang="en-GB" dirty="0"/>
              <a:t>Semi-</a:t>
            </a:r>
            <a:r>
              <a:rPr lang="en-GB" dirty="0" err="1"/>
              <a:t>Lagrangian</a:t>
            </a:r>
            <a:r>
              <a:rPr lang="en-GB" dirty="0"/>
              <a:t>, semi-implicit: unconditionally stable </a:t>
            </a:r>
          </a:p>
          <a:p>
            <a:pPr lvl="1"/>
            <a:r>
              <a:rPr lang="en-GB" dirty="0"/>
              <a:t>Flux-form Eulerian transport  with semi-implicit </a:t>
            </a:r>
            <a:r>
              <a:rPr lang="en-GB" dirty="0" err="1"/>
              <a:t>timestepping</a:t>
            </a:r>
            <a:r>
              <a:rPr lang="en-GB" dirty="0"/>
              <a:t> for fast forcing term integration</a:t>
            </a:r>
          </a:p>
          <a:p>
            <a:pPr lvl="1"/>
            <a:r>
              <a:rPr lang="en-GB" dirty="0"/>
              <a:t>Split-explicit:  “improved efficiency” explicit schemes </a:t>
            </a:r>
          </a:p>
          <a:p>
            <a:pPr lvl="1"/>
            <a:r>
              <a:rPr lang="en-GB" dirty="0"/>
              <a:t>HEVI: Horizontally Explicit / Vertically Implicit</a:t>
            </a:r>
          </a:p>
          <a:p>
            <a:pPr lvl="2"/>
            <a:r>
              <a:rPr lang="en-GB" dirty="0"/>
              <a:t> suitable for NH models as they use an implicit &amp; unconditionally stable scheme in the vertical where highest CFL numbers occur</a:t>
            </a:r>
          </a:p>
          <a:p>
            <a:pPr lvl="1"/>
            <a:r>
              <a:rPr lang="en-GB" dirty="0"/>
              <a:t>IMEX: implicit-explicit </a:t>
            </a:r>
            <a:r>
              <a:rPr lang="en-GB" dirty="0" err="1"/>
              <a:t>Runge-Kutta</a:t>
            </a:r>
            <a:r>
              <a:rPr lang="en-GB" dirty="0"/>
              <a:t> schemes</a:t>
            </a:r>
          </a:p>
          <a:p>
            <a:pPr lvl="2"/>
            <a:r>
              <a:rPr lang="en-GB" dirty="0"/>
              <a:t>Implicit in the fast process, explicit in the slow.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133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000" y="132008"/>
            <a:ext cx="8648575" cy="533400"/>
          </a:xfrm>
        </p:spPr>
        <p:txBody>
          <a:bodyPr/>
          <a:lstStyle/>
          <a:p>
            <a:r>
              <a:rPr lang="en-GB" sz="2400" dirty="0"/>
              <a:t>MPDATA: positive definite conservative advection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425" y="620688"/>
            <a:ext cx="8439150" cy="5616624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 err="1"/>
              <a:t>Smolarkiewicz</a:t>
            </a:r>
            <a:r>
              <a:rPr lang="en-GB" sz="2000" dirty="0"/>
              <a:t> &amp; </a:t>
            </a:r>
            <a:r>
              <a:rPr lang="en-GB" sz="2000" dirty="0" err="1"/>
              <a:t>Margolin</a:t>
            </a:r>
            <a:r>
              <a:rPr lang="en-GB" sz="2000" dirty="0"/>
              <a:t> (1998)</a:t>
            </a:r>
          </a:p>
          <a:p>
            <a:pPr marL="0" indent="0">
              <a:buNone/>
            </a:pPr>
            <a:r>
              <a:rPr lang="en-GB" sz="2000" dirty="0"/>
              <a:t>Upstream approximation of flux </a:t>
            </a:r>
            <a:r>
              <a:rPr lang="en-GB" sz="2000" dirty="0" err="1"/>
              <a:t>eqn</a:t>
            </a:r>
            <a:r>
              <a:rPr lang="en-GB" sz="2000" dirty="0"/>
              <a:t>: </a:t>
            </a:r>
            <a:r>
              <a:rPr lang="en-GB" dirty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</a:t>
            </a:r>
            <a:r>
              <a:rPr lang="en-GB" sz="2000" dirty="0"/>
              <a:t>MPDATA steps</a:t>
            </a:r>
          </a:p>
          <a:p>
            <a:r>
              <a:rPr lang="en-GB" sz="2000" dirty="0"/>
              <a:t> Compute 1</a:t>
            </a:r>
            <a:r>
              <a:rPr lang="en-GB" sz="2000" baseline="30000" dirty="0"/>
              <a:t>st</a:t>
            </a:r>
            <a:r>
              <a:rPr lang="en-GB" sz="2000" dirty="0"/>
              <a:t> order upstream approximation         from        </a:t>
            </a:r>
            <a:r>
              <a:rPr lang="en-GB" sz="2000" dirty="0" err="1"/>
              <a:t>etc</a:t>
            </a:r>
            <a:endParaRPr lang="en-GB" sz="2000" dirty="0"/>
          </a:p>
          <a:p>
            <a:r>
              <a:rPr lang="en-GB" sz="2000" dirty="0"/>
              <a:t>Subtract estimate of error to obtain 2</a:t>
            </a:r>
            <a:r>
              <a:rPr lang="en-GB" sz="2000" baseline="30000" dirty="0"/>
              <a:t>nd</a:t>
            </a:r>
            <a:r>
              <a:rPr lang="en-GB" sz="2000" dirty="0"/>
              <a:t> order accuracy 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dirty="0"/>
              <a:t>     where </a:t>
            </a:r>
          </a:p>
          <a:p>
            <a:pPr marL="0" indent="0">
              <a:buNone/>
            </a:pPr>
            <a:r>
              <a:rPr lang="en-GB" sz="2000" dirty="0"/>
              <a:t> 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83150"/>
            <a:ext cx="6903032" cy="529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035078"/>
            <a:ext cx="2009411" cy="6480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884" y="2268080"/>
            <a:ext cx="3687517" cy="490909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898550"/>
              </p:ext>
            </p:extLst>
          </p:nvPr>
        </p:nvGraphicFramePr>
        <p:xfrm>
          <a:off x="4732212" y="2230013"/>
          <a:ext cx="3962400" cy="5289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58" name="Equation" r:id="rId6" imgW="2197080" imgH="393480" progId="Equation.3">
                  <p:embed/>
                </p:oleObj>
              </mc:Choice>
              <mc:Fallback>
                <p:oleObj name="Equation" r:id="rId6" imgW="21970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32212" y="2230013"/>
                        <a:ext cx="3962400" cy="52897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725894"/>
            <a:ext cx="4543021" cy="519786"/>
          </a:xfrm>
          <a:prstGeom prst="rect">
            <a:avLst/>
          </a:prstGeom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4863926"/>
              </p:ext>
            </p:extLst>
          </p:nvPr>
        </p:nvGraphicFramePr>
        <p:xfrm>
          <a:off x="6084987" y="3726805"/>
          <a:ext cx="503237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59" name="Equation" r:id="rId9" imgW="279360" imgH="241200" progId="Equation.3">
                  <p:embed/>
                </p:oleObj>
              </mc:Choice>
              <mc:Fallback>
                <p:oleObj name="Equation" r:id="rId9" imgW="27936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084987" y="3726805"/>
                        <a:ext cx="503237" cy="422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643031"/>
              </p:ext>
            </p:extLst>
          </p:nvPr>
        </p:nvGraphicFramePr>
        <p:xfrm>
          <a:off x="7257182" y="3717032"/>
          <a:ext cx="411162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560" name="Equation" r:id="rId11" imgW="228600" imgH="241200" progId="Equation.3">
                  <p:embed/>
                </p:oleObj>
              </mc:Choice>
              <mc:Fallback>
                <p:oleObj name="Equation" r:id="rId11" imgW="2286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257182" y="3717032"/>
                        <a:ext cx="411162" cy="4222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653136"/>
            <a:ext cx="6273696" cy="5582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657" y="5451264"/>
            <a:ext cx="5516525" cy="7080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7E09659-1695-4AED-A075-FC3234E3606F}"/>
              </a:ext>
            </a:extLst>
          </p:cNvPr>
          <p:cNvCxnSpPr>
            <a:cxnSpLocks/>
            <a:stCxn id="15" idx="0"/>
          </p:cNvCxnSpPr>
          <p:nvPr/>
        </p:nvCxnSpPr>
        <p:spPr bwMode="auto">
          <a:xfrm flipV="1">
            <a:off x="1125842" y="5805264"/>
            <a:ext cx="781862" cy="934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2DBA30F-40EB-43E7-B77C-70358C2D2AB9}"/>
              </a:ext>
            </a:extLst>
          </p:cNvPr>
          <p:cNvSpPr txBox="1"/>
          <p:nvPr/>
        </p:nvSpPr>
        <p:spPr>
          <a:xfrm>
            <a:off x="323528" y="5898758"/>
            <a:ext cx="1604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Pseudo-velocity</a:t>
            </a:r>
          </a:p>
        </p:txBody>
      </p:sp>
    </p:spTree>
    <p:extLst>
      <p:ext uri="{BB962C8B-B14F-4D97-AF65-F5344CB8AC3E}">
        <p14:creationId xmlns:p14="http://schemas.microsoft.com/office/powerpoint/2010/main" val="2619423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76977" cy="643433"/>
          </a:xfrm>
        </p:spPr>
        <p:txBody>
          <a:bodyPr/>
          <a:lstStyle/>
          <a:p>
            <a:pPr algn="ctr" eaLnBrk="1" hangingPunct="1"/>
            <a:r>
              <a:rPr lang="en-US" sz="2400" dirty="0"/>
              <a:t>A simple test model: 1d gravity wave equations </a:t>
            </a:r>
            <a:endParaRPr lang="en-US" dirty="0"/>
          </a:p>
        </p:txBody>
      </p:sp>
      <p:sp>
        <p:nvSpPr>
          <p:cNvPr id="1030" name="Text Box 4"/>
          <p:cNvSpPr txBox="1">
            <a:spLocks noChangeArrowheads="1"/>
          </p:cNvSpPr>
          <p:nvPr/>
        </p:nvSpPr>
        <p:spPr bwMode="auto">
          <a:xfrm>
            <a:off x="683568" y="3212976"/>
            <a:ext cx="385554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Analytic solution of the form:</a:t>
            </a:r>
          </a:p>
        </p:txBody>
      </p:sp>
      <p:sp>
        <p:nvSpPr>
          <p:cNvPr id="1031" name="Text Box 6"/>
          <p:cNvSpPr txBox="1">
            <a:spLocks noChangeArrowheads="1"/>
          </p:cNvSpPr>
          <p:nvPr/>
        </p:nvSpPr>
        <p:spPr bwMode="auto">
          <a:xfrm>
            <a:off x="755576" y="4918075"/>
            <a:ext cx="29523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/>
              <a:t>with a phase speed:</a:t>
            </a:r>
          </a:p>
        </p:txBody>
      </p:sp>
      <p:graphicFrame>
        <p:nvGraphicFramePr>
          <p:cNvPr id="102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038021"/>
              </p:ext>
            </p:extLst>
          </p:nvPr>
        </p:nvGraphicFramePr>
        <p:xfrm>
          <a:off x="3817019" y="4800600"/>
          <a:ext cx="2843213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16" name="Equation" r:id="rId3" imgW="1536480" imgH="393480" progId="Equation.3">
                  <p:embed/>
                </p:oleObj>
              </mc:Choice>
              <mc:Fallback>
                <p:oleObj name="Equation" r:id="rId3" imgW="1536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7019" y="4800600"/>
                        <a:ext cx="2843213" cy="696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2" name="Text Box 9"/>
          <p:cNvSpPr txBox="1">
            <a:spLocks noChangeArrowheads="1"/>
          </p:cNvSpPr>
          <p:nvPr/>
        </p:nvSpPr>
        <p:spPr bwMode="auto">
          <a:xfrm>
            <a:off x="684213" y="1628775"/>
            <a:ext cx="1800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/>
              <a:t>Linearized: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4047689"/>
              </p:ext>
            </p:extLst>
          </p:nvPr>
        </p:nvGraphicFramePr>
        <p:xfrm>
          <a:off x="2697163" y="1068388"/>
          <a:ext cx="2054225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17" name="Equation" r:id="rId5" imgW="1054080" imgH="838080" progId="Equation.3">
                  <p:embed/>
                </p:oleObj>
              </mc:Choice>
              <mc:Fallback>
                <p:oleObj name="Equation" r:id="rId5" imgW="105408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163" y="1068388"/>
                        <a:ext cx="2054225" cy="163830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1924539"/>
              </p:ext>
            </p:extLst>
          </p:nvPr>
        </p:nvGraphicFramePr>
        <p:xfrm>
          <a:off x="5268646" y="1425476"/>
          <a:ext cx="962558" cy="722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18" name="Equation" r:id="rId7" imgW="558720" imgH="431640" progId="Equation.3">
                  <p:embed/>
                </p:oleObj>
              </mc:Choice>
              <mc:Fallback>
                <p:oleObj name="Equation" r:id="rId7" imgW="5587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8646" y="1425476"/>
                        <a:ext cx="962558" cy="722412"/>
                      </a:xfrm>
                      <a:prstGeom prst="rect">
                        <a:avLst/>
                      </a:prstGeom>
                      <a:solidFill>
                        <a:srgbClr val="DFE9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Straight Arrow Connector 4"/>
          <p:cNvCxnSpPr>
            <a:stCxn id="21" idx="1"/>
          </p:cNvCxnSpPr>
          <p:nvPr/>
        </p:nvCxnSpPr>
        <p:spPr bwMode="auto">
          <a:xfrm flipH="1">
            <a:off x="6156176" y="960120"/>
            <a:ext cx="504055" cy="4526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 Box 9"/>
          <p:cNvSpPr txBox="1">
            <a:spLocks noChangeArrowheads="1"/>
          </p:cNvSpPr>
          <p:nvPr/>
        </p:nvSpPr>
        <p:spPr bwMode="auto">
          <a:xfrm>
            <a:off x="6660231" y="760065"/>
            <a:ext cx="20409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Fluid mean depth </a:t>
            </a:r>
          </a:p>
        </p:txBody>
      </p:sp>
      <p:sp>
        <p:nvSpPr>
          <p:cNvPr id="22" name="Text Box 9"/>
          <p:cNvSpPr txBox="1">
            <a:spLocks noChangeArrowheads="1"/>
          </p:cNvSpPr>
          <p:nvPr/>
        </p:nvSpPr>
        <p:spPr bwMode="auto">
          <a:xfrm>
            <a:off x="6711410" y="2283688"/>
            <a:ext cx="20104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</a:rPr>
              <a:t>Perturbation from</a:t>
            </a:r>
          </a:p>
          <a:p>
            <a:r>
              <a:rPr lang="en-GB" sz="2000" dirty="0">
                <a:solidFill>
                  <a:srgbClr val="FF0000"/>
                </a:solidFill>
              </a:rPr>
              <a:t>mean depth </a:t>
            </a:r>
          </a:p>
        </p:txBody>
      </p:sp>
      <p:cxnSp>
        <p:nvCxnSpPr>
          <p:cNvPr id="15" name="Straight Arrow Connector 14"/>
          <p:cNvCxnSpPr>
            <a:stCxn id="22" idx="1"/>
          </p:cNvCxnSpPr>
          <p:nvPr/>
        </p:nvCxnSpPr>
        <p:spPr bwMode="auto">
          <a:xfrm flipH="1" flipV="1">
            <a:off x="6012160" y="2133600"/>
            <a:ext cx="699250" cy="5040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577334"/>
              </p:ext>
            </p:extLst>
          </p:nvPr>
        </p:nvGraphicFramePr>
        <p:xfrm>
          <a:off x="1237245" y="3882228"/>
          <a:ext cx="5999052" cy="540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419" name="Equation" r:id="rId9" imgW="2679480" imgH="241200" progId="Equation.3">
                  <p:embed/>
                </p:oleObj>
              </mc:Choice>
              <mc:Fallback>
                <p:oleObj name="Equation" r:id="rId9" imgW="26794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37245" y="3882228"/>
                        <a:ext cx="5999052" cy="540199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49837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99728"/>
            <a:ext cx="8646038" cy="492968"/>
          </a:xfrm>
        </p:spPr>
        <p:txBody>
          <a:bodyPr/>
          <a:lstStyle/>
          <a:p>
            <a:pPr algn="ctr" eaLnBrk="1" hangingPunct="1"/>
            <a:r>
              <a:rPr lang="en-US" sz="2400" dirty="0"/>
              <a:t>Explicit Leapfrog time stepping on 1D GW </a:t>
            </a:r>
            <a:r>
              <a:rPr lang="en-US" sz="2400" dirty="0" err="1"/>
              <a:t>eqn</a:t>
            </a:r>
            <a:endParaRPr lang="en-US" sz="2400" dirty="0">
              <a:sym typeface="WP Greek Century" pitchFamily="2" charset="2"/>
            </a:endParaRPr>
          </a:p>
        </p:txBody>
      </p:sp>
      <p:sp>
        <p:nvSpPr>
          <p:cNvPr id="3078" name="Text Box 3"/>
          <p:cNvSpPr txBox="1">
            <a:spLocks noChangeArrowheads="1"/>
          </p:cNvSpPr>
          <p:nvPr/>
        </p:nvSpPr>
        <p:spPr bwMode="auto">
          <a:xfrm>
            <a:off x="251520" y="692696"/>
            <a:ext cx="5447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Three-time-level explicit Leapfrog scheme</a:t>
            </a:r>
          </a:p>
        </p:txBody>
      </p:sp>
      <p:sp>
        <p:nvSpPr>
          <p:cNvPr id="3087" name="Text Box 26"/>
          <p:cNvSpPr txBox="1">
            <a:spLocks noChangeArrowheads="1"/>
          </p:cNvSpPr>
          <p:nvPr/>
        </p:nvSpPr>
        <p:spPr bwMode="auto">
          <a:xfrm>
            <a:off x="395537" y="4253026"/>
            <a:ext cx="25922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/>
              <a:t>Von </a:t>
            </a:r>
            <a:r>
              <a:rPr lang="en-US" sz="2000" dirty="0" err="1"/>
              <a:t>Neuman</a:t>
            </a:r>
            <a:r>
              <a:rPr lang="en-US" sz="2000" dirty="0"/>
              <a:t> stability:</a:t>
            </a:r>
          </a:p>
        </p:txBody>
      </p:sp>
      <p:sp>
        <p:nvSpPr>
          <p:cNvPr id="3088" name="Text Box 27"/>
          <p:cNvSpPr txBox="1">
            <a:spLocks noChangeArrowheads="1"/>
          </p:cNvSpPr>
          <p:nvPr/>
        </p:nvSpPr>
        <p:spPr bwMode="auto">
          <a:xfrm>
            <a:off x="611188" y="4869160"/>
            <a:ext cx="83583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Solution is a combination of a physical and a “parasitical” computational mode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which can be damped by use of a time filter, e.g. </a:t>
            </a:r>
            <a:r>
              <a:rPr lang="en-US" sz="2000" dirty="0" err="1">
                <a:solidFill>
                  <a:srgbClr val="FF0000"/>
                </a:solidFill>
              </a:rPr>
              <a:t>Asselin</a:t>
            </a:r>
            <a:r>
              <a:rPr lang="en-US" sz="2000" dirty="0">
                <a:solidFill>
                  <a:srgbClr val="FF0000"/>
                </a:solidFill>
              </a:rPr>
              <a:t> filter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17035"/>
              </p:ext>
            </p:extLst>
          </p:nvPr>
        </p:nvGraphicFramePr>
        <p:xfrm>
          <a:off x="1358900" y="5661025"/>
          <a:ext cx="435610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522" name="Equation" r:id="rId3" imgW="2984400" imgH="228600" progId="Equation.3">
                  <p:embed/>
                </p:oleObj>
              </mc:Choice>
              <mc:Fallback>
                <p:oleObj name="Equation" r:id="rId3" imgW="2984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58900" y="5661025"/>
                        <a:ext cx="4356100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26"/>
          <p:cNvSpPr txBox="1">
            <a:spLocks noChangeArrowheads="1"/>
          </p:cNvSpPr>
          <p:nvPr/>
        </p:nvSpPr>
        <p:spPr bwMode="auto">
          <a:xfrm>
            <a:off x="395536" y="3501008"/>
            <a:ext cx="45370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Neutral (no damping) + 2</a:t>
            </a:r>
            <a:r>
              <a:rPr lang="en-US" sz="2000" baseline="30000" dirty="0">
                <a:solidFill>
                  <a:schemeClr val="accent1">
                    <a:lumMod val="75000"/>
                  </a:schemeClr>
                </a:solidFill>
              </a:rPr>
              <a:t>nd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 order     </a:t>
            </a:r>
            <a:r>
              <a:rPr lang="en-US" sz="2000" dirty="0"/>
              <a:t>BUT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5364089" y="3501008"/>
            <a:ext cx="30243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phase + dispersion errors + computational mode  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0339789"/>
              </p:ext>
            </p:extLst>
          </p:nvPr>
        </p:nvGraphicFramePr>
        <p:xfrm>
          <a:off x="4128252" y="1916832"/>
          <a:ext cx="3612100" cy="1612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523" name="Equation" r:id="rId5" imgW="1892160" imgH="888840" progId="Equation.3">
                  <p:embed/>
                </p:oleObj>
              </mc:Choice>
              <mc:Fallback>
                <p:oleObj name="Equation" r:id="rId5" imgW="189216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8252" y="1916832"/>
                        <a:ext cx="3612100" cy="1612931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176869"/>
              </p:ext>
            </p:extLst>
          </p:nvPr>
        </p:nvGraphicFramePr>
        <p:xfrm>
          <a:off x="2915816" y="4045248"/>
          <a:ext cx="2227262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524" name="Equation" r:id="rId7" imgW="1066680" imgH="419040" progId="Equation.3">
                  <p:embed/>
                </p:oleObj>
              </mc:Choice>
              <mc:Fallback>
                <p:oleObj name="Equation" r:id="rId7" imgW="106668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15816" y="4045248"/>
                        <a:ext cx="2227262" cy="82391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148689"/>
              </p:ext>
            </p:extLst>
          </p:nvPr>
        </p:nvGraphicFramePr>
        <p:xfrm>
          <a:off x="4198282" y="1124744"/>
          <a:ext cx="3542070" cy="663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525" name="Equation" r:id="rId9" imgW="2412720" imgH="393480" progId="Equation.3">
                  <p:embed/>
                </p:oleObj>
              </mc:Choice>
              <mc:Fallback>
                <p:oleObj name="Equation" r:id="rId9" imgW="24127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198282" y="1124744"/>
                        <a:ext cx="3542070" cy="663479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3528" y="1196752"/>
            <a:ext cx="3427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Leapfrog on a general problem: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23528" y="2524834"/>
            <a:ext cx="34261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Leapfrog on 1D GW equations: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940152" y="5517232"/>
                <a:ext cx="266429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Typical value for global models: 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/>
                        <a:ea typeface="Cambria Math"/>
                      </a:rPr>
                      <m:t>𝛾</m:t>
                    </m:r>
                    <m:r>
                      <a:rPr lang="en-GB" sz="1600" b="0" i="1" smtClean="0">
                        <a:latin typeface="Cambria Math"/>
                        <a:ea typeface="Cambria Math"/>
                      </a:rPr>
                      <m:t>=0.06</m:t>
                    </m:r>
                  </m:oMath>
                </a14:m>
                <a:r>
                  <a:rPr lang="en-GB" dirty="0"/>
                  <a:t> 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5517232"/>
                <a:ext cx="2664296" cy="769441"/>
              </a:xfrm>
              <a:prstGeom prst="rect">
                <a:avLst/>
              </a:prstGeom>
              <a:blipFill rotWithShape="1">
                <a:blip r:embed="rId11"/>
                <a:stretch>
                  <a:fillRect l="-1144" t="-2381" b="-47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681368"/>
      </p:ext>
    </p:extLst>
  </p:cSld>
  <p:clrMapOvr>
    <a:masterClrMapping/>
  </p:clrMapOvr>
</p:sld>
</file>

<file path=ppt/theme/theme1.xml><?xml version="1.0" encoding="utf-8"?>
<a:theme xmlns:a="http://schemas.openxmlformats.org/drawingml/2006/main" name="Info_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Info_conten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fo_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fo_conten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fo_conte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75975</TotalTime>
  <Words>2085</Words>
  <Application>Microsoft Office PowerPoint</Application>
  <PresentationFormat>On-screen Show (4:3)</PresentationFormat>
  <Paragraphs>215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Arial Black</vt:lpstr>
      <vt:lpstr>Cambria Math</vt:lpstr>
      <vt:lpstr>Times New Roman</vt:lpstr>
      <vt:lpstr>Wingdings</vt:lpstr>
      <vt:lpstr>WP Greek Century</vt:lpstr>
      <vt:lpstr>Info_content</vt:lpstr>
      <vt:lpstr>Equation</vt:lpstr>
      <vt:lpstr>Time stepping schemes for atmospheric modelling</vt:lpstr>
      <vt:lpstr>Atmospheric model (equation) formulations</vt:lpstr>
      <vt:lpstr>What motions time-stepping should resolve?</vt:lpstr>
      <vt:lpstr>Scalability: an important requirement</vt:lpstr>
      <vt:lpstr>Eulerian methods for numerical weather prediction (NWP) and climate</vt:lpstr>
      <vt:lpstr>Common time stepping schemes in NWP</vt:lpstr>
      <vt:lpstr>MPDATA: positive definite conservative advection</vt:lpstr>
      <vt:lpstr>A simple test model: 1d gravity wave equations </vt:lpstr>
      <vt:lpstr>Explicit Leapfrog time stepping on 1D GW eqn</vt:lpstr>
      <vt:lpstr>A note on staggering</vt:lpstr>
      <vt:lpstr>Different Arakawa horizontally staggered grids</vt:lpstr>
      <vt:lpstr>Enhancing stability: forward-backward integration</vt:lpstr>
      <vt:lpstr>Runge-Kutta RK3 scheme</vt:lpstr>
      <vt:lpstr>Splitting the time integration: the motivation</vt:lpstr>
      <vt:lpstr>Split-explicit example in a diagram </vt:lpstr>
      <vt:lpstr>Split-explicit forward Euler integration</vt:lpstr>
      <vt:lpstr>Split-explicit RK3 integration</vt:lpstr>
      <vt:lpstr>Leapfrog (3TL) split-explicit fw-bw example</vt:lpstr>
      <vt:lpstr>HEVI schemes</vt:lpstr>
      <vt:lpstr>Some HEVI / split-explicit models</vt:lpstr>
      <vt:lpstr>Drawbacks of the split-explicit approach</vt:lpstr>
      <vt:lpstr>IMEX: Blending explicit with implicit</vt:lpstr>
      <vt:lpstr>Some useful theoretical properties</vt:lpstr>
      <vt:lpstr>Example of IMEX – ARK2(2,3,2)</vt:lpstr>
      <vt:lpstr>Example of IMEX</vt:lpstr>
      <vt:lpstr>The JFNK approach for solving a 3D implicit system</vt:lpstr>
      <vt:lpstr>An emerging technique: exponential integrators</vt:lpstr>
      <vt:lpstr>Overview</vt:lpstr>
      <vt:lpstr>Some references</vt:lpstr>
      <vt:lpstr>PowerPoint Presentation</vt:lpstr>
    </vt:vector>
  </TitlesOfParts>
  <Company>ECMWF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Numerics of Parameterization</dc:title>
  <dc:creator>Michail Diamantakis</dc:creator>
  <cp:lastModifiedBy>Michail Diamantakis</cp:lastModifiedBy>
  <cp:revision>1380</cp:revision>
  <cp:lastPrinted>2019-03-25T15:07:25Z</cp:lastPrinted>
  <dcterms:created xsi:type="dcterms:W3CDTF">2000-05-02T15:54:16Z</dcterms:created>
  <dcterms:modified xsi:type="dcterms:W3CDTF">2019-03-26T09:57:51Z</dcterms:modified>
</cp:coreProperties>
</file>